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942" r:id="rId3"/>
    <p:sldId id="921" r:id="rId4"/>
    <p:sldId id="922" r:id="rId5"/>
    <p:sldId id="923" r:id="rId6"/>
    <p:sldId id="925" r:id="rId7"/>
    <p:sldId id="950" r:id="rId8"/>
    <p:sldId id="933" r:id="rId9"/>
    <p:sldId id="953" r:id="rId10"/>
    <p:sldId id="940" r:id="rId11"/>
    <p:sldId id="9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3"/>
    <p:restoredTop sz="94678"/>
  </p:normalViewPr>
  <p:slideViewPr>
    <p:cSldViewPr snapToGrid="0">
      <p:cViewPr varScale="1">
        <p:scale>
          <a:sx n="126" d="100"/>
          <a:sy n="126" d="100"/>
        </p:scale>
        <p:origin x="93" y="2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565D9-D208-4009-B96E-B20EC1CCB820}" type="datetimeFigureOut">
              <a:rPr lang="en-GB" smtClean="0"/>
              <a:t>28/12/2025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1230-48C4-41F0-B29C-37526EBA8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0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AA7B7-C19C-4AEF-B05B-A0294863F01F}" type="slidenum">
              <a:rPr lang="he-IL" altLang="he-IL"/>
              <a:pPr/>
              <a:t>2</a:t>
            </a:fld>
            <a:endParaRPr lang="en-US" altLang="he-I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he-IL"/>
              <a:t>This is the original joke. </a:t>
            </a:r>
          </a:p>
          <a:p>
            <a:pPr algn="l" rtl="0"/>
            <a:r>
              <a:rPr lang="en-US" altLang="he-IL"/>
              <a:t>I would say something like: “Any talk on extractors must start with a motivation on how computers get random bits”.</a:t>
            </a:r>
          </a:p>
          <a:p>
            <a:pPr algn="l" rtl="0"/>
            <a:endParaRPr lang="en-US" altLang="he-IL"/>
          </a:p>
          <a:p>
            <a:pPr algn="l" rtl="0"/>
            <a:r>
              <a:rPr lang="en-US" altLang="he-IL"/>
              <a:t>Flash the slide and move on (don’t explain it as it may ruin the joke)…</a:t>
            </a:r>
          </a:p>
        </p:txBody>
      </p:sp>
    </p:spTree>
    <p:extLst>
      <p:ext uri="{BB962C8B-B14F-4D97-AF65-F5344CB8AC3E}">
        <p14:creationId xmlns:p14="http://schemas.microsoft.com/office/powerpoint/2010/main" val="350970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9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6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0EBD-2CD5-4377-9BD4-8B5E1680C03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4017" y="170935"/>
            <a:ext cx="11957983" cy="245373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Extractors for </a:t>
            </a:r>
            <a:r>
              <a:rPr lang="en-US" sz="5400" dirty="0" err="1">
                <a:solidFill>
                  <a:srgbClr val="C00000"/>
                </a:solidFill>
              </a:rPr>
              <a:t>Samplable</a:t>
            </a:r>
            <a:r>
              <a:rPr lang="en-US" sz="5400" dirty="0">
                <a:solidFill>
                  <a:srgbClr val="C00000"/>
                </a:solidFill>
              </a:rPr>
              <a:t> Distributions          with </a:t>
            </a:r>
            <a:r>
              <a:rPr lang="en-US" sz="5400" dirty="0" err="1">
                <a:solidFill>
                  <a:srgbClr val="C00000"/>
                </a:solidFill>
              </a:rPr>
              <a:t>Polynomially</a:t>
            </a:r>
            <a:r>
              <a:rPr lang="en-US" sz="5400" dirty="0">
                <a:solidFill>
                  <a:srgbClr val="C00000"/>
                </a:solidFill>
              </a:rPr>
              <a:t> Small Min-Entropy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33968" y="3135554"/>
            <a:ext cx="10834123" cy="45078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Ronen </a:t>
            </a:r>
            <a:r>
              <a:rPr lang="en-US" dirty="0" err="1">
                <a:solidFill>
                  <a:srgbClr val="C00000"/>
                </a:solidFill>
              </a:rPr>
              <a:t>Shaltiel</a:t>
            </a:r>
            <a:r>
              <a:rPr lang="en-US" dirty="0">
                <a:solidFill>
                  <a:schemeClr val="tx1"/>
                </a:solidFill>
              </a:rPr>
              <a:t>, University of Haifa.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In memory of </a:t>
            </a:r>
            <a:r>
              <a:rPr lang="en-US" dirty="0">
                <a:solidFill>
                  <a:srgbClr val="C00000"/>
                </a:solidFill>
              </a:rPr>
              <a:t>Luca </a:t>
            </a:r>
            <a:r>
              <a:rPr lang="en-US" dirty="0" err="1">
                <a:solidFill>
                  <a:srgbClr val="C00000"/>
                </a:solidFill>
              </a:rPr>
              <a:t>Trevisan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(1971-2024).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Luca Trevisa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626" y="4633624"/>
            <a:ext cx="172584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3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/>
              <a:t>Conclusion and Open Problems</a:t>
            </a:r>
            <a:endParaRPr lang="he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7"/>
                <a:ext cx="12284557" cy="5945996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Result: </a:t>
                </a:r>
                <a:r>
                  <a:rPr lang="en-US" sz="3200" dirty="0">
                    <a:solidFill>
                      <a:srgbClr val="0070C0"/>
                    </a:solidFill>
                  </a:rPr>
                  <a:t>Extractors</a:t>
                </a:r>
                <a:r>
                  <a:rPr lang="en-US" sz="3200" dirty="0"/>
                  <a:t> for </a:t>
                </a:r>
                <a:r>
                  <a:rPr lang="en-US" sz="3200" dirty="0" err="1">
                    <a:solidFill>
                      <a:srgbClr val="0070C0"/>
                    </a:solidFill>
                  </a:rPr>
                  <a:t>samplable</a:t>
                </a:r>
                <a:r>
                  <a:rPr lang="en-US" sz="3200" dirty="0">
                    <a:solidFill>
                      <a:srgbClr val="0070C0"/>
                    </a:solidFill>
                  </a:rPr>
                  <a:t> distributions </a:t>
                </a:r>
                <a:r>
                  <a:rPr lang="en-US" sz="3200" dirty="0"/>
                  <a:t>for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circuits</a:t>
                </a:r>
                <a:r>
                  <a:rPr lang="en-US" sz="3200" dirty="0">
                    <a:solidFill>
                      <a:srgbClr val="0070C0"/>
                    </a:solidFill>
                  </a:rPr>
                  <a:t>                             with </a:t>
                </a:r>
                <a:r>
                  <a:rPr lang="en-US" sz="3200" dirty="0" err="1">
                    <a:solidFill>
                      <a:srgbClr val="0070C0"/>
                    </a:solidFill>
                  </a:rPr>
                  <a:t>polynomially</a:t>
                </a:r>
                <a:r>
                  <a:rPr lang="en-US" sz="3200" dirty="0">
                    <a:solidFill>
                      <a:srgbClr val="0070C0"/>
                    </a:solidFill>
                  </a:rPr>
                  <a:t> small min-entropy</a:t>
                </a:r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Achieve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200" dirty="0"/>
                  <a:t> under </a:t>
                </a:r>
                <a:r>
                  <a:rPr lang="en-US" sz="3200" dirty="0">
                    <a:solidFill>
                      <a:srgbClr val="0070C0"/>
                    </a:solidFill>
                  </a:rPr>
                  <a:t>hardness assumption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-circuits.</a:t>
                </a:r>
              </a:p>
              <a:p>
                <a:pPr lvl="1"/>
                <a:r>
                  <a:rPr lang="en-US" sz="3200" dirty="0"/>
                  <a:t>Error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/>
                  <a:t>, large output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200" dirty="0"/>
                  <a:t>, and even larger.</a:t>
                </a:r>
              </a:p>
              <a:p>
                <a:pPr lvl="1"/>
                <a:r>
                  <a:rPr lang="en-US" sz="3200" dirty="0">
                    <a:solidFill>
                      <a:srgbClr val="0070C0"/>
                    </a:solidFill>
                  </a:rPr>
                  <a:t>Multiplicative extractors </a:t>
                </a:r>
                <a:r>
                  <a:rPr lang="en-US" sz="3200" dirty="0"/>
                  <a:t>(for crypto applications) replacing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pPr lvl="1"/>
                <a:endParaRPr lang="en-US" sz="900" dirty="0"/>
              </a:p>
              <a:p>
                <a:pPr marL="514350" lvl="1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Open Problems:</a:t>
                </a:r>
              </a:p>
              <a:p>
                <a:pPr marL="971550" lvl="1" indent="-457200"/>
                <a:r>
                  <a:rPr lang="en-US" sz="3200" dirty="0"/>
                  <a:t>Further </a:t>
                </a:r>
                <a:r>
                  <a:rPr lang="en-US" sz="3200" dirty="0">
                    <a:solidFill>
                      <a:srgbClr val="0070C0"/>
                    </a:solidFill>
                  </a:rPr>
                  <a:t>reduce</a:t>
                </a:r>
                <a:r>
                  <a:rPr lang="en-US" sz="3200" dirty="0"/>
                  <a:t> min-entropy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971550" lvl="1" indent="-457200"/>
                <a:r>
                  <a:rPr lang="en-US" sz="3200" dirty="0">
                    <a:solidFill>
                      <a:srgbClr val="0070C0"/>
                    </a:solidFill>
                  </a:rPr>
                  <a:t>Weaken</a:t>
                </a:r>
                <a:r>
                  <a:rPr lang="en-US" sz="3200" dirty="0"/>
                  <a:t> hardness assumptions.</a:t>
                </a:r>
              </a:p>
              <a:p>
                <a:pPr marL="514350" lvl="1" indent="0">
                  <a:buNone/>
                </a:pPr>
                <a:endParaRPr lang="en-US" sz="900" dirty="0"/>
              </a:p>
              <a:p>
                <a:pPr marL="514350" lvl="1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Subsequent work: </a:t>
                </a:r>
                <a:r>
                  <a:rPr lang="en-US" sz="3200" dirty="0">
                    <a:solidFill>
                      <a:srgbClr val="7030A0"/>
                    </a:solidFill>
                  </a:rPr>
                  <a:t>[O</a:t>
                </a:r>
                <a:r>
                  <a:rPr lang="en-US" sz="3200" dirty="0">
                    <a:solidFill>
                      <a:srgbClr val="FF0000"/>
                    </a:solidFill>
                  </a:rPr>
                  <a:t>S</a:t>
                </a:r>
                <a:r>
                  <a:rPr lang="en-US" sz="3200" dirty="0">
                    <a:solidFill>
                      <a:srgbClr val="7030A0"/>
                    </a:solidFill>
                  </a:rPr>
                  <a:t>25]</a:t>
                </a:r>
              </a:p>
              <a:p>
                <a:pPr marL="971550" lvl="1" indent="-457200"/>
                <a:r>
                  <a:rPr lang="en-US" sz="3200" dirty="0"/>
                  <a:t>Achieves even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lower min-entropy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(matching </a:t>
                </a:r>
                <a:r>
                  <a:rPr lang="en-US" sz="3200" dirty="0" err="1"/>
                  <a:t>nonexplicit</a:t>
                </a:r>
                <a:r>
                  <a:rPr lang="en-US" sz="3200" dirty="0"/>
                  <a:t>).</a:t>
                </a:r>
              </a:p>
              <a:p>
                <a:pPr marL="971550" lvl="1" indent="-457200"/>
                <a:r>
                  <a:rPr lang="en-US" sz="3200" dirty="0">
                    <a:solidFill>
                      <a:srgbClr val="0070C0"/>
                    </a:solidFill>
                  </a:rPr>
                  <a:t>Incomparable</a:t>
                </a:r>
                <a:r>
                  <a:rPr lang="en-US" sz="3200" dirty="0"/>
                  <a:t> (but seemingly weaker) </a:t>
                </a:r>
                <a:r>
                  <a:rPr lang="en-US" sz="3200" dirty="0">
                    <a:solidFill>
                      <a:srgbClr val="0070C0"/>
                    </a:solidFill>
                  </a:rPr>
                  <a:t>hardness assumptions</a:t>
                </a:r>
                <a:r>
                  <a:rPr lang="en-US" sz="3200" dirty="0"/>
                  <a:t>.</a:t>
                </a:r>
              </a:p>
              <a:p>
                <a:pPr marL="971550" lvl="1" indent="-457200"/>
                <a:r>
                  <a:rPr lang="en-US" sz="3200" dirty="0"/>
                  <a:t>Large error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single output bit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rgbClr val="0070C0"/>
                    </a:solidFill>
                  </a:rPr>
                  <a:t>not multiplicative</a:t>
                </a:r>
                <a:r>
                  <a:rPr lang="en-US" sz="3200" dirty="0"/>
                  <a:t>.</a:t>
                </a:r>
              </a:p>
              <a:p>
                <a:pPr marL="971550" lvl="1" indent="-457200"/>
                <a:endParaRPr lang="en-US" sz="3200" dirty="0"/>
              </a:p>
              <a:p>
                <a:pPr marL="514350" lvl="1" indent="0"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  <a:p>
                <a:pPr marL="514350" lvl="1" indent="0"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  <a:p>
                <a:pPr marL="514350" lvl="1" indent="0">
                  <a:buNone/>
                </a:pPr>
                <a:endParaRPr lang="en-US" sz="2400" dirty="0">
                  <a:solidFill>
                    <a:srgbClr val="00B050"/>
                  </a:solidFill>
                </a:endParaRPr>
              </a:p>
              <a:p>
                <a:pPr marL="514350" lvl="1" indent="0">
                  <a:buNone/>
                </a:pPr>
                <a:endParaRPr lang="en-US" sz="2400" dirty="0"/>
              </a:p>
              <a:p>
                <a:pPr marL="971550" lvl="1" indent="-457200"/>
                <a:endParaRPr lang="en-US" sz="2400" dirty="0"/>
              </a:p>
              <a:p>
                <a:pPr marL="514350" lvl="1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7"/>
                <a:ext cx="12284557" cy="5945996"/>
              </a:xfrm>
              <a:blipFill>
                <a:blip r:embed="rId2"/>
                <a:stretch>
                  <a:fillRect t="-2664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1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That’s it… 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Thank You…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9474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264" y="-147344"/>
            <a:ext cx="10972800" cy="1143000"/>
          </a:xfrm>
        </p:spPr>
        <p:txBody>
          <a:bodyPr/>
          <a:lstStyle/>
          <a:p>
            <a:r>
              <a:rPr lang="en-US" altLang="he-IL" dirty="0"/>
              <a:t>Randomness extractors (motivation)</a:t>
            </a:r>
          </a:p>
        </p:txBody>
      </p:sp>
      <p:pic>
        <p:nvPicPr>
          <p:cNvPr id="52228" name="Picture 4" descr="MCj01283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890857"/>
            <a:ext cx="2665181" cy="30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250608" y="1538805"/>
            <a:ext cx="1837537" cy="1096791"/>
          </a:xfrm>
          <a:prstGeom prst="wedgeRoundRectCallout">
            <a:avLst>
              <a:gd name="adj1" fmla="val 151005"/>
              <a:gd name="adj2" fmla="val 6119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e-IL" sz="2000" dirty="0"/>
              <a:t>Daddy, how do computers get random bits?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7733035" y="1501607"/>
            <a:ext cx="1905594" cy="1096791"/>
          </a:xfrm>
          <a:prstGeom prst="wedgeRoundRectCallout">
            <a:avLst>
              <a:gd name="adj1" fmla="val -151190"/>
              <a:gd name="adj2" fmla="val -3815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e-IL" sz="2000"/>
              <a:t>Do we have to tell that same old story again.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468919" y="4820359"/>
            <a:ext cx="2738143" cy="793085"/>
            <a:chOff x="3168" y="1542"/>
            <a:chExt cx="1920" cy="762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3168" y="1728"/>
              <a:ext cx="1920" cy="576"/>
            </a:xfrm>
            <a:custGeom>
              <a:avLst/>
              <a:gdLst>
                <a:gd name="G0" fmla="+- 4253 0 0"/>
                <a:gd name="G1" fmla="+- 21600 0 4253"/>
                <a:gd name="G2" fmla="*/ 4253 1 2"/>
                <a:gd name="G3" fmla="+- 21600 0 G2"/>
                <a:gd name="G4" fmla="+/ 4253 21600 2"/>
                <a:gd name="G5" fmla="+/ G1 0 2"/>
                <a:gd name="G6" fmla="*/ 21600 21600 4253"/>
                <a:gd name="G7" fmla="*/ G6 1 2"/>
                <a:gd name="G8" fmla="+- 21600 0 G7"/>
                <a:gd name="G9" fmla="*/ 21600 1 2"/>
                <a:gd name="G10" fmla="+- 4253 0 G9"/>
                <a:gd name="G11" fmla="?: G10 G8 0"/>
                <a:gd name="G12" fmla="?: G10 G7 21600"/>
                <a:gd name="T0" fmla="*/ 19473 w 21600"/>
                <a:gd name="T1" fmla="*/ 10800 h 21600"/>
                <a:gd name="T2" fmla="*/ 10800 w 21600"/>
                <a:gd name="T3" fmla="*/ 21600 h 21600"/>
                <a:gd name="T4" fmla="*/ 2127 w 21600"/>
                <a:gd name="T5" fmla="*/ 10800 h 21600"/>
                <a:gd name="T6" fmla="*/ 10800 w 21600"/>
                <a:gd name="T7" fmla="*/ 0 h 21600"/>
                <a:gd name="T8" fmla="*/ 3927 w 21600"/>
                <a:gd name="T9" fmla="*/ 3927 h 21600"/>
                <a:gd name="T10" fmla="*/ 17673 w 21600"/>
                <a:gd name="T11" fmla="*/ 176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253" y="21600"/>
                  </a:lnTo>
                  <a:lnTo>
                    <a:pt x="1734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cs typeface="Arial" pitchFamily="34" charset="0"/>
                </a:rPr>
                <a:t>extractor</a:t>
              </a:r>
            </a:p>
          </p:txBody>
        </p:sp>
        <p:cxnSp>
          <p:nvCxnSpPr>
            <p:cNvPr id="31" name="AutoShape 7"/>
            <p:cNvCxnSpPr>
              <a:cxnSpLocks noChangeShapeType="1"/>
              <a:endCxn id="30" idx="3"/>
            </p:cNvCxnSpPr>
            <p:nvPr/>
          </p:nvCxnSpPr>
          <p:spPr bwMode="auto">
            <a:xfrm>
              <a:off x="4128" y="1542"/>
              <a:ext cx="0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4434693" y="4545590"/>
            <a:ext cx="2815153" cy="274770"/>
            <a:chOff x="5591176" y="3867150"/>
            <a:chExt cx="3133724" cy="419100"/>
          </a:xfrm>
        </p:grpSpPr>
        <p:grpSp>
          <p:nvGrpSpPr>
            <p:cNvPr id="19" name="Group 62"/>
            <p:cNvGrpSpPr>
              <a:grpSpLocks/>
            </p:cNvGrpSpPr>
            <p:nvPr/>
          </p:nvGrpSpPr>
          <p:grpSpPr bwMode="auto">
            <a:xfrm>
              <a:off x="5610225" y="3889375"/>
              <a:ext cx="3067050" cy="377825"/>
              <a:chOff x="5610225" y="3889375"/>
              <a:chExt cx="3067050" cy="377825"/>
            </a:xfrm>
          </p:grpSpPr>
          <p:pic>
            <p:nvPicPr>
              <p:cNvPr id="21" name="Picture 20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86500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53125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10225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96150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62775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19875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15325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81950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3" descr="badco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39050" y="3889375"/>
                <a:ext cx="361950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Rectangle 73"/>
            <p:cNvSpPr>
              <a:spLocks noChangeArrowheads="1"/>
            </p:cNvSpPr>
            <p:nvPr/>
          </p:nvSpPr>
          <p:spPr bwMode="auto">
            <a:xfrm>
              <a:off x="5591176" y="3867150"/>
              <a:ext cx="3133724" cy="419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he-IL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2" name="Rectangle 75"/>
          <p:cNvSpPr>
            <a:spLocks noChangeArrowheads="1"/>
          </p:cNvSpPr>
          <p:nvPr/>
        </p:nvSpPr>
        <p:spPr bwMode="auto">
          <a:xfrm>
            <a:off x="4098841" y="4184924"/>
            <a:ext cx="3499691" cy="218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2000" i="1" dirty="0">
                <a:solidFill>
                  <a:srgbClr val="000000"/>
                </a:solidFill>
                <a:cs typeface="+mn-cs"/>
              </a:rPr>
              <a:t>“weak source of randomness”</a:t>
            </a:r>
            <a:endParaRPr lang="he-IL" sz="2000" i="1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97837" y="5613444"/>
            <a:ext cx="1501700" cy="392999"/>
            <a:chOff x="5097837" y="5613444"/>
            <a:chExt cx="1501700" cy="392999"/>
          </a:xfrm>
        </p:grpSpPr>
        <p:cxnSp>
          <p:nvCxnSpPr>
            <p:cNvPr id="10" name="AutoShape 13"/>
            <p:cNvCxnSpPr>
              <a:cxnSpLocks noChangeShapeType="1"/>
              <a:stCxn id="30" idx="1"/>
            </p:cNvCxnSpPr>
            <p:nvPr/>
          </p:nvCxnSpPr>
          <p:spPr bwMode="auto">
            <a:xfrm>
              <a:off x="5837991" y="5613444"/>
              <a:ext cx="0" cy="1498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>
              <a:off x="5097837" y="5769133"/>
              <a:ext cx="1501700" cy="237310"/>
              <a:chOff x="6272213" y="4310993"/>
              <a:chExt cx="1671637" cy="361964"/>
            </a:xfrm>
          </p:grpSpPr>
          <p:pic>
            <p:nvPicPr>
              <p:cNvPr id="14" name="Picture 12" descr="goodco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722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2" descr="goodco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0558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2" descr="goodco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896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2" descr="goodco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7233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2" descr="goodco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057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" name="Rectangle 75"/>
          <p:cNvSpPr>
            <a:spLocks noChangeArrowheads="1"/>
          </p:cNvSpPr>
          <p:nvPr/>
        </p:nvSpPr>
        <p:spPr bwMode="auto">
          <a:xfrm>
            <a:off x="4088145" y="6043439"/>
            <a:ext cx="3499691" cy="218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2000" i="1" dirty="0">
                <a:solidFill>
                  <a:srgbClr val="000000"/>
                </a:solidFill>
                <a:cs typeface="+mn-cs"/>
              </a:rPr>
              <a:t>“close to uniform output”</a:t>
            </a:r>
            <a:endParaRPr lang="he-IL" sz="2000" i="1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4A159E2-E0D1-444B-B5E8-9A43D2750BE0}"/>
              </a:ext>
            </a:extLst>
          </p:cNvPr>
          <p:cNvGrpSpPr/>
          <p:nvPr/>
        </p:nvGrpSpPr>
        <p:grpSpPr>
          <a:xfrm>
            <a:off x="7249846" y="4447721"/>
            <a:ext cx="4371024" cy="434998"/>
            <a:chOff x="7249846" y="4447721"/>
            <a:chExt cx="4371024" cy="434998"/>
          </a:xfrm>
        </p:grpSpPr>
        <p:sp>
          <p:nvSpPr>
            <p:cNvPr id="33" name="Rectangle 75">
              <a:extLst>
                <a:ext uri="{FF2B5EF4-FFF2-40B4-BE49-F238E27FC236}">
                  <a16:creationId xmlns:a16="http://schemas.microsoft.com/office/drawing/2014/main" xmlns="" id="{EF7532EE-293B-4C05-82CC-A2987BDFD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3035" y="4447721"/>
              <a:ext cx="3887835" cy="43499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000" dirty="0">
                  <a:solidFill>
                    <a:srgbClr val="0070C0"/>
                  </a:solidFill>
                  <a:cs typeface="+mn-cs"/>
                </a:rPr>
                <a:t>coins may be biased and correlated</a:t>
              </a:r>
              <a:endParaRPr lang="he-IL" sz="2000" dirty="0">
                <a:solidFill>
                  <a:srgbClr val="0070C0"/>
                </a:solidFill>
                <a:cs typeface="+mn-cs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D55432BE-4BC3-40C8-B766-208E5953F4FC}"/>
                </a:ext>
              </a:extLst>
            </p:cNvPr>
            <p:cNvCxnSpPr>
              <a:cxnSpLocks/>
              <a:stCxn id="33" idx="1"/>
              <a:endCxn id="20" idx="3"/>
            </p:cNvCxnSpPr>
            <p:nvPr/>
          </p:nvCxnSpPr>
          <p:spPr>
            <a:xfrm flipH="1">
              <a:off x="7249846" y="4665220"/>
              <a:ext cx="483189" cy="17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E1F7615F-009A-4D75-8CA7-EEC941020B59}"/>
              </a:ext>
            </a:extLst>
          </p:cNvPr>
          <p:cNvGrpSpPr/>
          <p:nvPr/>
        </p:nvGrpSpPr>
        <p:grpSpPr>
          <a:xfrm>
            <a:off x="6599537" y="5697593"/>
            <a:ext cx="5207764" cy="352869"/>
            <a:chOff x="6599537" y="5697593"/>
            <a:chExt cx="5207764" cy="352869"/>
          </a:xfrm>
        </p:grpSpPr>
        <p:sp>
          <p:nvSpPr>
            <p:cNvPr id="41" name="Rectangle 75">
              <a:extLst>
                <a:ext uri="{FF2B5EF4-FFF2-40B4-BE49-F238E27FC236}">
                  <a16:creationId xmlns:a16="http://schemas.microsoft.com/office/drawing/2014/main" xmlns="" id="{5625E1E6-1B06-4AFB-BE9E-600E06E86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062" y="5697593"/>
              <a:ext cx="4600239" cy="352869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000" dirty="0">
                  <a:solidFill>
                    <a:srgbClr val="0070C0"/>
                  </a:solidFill>
                </a:rPr>
                <a:t>can be used to run randomized algorithms</a:t>
              </a:r>
              <a:endParaRPr lang="he-IL" sz="2000" dirty="0">
                <a:solidFill>
                  <a:srgbClr val="0070C0"/>
                </a:solidFill>
                <a:cs typeface="+mn-cs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0FAC67DC-E17A-4249-B174-70CB284528E1}"/>
                </a:ext>
              </a:extLst>
            </p:cNvPr>
            <p:cNvCxnSpPr>
              <a:cxnSpLocks/>
              <a:stCxn id="41" idx="1"/>
              <a:endCxn id="18" idx="3"/>
            </p:cNvCxnSpPr>
            <p:nvPr/>
          </p:nvCxnSpPr>
          <p:spPr>
            <a:xfrm flipH="1">
              <a:off x="6599537" y="5874028"/>
              <a:ext cx="607525" cy="13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9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85" y="-200802"/>
            <a:ext cx="10972800" cy="1143000"/>
          </a:xfrm>
        </p:spPr>
        <p:txBody>
          <a:bodyPr/>
          <a:lstStyle/>
          <a:p>
            <a:r>
              <a:rPr lang="en-US" dirty="0"/>
              <a:t>Seedless (Deterministic) Extractors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731" y="5853484"/>
                <a:ext cx="11834538" cy="17138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Many choices for the class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/>
                  <a:t> of “</a:t>
                </a:r>
                <a:r>
                  <a:rPr lang="en-US" sz="2800" dirty="0">
                    <a:solidFill>
                      <a:srgbClr val="0070C0"/>
                    </a:solidFill>
                  </a:rPr>
                  <a:t>weak sources of randomness</a:t>
                </a:r>
                <a:r>
                  <a:rPr lang="en-US" sz="2800" dirty="0"/>
                  <a:t>” were considered.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731" y="5853484"/>
                <a:ext cx="11834538" cy="1713876"/>
              </a:xfrm>
              <a:blipFill>
                <a:blip r:embed="rId3"/>
                <a:stretch>
                  <a:fillRect l="-1030" t="-3203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10110" y="778722"/>
                <a:ext cx="11982949" cy="23970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Dfn:</a:t>
                </a:r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>
                    <a:solidFill>
                      <a:srgbClr val="0070C0"/>
                    </a:solidFill>
                  </a:rPr>
                  <a:t>seedless extractor</a:t>
                </a:r>
                <a:r>
                  <a:rPr lang="en-US" sz="2800" dirty="0">
                    <a:solidFill>
                      <a:schemeClr val="tx1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>
                    <a:solidFill>
                      <a:srgbClr val="0070C0"/>
                    </a:solidFill>
                  </a:rPr>
                  <a:t>extractor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a class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distributions, if for every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the the class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min-entropy</a:t>
                </a:r>
                <a:r>
                  <a:rPr lang="en-US" sz="2000" dirty="0">
                    <a:solidFill>
                      <a:schemeClr val="tx1"/>
                    </a:solidFill>
                  </a:rPr>
                  <a:t>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</a:rPr>
                  <a:t> (measure of # random bits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Two distributions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-close if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0" y="778722"/>
                <a:ext cx="11982949" cy="23970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3643137" y="3339991"/>
            <a:ext cx="3499691" cy="1774734"/>
            <a:chOff x="78324" y="2466914"/>
            <a:chExt cx="3895727" cy="2706961"/>
          </a:xfrm>
        </p:grpSpPr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502188" y="3364768"/>
              <a:ext cx="3048000" cy="1209675"/>
              <a:chOff x="3168" y="1542"/>
              <a:chExt cx="1920" cy="762"/>
            </a:xfrm>
          </p:grpSpPr>
          <p:sp>
            <p:nvSpPr>
              <p:cNvPr id="63" name="AutoShape 6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920" cy="576"/>
              </a:xfrm>
              <a:custGeom>
                <a:avLst/>
                <a:gdLst>
                  <a:gd name="G0" fmla="+- 4253 0 0"/>
                  <a:gd name="G1" fmla="+- 21600 0 4253"/>
                  <a:gd name="G2" fmla="*/ 4253 1 2"/>
                  <a:gd name="G3" fmla="+- 21600 0 G2"/>
                  <a:gd name="G4" fmla="+/ 4253 21600 2"/>
                  <a:gd name="G5" fmla="+/ G1 0 2"/>
                  <a:gd name="G6" fmla="*/ 21600 21600 4253"/>
                  <a:gd name="G7" fmla="*/ G6 1 2"/>
                  <a:gd name="G8" fmla="+- 21600 0 G7"/>
                  <a:gd name="G9" fmla="*/ 21600 1 2"/>
                  <a:gd name="G10" fmla="+- 4253 0 G9"/>
                  <a:gd name="G11" fmla="?: G10 G8 0"/>
                  <a:gd name="G12" fmla="?: G10 G7 21600"/>
                  <a:gd name="T0" fmla="*/ 19473 w 21600"/>
                  <a:gd name="T1" fmla="*/ 10800 h 21600"/>
                  <a:gd name="T2" fmla="*/ 10800 w 21600"/>
                  <a:gd name="T3" fmla="*/ 21600 h 21600"/>
                  <a:gd name="T4" fmla="*/ 2127 w 21600"/>
                  <a:gd name="T5" fmla="*/ 10800 h 21600"/>
                  <a:gd name="T6" fmla="*/ 10800 w 21600"/>
                  <a:gd name="T7" fmla="*/ 0 h 21600"/>
                  <a:gd name="T8" fmla="*/ 3927 w 21600"/>
                  <a:gd name="T9" fmla="*/ 3927 h 21600"/>
                  <a:gd name="T10" fmla="*/ 17673 w 21600"/>
                  <a:gd name="T11" fmla="*/ 176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253" y="21600"/>
                    </a:lnTo>
                    <a:lnTo>
                      <a:pt x="173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solidFill>
                      <a:schemeClr val="folHlink"/>
                    </a:solidFill>
                    <a:cs typeface="Arial" pitchFamily="34" charset="0"/>
                  </a:rPr>
                  <a:t>seedless</a:t>
                </a:r>
              </a:p>
              <a:p>
                <a:pPr algn="ctr"/>
                <a:r>
                  <a:rPr lang="en-US" sz="1800" dirty="0">
                    <a:cs typeface="Arial" pitchFamily="34" charset="0"/>
                  </a:rPr>
                  <a:t>extractor</a:t>
                </a:r>
              </a:p>
            </p:txBody>
          </p:sp>
          <p:cxnSp>
            <p:nvCxnSpPr>
              <p:cNvPr id="64" name="AutoShape 7"/>
              <p:cNvCxnSpPr>
                <a:cxnSpLocks noChangeShapeType="1"/>
                <a:endCxn id="63" idx="3"/>
              </p:cNvCxnSpPr>
              <p:nvPr/>
            </p:nvCxnSpPr>
            <p:spPr bwMode="auto">
              <a:xfrm>
                <a:off x="4128" y="1542"/>
                <a:ext cx="0" cy="18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37" name="AutoShape 13"/>
            <p:cNvCxnSpPr>
              <a:cxnSpLocks noChangeShapeType="1"/>
              <a:stCxn id="63" idx="1"/>
            </p:cNvCxnSpPr>
            <p:nvPr/>
          </p:nvCxnSpPr>
          <p:spPr bwMode="auto">
            <a:xfrm>
              <a:off x="2026188" y="457444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464088" y="2945668"/>
              <a:ext cx="3133725" cy="419100"/>
              <a:chOff x="5591176" y="3867150"/>
              <a:chExt cx="3133724" cy="419100"/>
            </a:xfrm>
          </p:grpSpPr>
          <p:grpSp>
            <p:nvGrpSpPr>
              <p:cNvPr id="52" name="Group 62"/>
              <p:cNvGrpSpPr>
                <a:grpSpLocks/>
              </p:cNvGrpSpPr>
              <p:nvPr/>
            </p:nvGrpSpPr>
            <p:grpSpPr bwMode="auto">
              <a:xfrm>
                <a:off x="5610225" y="3889375"/>
                <a:ext cx="3067049" cy="377825"/>
                <a:chOff x="5610225" y="3889375"/>
                <a:chExt cx="3067049" cy="377825"/>
              </a:xfrm>
            </p:grpSpPr>
            <p:pic>
              <p:nvPicPr>
                <p:cNvPr id="54" name="Picture 5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0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9531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102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961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9627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198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315324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9819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6390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3" name="Rectangle 73"/>
              <p:cNvSpPr>
                <a:spLocks noChangeArrowheads="1"/>
              </p:cNvSpPr>
              <p:nvPr/>
            </p:nvSpPr>
            <p:spPr bwMode="auto">
              <a:xfrm>
                <a:off x="5591176" y="3867150"/>
                <a:ext cx="3133724" cy="4191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78324" y="2466914"/>
              <a:ext cx="3895727" cy="3333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000" i="1" dirty="0">
                  <a:solidFill>
                    <a:srgbClr val="000000"/>
                  </a:solidFill>
                  <a:cs typeface="+mn-cs"/>
                </a:rPr>
                <a:t>“weak source of randomness”</a:t>
              </a:r>
              <a:endParaRPr lang="he-IL" sz="2000" i="1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202276" y="4811911"/>
              <a:ext cx="1671637" cy="361964"/>
              <a:chOff x="6272213" y="4310993"/>
              <a:chExt cx="1671637" cy="361964"/>
            </a:xfrm>
          </p:grpSpPr>
          <p:pic>
            <p:nvPicPr>
              <p:cNvPr id="47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722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558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896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7233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057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3697405" y="5060399"/>
            <a:ext cx="3499691" cy="218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2000" i="1" dirty="0">
                <a:solidFill>
                  <a:srgbClr val="000000"/>
                </a:solidFill>
                <a:cs typeface="+mn-cs"/>
              </a:rPr>
              <a:t>“close to uniform output”</a:t>
            </a:r>
            <a:endParaRPr lang="he-IL" sz="2000" i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/>
              <a:t>Extractors for </a:t>
            </a:r>
            <a:r>
              <a:rPr lang="en-US" dirty="0" err="1"/>
              <a:t>Samplable</a:t>
            </a:r>
            <a:r>
              <a:rPr lang="en-US" dirty="0"/>
              <a:t> Distributions </a:t>
            </a:r>
            <a:r>
              <a:rPr lang="en-US" dirty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525" y="971848"/>
                <a:ext cx="11877625" cy="5778434"/>
              </a:xfrm>
            </p:spPr>
            <p:txBody>
              <a:bodyPr>
                <a:normAutofit fontScale="92500"/>
              </a:bodyPr>
              <a:lstStyle/>
              <a:p>
                <a:pPr lvl="1"/>
                <a:endParaRPr lang="en-US" sz="1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“Philosophical claim”: </a:t>
                </a:r>
                <a:r>
                  <a:rPr lang="en-US" dirty="0">
                    <a:solidFill>
                      <a:srgbClr val="7030A0"/>
                    </a:solidFill>
                  </a:rPr>
                  <a:t>[TV00]</a:t>
                </a:r>
                <a:r>
                  <a:rPr lang="en-US" dirty="0"/>
                  <a:t>: “Sources in nature are efficiently </a:t>
                </a:r>
                <a:r>
                  <a:rPr lang="en-US" dirty="0" err="1"/>
                  <a:t>samplable</a:t>
                </a:r>
                <a:r>
                  <a:rPr lang="en-US" dirty="0"/>
                  <a:t>”.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Proposition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[TV00]</a:t>
                </a:r>
                <a:r>
                  <a:rPr lang="en-US" dirty="0"/>
                  <a:t>: Extractor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does not have a circuit of size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we want </a:t>
                </a:r>
                <a:r>
                  <a:rPr lang="en-US" dirty="0">
                    <a:solidFill>
                      <a:srgbClr val="0070C0"/>
                    </a:solidFill>
                  </a:rPr>
                  <a:t>explicit</a:t>
                </a:r>
                <a:r>
                  <a:rPr lang="en-US" dirty="0"/>
                  <a:t> extractors (that run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can at best hope for results of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extractor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Even such results </a:t>
                </a:r>
                <a:r>
                  <a:rPr lang="en-US" dirty="0">
                    <a:solidFill>
                      <a:srgbClr val="0070C0"/>
                    </a:solidFill>
                  </a:rPr>
                  <a:t>imply circuit lower bounds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best we can hope for </a:t>
                </a:r>
                <a:r>
                  <a:rPr lang="en-US" dirty="0"/>
                  <a:t>are conditional results:                                   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circuit lower bounds (a.k.a “hardness assumptions”)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extractors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25" y="971848"/>
                <a:ext cx="11877625" cy="5778434"/>
              </a:xfrm>
              <a:blipFill>
                <a:blip r:embed="rId2"/>
                <a:stretch>
                  <a:fillRect l="-1180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04526" y="1275907"/>
                <a:ext cx="11982949" cy="14672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err="1">
                    <a:solidFill>
                      <a:srgbClr val="00B050"/>
                    </a:solidFill>
                  </a:rPr>
                  <a:t>Dfn</a:t>
                </a:r>
                <a:r>
                  <a:rPr lang="en-US" sz="2800" dirty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samplable</a:t>
                </a:r>
                <a:r>
                  <a:rPr lang="en-US" sz="2800" dirty="0">
                    <a:solidFill>
                      <a:srgbClr val="0070C0"/>
                    </a:solidFill>
                  </a:rPr>
                  <a:t> distributions</a:t>
                </a:r>
                <a:r>
                  <a:rPr lang="en-US" sz="2800" dirty="0">
                    <a:solidFill>
                      <a:schemeClr val="tx1"/>
                    </a:solidFill>
                  </a:rPr>
                  <a:t>):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A distribution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dirty="0">
                    <a:solidFill>
                      <a:srgbClr val="0070C0"/>
                    </a:solidFill>
                  </a:rPr>
                  <a:t>sampled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by a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𝑠𝑎𝑚𝑝𝑙𝑒𝑑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𝑐𝑖𝑟𝑐𝑢𝑖𝑡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6" y="1275907"/>
                <a:ext cx="11982949" cy="1467294"/>
              </a:xfrm>
              <a:prstGeom prst="roundRect">
                <a:avLst/>
              </a:prstGeom>
              <a:blipFill>
                <a:blip r:embed="rId3"/>
                <a:stretch>
                  <a:fillRect l="-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5" y="-114866"/>
            <a:ext cx="10972800" cy="1143000"/>
          </a:xfrm>
        </p:spPr>
        <p:txBody>
          <a:bodyPr/>
          <a:lstStyle/>
          <a:p>
            <a:r>
              <a:rPr lang="en-US" dirty="0"/>
              <a:t>Extractors for </a:t>
            </a:r>
            <a:r>
              <a:rPr lang="en-US" dirty="0" err="1"/>
              <a:t>Samplable</a:t>
            </a:r>
            <a:r>
              <a:rPr lang="en-US" dirty="0"/>
              <a:t> Distributions </a:t>
            </a:r>
            <a:r>
              <a:rPr lang="en-US" dirty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918591"/>
                <a:ext cx="11982949" cy="20208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[TV00]: </a:t>
                </a:r>
                <a:r>
                  <a:rPr lang="en-US" sz="2800" dirty="0">
                    <a:solidFill>
                      <a:srgbClr val="0070C0"/>
                    </a:solidFill>
                  </a:rPr>
                  <a:t>Under</a:t>
                </a:r>
                <a:r>
                  <a:rPr lang="en-US" sz="2800" dirty="0">
                    <a:solidFill>
                      <a:schemeClr val="tx1"/>
                    </a:solidFill>
                  </a:rPr>
                  <a:t> a suitable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hardness assumption </a:t>
                </a:r>
                <a:r>
                  <a:rPr lang="en-US" sz="2800" dirty="0">
                    <a:solidFill>
                      <a:schemeClr val="tx1"/>
                    </a:solidFill>
                  </a:rPr>
                  <a:t>(certain circuit lower bound)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every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 but not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918591"/>
                <a:ext cx="11982949" cy="2020898"/>
              </a:xfrm>
              <a:prstGeom prst="roundRect">
                <a:avLst/>
              </a:prstGeom>
              <a:blipFill rotWithShape="0">
                <a:blip r:embed="rId2"/>
                <a:stretch>
                  <a:fillRect l="-102" t="-3881" r="-508" b="-6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3" y="3092729"/>
                <a:ext cx="11982949" cy="167557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700" dirty="0">
                    <a:solidFill>
                      <a:srgbClr val="00B050"/>
                    </a:solidFill>
                  </a:rPr>
                  <a:t>Hardness assumption: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700" dirty="0">
                    <a:solidFill>
                      <a:prstClr val="black"/>
                    </a:solidFill>
                  </a:rPr>
                  <a:t> is hard for exponential size circuits of </a:t>
                </a:r>
                <a:r>
                  <a:rPr lang="en-US" sz="2700" dirty="0">
                    <a:solidFill>
                      <a:srgbClr val="0070C0"/>
                    </a:solidFill>
                  </a:rPr>
                  <a:t>Type X</a:t>
                </a:r>
                <a:r>
                  <a:rPr lang="en-US" sz="2700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700" dirty="0">
                    <a:solidFill>
                      <a:schemeClr val="tx1"/>
                    </a:solidFill>
                  </a:rPr>
                  <a:t>There exist a problem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and a constant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700" dirty="0">
                    <a:solidFill>
                      <a:schemeClr val="tx1"/>
                    </a:solidFill>
                  </a:rPr>
                  <a:t>, </a:t>
                </a:r>
                <a:r>
                  <a:rPr lang="en-US" sz="2700" dirty="0">
                    <a:solidFill>
                      <a:schemeClr val="tx1"/>
                    </a:solidFill>
                  </a:rPr>
                  <a:t>such that for every sufficiently large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, circuits of </a:t>
                </a:r>
                <a:r>
                  <a:rPr lang="en-US" sz="2700" dirty="0">
                    <a:solidFill>
                      <a:srgbClr val="0070C0"/>
                    </a:solidFill>
                  </a:rPr>
                  <a:t>Type X</a:t>
                </a:r>
                <a:r>
                  <a:rPr lang="en-US" sz="2700" dirty="0">
                    <a:solidFill>
                      <a:schemeClr val="tx1"/>
                    </a:solidFill>
                  </a:rPr>
                  <a:t>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fail to compute the characteristic function of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on inputs of length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 </a:t>
                </a:r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3" y="3092729"/>
                <a:ext cx="11982949" cy="1675579"/>
              </a:xfrm>
              <a:prstGeom prst="roundRect">
                <a:avLst/>
              </a:prstGeom>
              <a:blipFill rotWithShape="0">
                <a:blip r:embed="rId3"/>
                <a:stretch>
                  <a:fillRect l="-152" t="-5376" b="-121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023" y="4768308"/>
                <a:ext cx="11877626" cy="20213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</a:rPr>
                  <a:t>[IW97]: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BPP=P</a:t>
                </a:r>
                <a:r>
                  <a:rPr lang="en-US" sz="2400" dirty="0"/>
                  <a:t> under the hardness assumption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deterministic circuits</a:t>
                </a:r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</a:rPr>
                  <a:t>[TV00]: </a:t>
                </a:r>
                <a:r>
                  <a:rPr lang="en-US" sz="2400" dirty="0"/>
                  <a:t>Use hardness assumption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-circuits</a:t>
                </a:r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-circuit is allowed to use gates that compute a complete language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2400" dirty="0"/>
                  <a:t> (The </a:t>
                </a:r>
                <a:r>
                  <a:rPr lang="en-US" sz="2400" dirty="0" err="1"/>
                  <a:t>i’th</a:t>
                </a:r>
                <a:r>
                  <a:rPr lang="en-US" sz="2400" dirty="0"/>
                  <a:t> level of the polynomial hierarchy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𝑁𝑃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). (</a:t>
                </a:r>
                <a:r>
                  <a:rPr lang="en-US" sz="2400" dirty="0">
                    <a:solidFill>
                      <a:srgbClr val="0070C0"/>
                    </a:solidFill>
                  </a:rPr>
                  <a:t>Very strong, and yet plausible assumption</a:t>
                </a:r>
                <a:r>
                  <a:rPr lang="en-US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be viewed as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scaled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nonuniform</a:t>
                </a:r>
                <a:r>
                  <a:rPr lang="en-US" sz="2400" dirty="0">
                    <a:solidFill>
                      <a:srgbClr val="0070C0"/>
                    </a:solidFill>
                  </a:rPr>
                  <a:t> version </a:t>
                </a:r>
                <a:r>
                  <a:rPr lang="en-US" sz="2400" dirty="0"/>
                  <a:t>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widely believed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" y="4768308"/>
                <a:ext cx="11877626" cy="2021323"/>
              </a:xfrm>
              <a:prstGeom prst="rect">
                <a:avLst/>
              </a:prstGeom>
              <a:blipFill rotWithShape="0">
                <a:blip r:embed="rId4"/>
                <a:stretch>
                  <a:fillRect l="-719" t="-2410" b="-63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555164" y="1751755"/>
            <a:ext cx="2834913" cy="431352"/>
          </a:xfrm>
          <a:prstGeom prst="ellipse">
            <a:avLst/>
          </a:prstGeom>
          <a:noFill/>
          <a:ln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25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Extractors for </a:t>
            </a:r>
            <a:r>
              <a:rPr lang="en-US" sz="3600" dirty="0" err="1"/>
              <a:t>samplable</a:t>
            </a:r>
            <a:r>
              <a:rPr lang="en-US" sz="3600" dirty="0"/>
              <a:t> distributions </a:t>
            </a:r>
            <a:r>
              <a:rPr lang="en-US" sz="3600" dirty="0">
                <a:solidFill>
                  <a:srgbClr val="0070C0"/>
                </a:solidFill>
              </a:rPr>
              <a:t>with lower min-entropy</a:t>
            </a:r>
            <a:endParaRPr lang="he-IL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04524" y="660259"/>
                <a:ext cx="11982949" cy="156551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[TV00]</a:t>
                </a:r>
                <a:r>
                  <a:rPr lang="en-US" sz="2800" dirty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circuits, then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70C0"/>
                        </a:solidFill>
                      </a:rPr>
                      <m:t>every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4" y="660259"/>
                <a:ext cx="11982949" cy="1565515"/>
              </a:xfrm>
              <a:prstGeom prst="roundRect">
                <a:avLst/>
              </a:prstGeom>
              <a:blipFill rotWithShape="0">
                <a:blip r:embed="rId2"/>
                <a:stretch>
                  <a:fillRect l="-305" t="-6130" b="-9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04524" y="2372194"/>
                <a:ext cx="11982949" cy="156348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err="1">
                    <a:solidFill>
                      <a:srgbClr val="00B050"/>
                    </a:solidFill>
                  </a:rPr>
                  <a:t>Thm</a:t>
                </a:r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[B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S25]</a:t>
                </a:r>
                <a:r>
                  <a:rPr lang="en-US" sz="2800" dirty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circuits, then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4" y="2372194"/>
                <a:ext cx="11982949" cy="1563485"/>
              </a:xfrm>
              <a:prstGeom prst="roundRect">
                <a:avLst/>
              </a:prstGeom>
              <a:blipFill>
                <a:blip r:embed="rId3"/>
                <a:stretch>
                  <a:fillRect l="-305" t="-6513" b="-9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3" y="4096847"/>
                <a:ext cx="11982949" cy="1591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Our Result: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circuits, then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3" y="4096847"/>
                <a:ext cx="11982949" cy="1591614"/>
              </a:xfrm>
              <a:prstGeom prst="roundRect">
                <a:avLst/>
              </a:prstGeom>
              <a:blipFill rotWithShape="0">
                <a:blip r:embed="rId4"/>
                <a:stretch>
                  <a:fillRect l="-254" t="-6038" b="-94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810" y="5688461"/>
                <a:ext cx="12255835" cy="120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Assuming hardness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</a:t>
                </a:r>
                <a:r>
                  <a:rPr lang="en-US" sz="2400" dirty="0">
                    <a:solidFill>
                      <a:prstClr val="black"/>
                    </a:solidFill>
                  </a:rPr>
                  <a:t>circuits, get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(Improves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[B</a:t>
                </a:r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>
                    <a:solidFill>
                      <a:srgbClr val="7030A0"/>
                    </a:solidFill>
                  </a:rPr>
                  <a:t>S25]</a:t>
                </a:r>
                <a:r>
                  <a:rPr lang="en-US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Assuming hardness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</a:t>
                </a:r>
                <a:r>
                  <a:rPr lang="en-US" sz="2400" dirty="0">
                    <a:solidFill>
                      <a:prstClr val="black"/>
                    </a:solidFill>
                  </a:rPr>
                  <a:t>circuits, get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(beats approach of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[B</a:t>
                </a:r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>
                    <a:solidFill>
                      <a:srgbClr val="7030A0"/>
                    </a:solidFill>
                  </a:rPr>
                  <a:t>S25]</a:t>
                </a:r>
                <a:r>
                  <a:rPr lang="en-US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(The technique of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[B</a:t>
                </a:r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>
                    <a:solidFill>
                      <a:srgbClr val="7030A0"/>
                    </a:solidFill>
                  </a:rPr>
                  <a:t>S25]</a:t>
                </a:r>
                <a:r>
                  <a:rPr lang="en-US" sz="2400" dirty="0"/>
                  <a:t> cannot obtain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0" y="5688461"/>
                <a:ext cx="12255835" cy="1208664"/>
              </a:xfrm>
              <a:prstGeom prst="rect">
                <a:avLst/>
              </a:prstGeom>
              <a:blipFill>
                <a:blip r:embed="rId5"/>
                <a:stretch>
                  <a:fillRect l="-697" t="-35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559951" y="1502772"/>
            <a:ext cx="2834913" cy="431352"/>
          </a:xfrm>
          <a:prstGeom prst="ellipse">
            <a:avLst/>
          </a:prstGeom>
          <a:noFill/>
          <a:ln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1460216" y="3184442"/>
            <a:ext cx="2676127" cy="459594"/>
          </a:xfrm>
          <a:prstGeom prst="ellipse">
            <a:avLst/>
          </a:prstGeom>
          <a:noFill/>
          <a:ln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1382819" y="4916503"/>
            <a:ext cx="2676127" cy="459594"/>
          </a:xfrm>
          <a:prstGeom prst="ellipse">
            <a:avLst/>
          </a:prstGeom>
          <a:noFill/>
          <a:ln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6673685" y="4096847"/>
            <a:ext cx="2388930" cy="459594"/>
          </a:xfrm>
          <a:prstGeom prst="ellipse">
            <a:avLst/>
          </a:prstGeom>
          <a:noFill/>
          <a:ln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6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5" y="-2679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Multiplicative </a:t>
            </a:r>
            <a:r>
              <a:rPr lang="en-US" dirty="0"/>
              <a:t>extractor for </a:t>
            </a:r>
            <a:r>
              <a:rPr lang="en-US" dirty="0" err="1"/>
              <a:t>samplable</a:t>
            </a:r>
            <a:r>
              <a:rPr lang="en-US" dirty="0"/>
              <a:t> distributions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771" y="626606"/>
                <a:ext cx="12255835" cy="44660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[TV00] </a:t>
                </a:r>
                <a:r>
                  <a:rPr lang="en-US" sz="2800" dirty="0"/>
                  <a:t>motivation: “</a:t>
                </a:r>
                <a:r>
                  <a:rPr lang="en-US" sz="2800" dirty="0">
                    <a:solidFill>
                      <a:srgbClr val="0070C0"/>
                    </a:solidFill>
                  </a:rPr>
                  <a:t>selecting keys for crypto protocols</a:t>
                </a:r>
                <a:r>
                  <a:rPr lang="en-US" sz="2800" dirty="0"/>
                  <a:t>”. </a:t>
                </a:r>
                <a:r>
                  <a:rPr lang="en-US" sz="2800" dirty="0">
                    <a:solidFill>
                      <a:srgbClr val="0070C0"/>
                    </a:solidFill>
                  </a:rPr>
                  <a:t>Requires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[AA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Y15]</a:t>
                </a:r>
                <a:r>
                  <a:rPr lang="en-US" sz="2800" dirty="0"/>
                  <a:t>: “Black-box proofs”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cannot achieve </a:t>
                </a:r>
                <a:r>
                  <a:rPr lang="en-US" sz="2800" dirty="0"/>
                  <a:t>explicit extractors 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[AA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Y15,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25]</a:t>
                </a:r>
                <a:r>
                  <a:rPr lang="en-US" sz="2800" dirty="0"/>
                  <a:t>: Introduced “</a:t>
                </a:r>
                <a:r>
                  <a:rPr lang="en-US" sz="2800" dirty="0">
                    <a:solidFill>
                      <a:srgbClr val="0070C0"/>
                    </a:solidFill>
                  </a:rPr>
                  <a:t>multiplicative extractors</a:t>
                </a:r>
                <a:r>
                  <a:rPr lang="en-US" sz="2800" dirty="0"/>
                  <a:t>” to </a:t>
                </a:r>
                <a:r>
                  <a:rPr lang="en-US" sz="2800" dirty="0">
                    <a:solidFill>
                      <a:srgbClr val="0070C0"/>
                    </a:solidFill>
                  </a:rPr>
                  <a:t>bypass</a:t>
                </a:r>
                <a:r>
                  <a:rPr lang="en-US" sz="2800" dirty="0"/>
                  <a:t> this </a:t>
                </a:r>
                <a:r>
                  <a:rPr lang="en-US" sz="2800" dirty="0">
                    <a:solidFill>
                      <a:srgbClr val="0070C0"/>
                    </a:solidFill>
                  </a:rPr>
                  <a:t>problem</a:t>
                </a:r>
                <a:r>
                  <a:rPr lang="en-US" sz="28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Suffices for application.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{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Adversary steals honest party’s money</a:t>
                </a:r>
                <a:r>
                  <a:rPr lang="en-US" sz="2800" dirty="0">
                    <a:solidFill>
                      <a:srgbClr val="FF0000"/>
                    </a:solidFill>
                  </a:rPr>
                  <a:t>}</a:t>
                </a:r>
                <a:r>
                  <a:rPr lang="en-US" sz="2800" dirty="0"/>
                  <a:t>,  Even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we have: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[AA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Y15]: </a:t>
                </a:r>
                <a:r>
                  <a:rPr lang="en-US" sz="2800" dirty="0"/>
                  <a:t>Made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[TV00] </a:t>
                </a:r>
                <a:r>
                  <a:rPr lang="en-US" sz="2800" dirty="0"/>
                  <a:t>multiplicative. Not known for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[B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S25]</a:t>
                </a:r>
                <a:r>
                  <a:rPr lang="en-US" sz="28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1" y="626606"/>
                <a:ext cx="12255835" cy="4466031"/>
              </a:xfrm>
              <a:prstGeom prst="rect">
                <a:avLst/>
              </a:prstGeom>
              <a:blipFill>
                <a:blip r:embed="rId3"/>
                <a:stretch>
                  <a:fillRect l="-896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62771" y="2072959"/>
                <a:ext cx="11944652" cy="107741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800" dirty="0">
                    <a:solidFill>
                      <a:srgbClr val="00B050"/>
                    </a:solidFill>
                  </a:rPr>
                  <a:t>Dfn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[AA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Y15]</a:t>
                </a:r>
                <a:r>
                  <a:rPr lang="en-US" sz="28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800" dirty="0">
                    <a:solidFill>
                      <a:srgbClr val="0070C0"/>
                    </a:solidFill>
                  </a:rPr>
                  <a:t>multiplicative</a:t>
                </a:r>
                <a:r>
                  <a:rPr lang="en-US" sz="2800" dirty="0">
                    <a:solidFill>
                      <a:prstClr val="black"/>
                    </a:solidFill>
                  </a:rPr>
                  <a:t> if output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1" y="2072959"/>
                <a:ext cx="11944652" cy="1077415"/>
              </a:xfrm>
              <a:prstGeom prst="roundRect">
                <a:avLst/>
              </a:prstGeom>
              <a:blipFill>
                <a:blip r:embed="rId4"/>
                <a:stretch>
                  <a:fillRect l="-509" b="-88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3" y="4595510"/>
                <a:ext cx="11982949" cy="217631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Our Result: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 </a:t>
                </a:r>
              </a:p>
              <a:p>
                <a:endParaRPr lang="en-US" sz="1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3" y="4595510"/>
                <a:ext cx="11982949" cy="2176317"/>
              </a:xfrm>
              <a:prstGeom prst="roundRect">
                <a:avLst/>
              </a:prstGeom>
              <a:blipFill>
                <a:blip r:embed="rId5"/>
                <a:stretch>
                  <a:fillRect l="-51" t="-2770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886883" y="4956035"/>
            <a:ext cx="2101749" cy="412603"/>
            <a:chOff x="4554756" y="1790053"/>
            <a:chExt cx="2101749" cy="412603"/>
          </a:xfrm>
        </p:grpSpPr>
        <p:sp>
          <p:nvSpPr>
            <p:cNvPr id="11" name="TextBox 10"/>
            <p:cNvSpPr txBox="1"/>
            <p:nvPr/>
          </p:nvSpPr>
          <p:spPr>
            <a:xfrm>
              <a:off x="4554756" y="1790053"/>
              <a:ext cx="210174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multiplicative</a:t>
              </a:r>
              <a:endParaRPr lang="he-IL" sz="2000" dirty="0">
                <a:solidFill>
                  <a:srgbClr val="0070C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5110976" y="2095862"/>
              <a:ext cx="349337" cy="106794"/>
            </a:xfrm>
            <a:custGeom>
              <a:avLst/>
              <a:gdLst>
                <a:gd name="connsiteX0" fmla="*/ 0 w 170234"/>
                <a:gd name="connsiteY0" fmla="*/ 4864 h 165370"/>
                <a:gd name="connsiteX1" fmla="*/ 24320 w 170234"/>
                <a:gd name="connsiteY1" fmla="*/ 0 h 165370"/>
                <a:gd name="connsiteX2" fmla="*/ 53503 w 170234"/>
                <a:gd name="connsiteY2" fmla="*/ 14591 h 165370"/>
                <a:gd name="connsiteX3" fmla="*/ 82686 w 170234"/>
                <a:gd name="connsiteY3" fmla="*/ 29183 h 165370"/>
                <a:gd name="connsiteX4" fmla="*/ 92413 w 170234"/>
                <a:gd name="connsiteY4" fmla="*/ 43774 h 165370"/>
                <a:gd name="connsiteX5" fmla="*/ 97277 w 170234"/>
                <a:gd name="connsiteY5" fmla="*/ 63230 h 165370"/>
                <a:gd name="connsiteX6" fmla="*/ 107005 w 170234"/>
                <a:gd name="connsiteY6" fmla="*/ 92413 h 165370"/>
                <a:gd name="connsiteX7" fmla="*/ 111869 w 170234"/>
                <a:gd name="connsiteY7" fmla="*/ 107004 h 165370"/>
                <a:gd name="connsiteX8" fmla="*/ 121596 w 170234"/>
                <a:gd name="connsiteY8" fmla="*/ 121596 h 165370"/>
                <a:gd name="connsiteX9" fmla="*/ 131324 w 170234"/>
                <a:gd name="connsiteY9" fmla="*/ 150779 h 165370"/>
                <a:gd name="connsiteX10" fmla="*/ 136188 w 170234"/>
                <a:gd name="connsiteY10" fmla="*/ 165370 h 165370"/>
                <a:gd name="connsiteX11" fmla="*/ 145915 w 170234"/>
                <a:gd name="connsiteY11" fmla="*/ 53502 h 165370"/>
                <a:gd name="connsiteX12" fmla="*/ 150779 w 170234"/>
                <a:gd name="connsiteY12" fmla="*/ 38911 h 165370"/>
                <a:gd name="connsiteX13" fmla="*/ 170234 w 170234"/>
                <a:gd name="connsiteY13" fmla="*/ 14591 h 16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234" h="165370">
                  <a:moveTo>
                    <a:pt x="0" y="4864"/>
                  </a:moveTo>
                  <a:cubicBezTo>
                    <a:pt x="8107" y="3243"/>
                    <a:pt x="16053" y="0"/>
                    <a:pt x="24320" y="0"/>
                  </a:cubicBezTo>
                  <a:cubicBezTo>
                    <a:pt x="36542" y="0"/>
                    <a:pt x="43669" y="9674"/>
                    <a:pt x="53503" y="14591"/>
                  </a:cubicBezTo>
                  <a:cubicBezTo>
                    <a:pt x="93770" y="34724"/>
                    <a:pt x="40875" y="1309"/>
                    <a:pt x="82686" y="29183"/>
                  </a:cubicBezTo>
                  <a:cubicBezTo>
                    <a:pt x="85928" y="34047"/>
                    <a:pt x="90110" y="38401"/>
                    <a:pt x="92413" y="43774"/>
                  </a:cubicBezTo>
                  <a:cubicBezTo>
                    <a:pt x="95046" y="49918"/>
                    <a:pt x="95356" y="56827"/>
                    <a:pt x="97277" y="63230"/>
                  </a:cubicBezTo>
                  <a:cubicBezTo>
                    <a:pt x="100223" y="73051"/>
                    <a:pt x="103762" y="82685"/>
                    <a:pt x="107005" y="92413"/>
                  </a:cubicBezTo>
                  <a:cubicBezTo>
                    <a:pt x="108626" y="97277"/>
                    <a:pt x="109025" y="102738"/>
                    <a:pt x="111869" y="107004"/>
                  </a:cubicBezTo>
                  <a:cubicBezTo>
                    <a:pt x="115111" y="111868"/>
                    <a:pt x="119222" y="116254"/>
                    <a:pt x="121596" y="121596"/>
                  </a:cubicBezTo>
                  <a:cubicBezTo>
                    <a:pt x="125760" y="130966"/>
                    <a:pt x="128081" y="141051"/>
                    <a:pt x="131324" y="150779"/>
                  </a:cubicBezTo>
                  <a:lnTo>
                    <a:pt x="136188" y="165370"/>
                  </a:lnTo>
                  <a:cubicBezTo>
                    <a:pt x="139564" y="101226"/>
                    <a:pt x="133970" y="95311"/>
                    <a:pt x="145915" y="53502"/>
                  </a:cubicBezTo>
                  <a:cubicBezTo>
                    <a:pt x="147323" y="48572"/>
                    <a:pt x="148759" y="43623"/>
                    <a:pt x="150779" y="38911"/>
                  </a:cubicBezTo>
                  <a:cubicBezTo>
                    <a:pt x="160065" y="17244"/>
                    <a:pt x="155053" y="22182"/>
                    <a:pt x="170234" y="145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84321" y="4766392"/>
                <a:ext cx="210647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21" y="4766392"/>
                <a:ext cx="210647" cy="369332"/>
              </a:xfrm>
              <a:prstGeom prst="rect">
                <a:avLst/>
              </a:prstGeom>
              <a:blipFill>
                <a:blip r:embed="rId6"/>
                <a:stretch>
                  <a:fillRect r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38370" y="4569417"/>
                <a:ext cx="237456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prstClr val="black"/>
                        </a:solidFill>
                      </a:rPr>
                      <m:t> ,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70C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70C0"/>
                        </a:solidFill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e=O(1)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370" y="4569417"/>
                <a:ext cx="2374568" cy="523220"/>
              </a:xfrm>
              <a:prstGeom prst="rect">
                <a:avLst/>
              </a:prstGeom>
              <a:blipFill>
                <a:blip r:embed="rId7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4436" y="5944313"/>
                <a:ext cx="991001" cy="4754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36" y="5944313"/>
                <a:ext cx="991001" cy="4754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1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High level structure of proof</a:t>
            </a:r>
            <a:endParaRPr lang="he-IL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386" y="861737"/>
                <a:ext cx="12203171" cy="6324202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[B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00B050"/>
                    </a:solidFill>
                  </a:rPr>
                  <a:t>S25]: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Errorless Condensers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Extractors</a:t>
                </a:r>
              </a:p>
              <a:p>
                <a:pPr marL="57150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endParaRPr lang="en-US" b="0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en-US" b="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endParaRPr lang="en-US" sz="1000" dirty="0"/>
              </a:p>
              <a:p>
                <a:pPr marL="57150" indent="0">
                  <a:buNone/>
                </a:pPr>
                <a:endParaRPr lang="en-US" sz="2800" dirty="0"/>
              </a:p>
              <a:p>
                <a:pPr marL="57150" indent="0">
                  <a:buNone/>
                </a:pPr>
                <a:endParaRPr lang="en-US" sz="2800" dirty="0"/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Idea:</a:t>
                </a:r>
                <a:r>
                  <a:rPr lang="en-US" sz="2800" dirty="0"/>
                  <a:t> Don’t construct condensers by a </a:t>
                </a:r>
                <a:r>
                  <a:rPr lang="en-US" sz="2800" dirty="0">
                    <a:solidFill>
                      <a:srgbClr val="0070C0"/>
                    </a:solidFill>
                  </a:rPr>
                  <a:t>separate argument </a:t>
                </a:r>
                <a:r>
                  <a:rPr lang="en-US" sz="2800" dirty="0">
                    <a:solidFill>
                      <a:srgbClr val="002060"/>
                    </a:solidFill>
                  </a:rPr>
                  <a:t>(as done </a:t>
                </a:r>
                <a:r>
                  <a:rPr lang="en-US" sz="2800" dirty="0"/>
                  <a:t>in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B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S25]</a:t>
                </a:r>
                <a:r>
                  <a:rPr lang="en-US" sz="2800" dirty="0">
                    <a:solidFill>
                      <a:srgbClr val="002060"/>
                    </a:solidFill>
                  </a:rPr>
                  <a:t>)</a:t>
                </a:r>
                <a:r>
                  <a:rPr lang="en-US" sz="2800" dirty="0"/>
                  <a:t>      use framework of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[TV00,B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S25] </a:t>
                </a:r>
                <a:r>
                  <a:rPr lang="en-US" sz="2800" dirty="0"/>
                  <a:t>(designed for extractors) to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construct condensers</a:t>
                </a:r>
                <a:r>
                  <a:rPr lang="en-US" sz="2800" dirty="0"/>
                  <a:t>. </a:t>
                </a:r>
              </a:p>
              <a:p>
                <a:pPr marL="57150" indent="0">
                  <a:buNone/>
                </a:pPr>
                <a:r>
                  <a:rPr lang="en-US" sz="2800" dirty="0"/>
                  <a:t>Combine with </a:t>
                </a:r>
                <a:r>
                  <a:rPr lang="en-US" sz="2800" dirty="0">
                    <a:solidFill>
                      <a:srgbClr val="0070C0"/>
                    </a:solidFill>
                  </a:rPr>
                  <a:t>win-win analysis</a:t>
                </a:r>
                <a:r>
                  <a:rPr lang="en-US" sz="2800" dirty="0"/>
                  <a:t> and ideas from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[SSZ95,T96,R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W01].                         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Adapted</a:t>
                </a:r>
                <a:r>
                  <a:rPr lang="en-US" sz="2800" dirty="0"/>
                  <a:t> to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computational setting </a:t>
                </a:r>
                <a:r>
                  <a:rPr lang="en-US" sz="2800" dirty="0"/>
                  <a:t>of </a:t>
                </a:r>
                <a:r>
                  <a:rPr lang="en-US" sz="2800" dirty="0" err="1"/>
                  <a:t>samplable</a:t>
                </a:r>
                <a:r>
                  <a:rPr lang="en-US" sz="2800" dirty="0"/>
                  <a:t> distributions.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86" y="861737"/>
                <a:ext cx="12203171" cy="6324202"/>
              </a:xfrm>
              <a:blipFill>
                <a:blip r:embed="rId2"/>
                <a:stretch>
                  <a:fillRect l="-549" t="-867" r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81387" y="1444207"/>
                <a:ext cx="11968586" cy="97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Dfn:</a:t>
                </a:r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>
                    <a:solidFill>
                      <a:srgbClr val="0070C0"/>
                    </a:solidFill>
                  </a:rPr>
                  <a:t>errorless condenser</a:t>
                </a:r>
                <a:r>
                  <a:rPr lang="en-US" sz="2800" dirty="0">
                    <a:solidFill>
                      <a:schemeClr val="tx1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>
                    <a:solidFill>
                      <a:srgbClr val="0070C0"/>
                    </a:solidFill>
                  </a:rPr>
                  <a:t>errorless condenser   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Cnd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7" y="1444207"/>
                <a:ext cx="11968586" cy="977449"/>
              </a:xfrm>
              <a:prstGeom prst="roundRect">
                <a:avLst/>
              </a:prstGeom>
              <a:blipFill rotWithShape="0">
                <a:blip r:embed="rId3"/>
                <a:stretch>
                  <a:fillRect l="-508" t="-2439" r="-3252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81386" y="2585781"/>
                <a:ext cx="11968587" cy="977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Thm: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[B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7030A0"/>
                    </a:solidFill>
                  </a:rPr>
                  <a:t>S25]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-</a:t>
                </a:r>
                <a:r>
                  <a:rPr lang="en-US" sz="2800" dirty="0">
                    <a:solidFill>
                      <a:srgbClr val="0070C0"/>
                    </a:solidFill>
                  </a:rPr>
                  <a:t> errorless condenser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implies an </a:t>
                </a:r>
                <a:r>
                  <a:rPr lang="en-US" sz="2800" dirty="0">
                    <a:solidFill>
                      <a:srgbClr val="0070C0"/>
                    </a:solidFill>
                  </a:rPr>
                  <a:t>extractor</a:t>
                </a:r>
                <a:r>
                  <a:rPr lang="en-US" sz="2800" dirty="0">
                    <a:solidFill>
                      <a:prstClr val="black"/>
                    </a:solidFill>
                  </a:rPr>
                  <a:t> for the same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6" y="2585781"/>
                <a:ext cx="11968587" cy="977449"/>
              </a:xfrm>
              <a:prstGeom prst="roundRect">
                <a:avLst/>
              </a:prstGeom>
              <a:blipFill>
                <a:blip r:embed="rId4"/>
                <a:stretch>
                  <a:fillRect l="-508" t="-2424" b="-169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81386" y="3684823"/>
                <a:ext cx="11945448" cy="132650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Our Result: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circuits, then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errorless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C0"/>
                        </a:solidFill>
                      </a:rPr>
                      <m:t>condenser</m:t>
                    </m:r>
                  </m:oMath>
                </a14:m>
                <a:r>
                  <a:rPr lang="en-US" sz="2800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2800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extractor for the same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6" y="3684823"/>
                <a:ext cx="11945448" cy="1326506"/>
              </a:xfrm>
              <a:prstGeom prst="roundRect">
                <a:avLst/>
              </a:prstGeom>
              <a:blipFill>
                <a:blip r:embed="rId5"/>
                <a:stretch>
                  <a:fillRect l="-407" t="-7658"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0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Win-win analysis a-la </a:t>
            </a:r>
            <a:r>
              <a:rPr lang="en-US" dirty="0">
                <a:solidFill>
                  <a:srgbClr val="7030A0"/>
                </a:solidFill>
              </a:rPr>
              <a:t>[SSZ95,T96,R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7030A0"/>
                </a:solidFill>
              </a:rPr>
              <a:t>W01]</a:t>
            </a:r>
            <a:endParaRPr lang="he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285" y="861735"/>
                <a:ext cx="11695814" cy="7165845"/>
              </a:xfrm>
            </p:spPr>
            <p:txBody>
              <a:bodyPr>
                <a:noAutofit/>
              </a:bodyPr>
              <a:lstStyle/>
              <a:p>
                <a:pPr marL="5715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Toy example:</a:t>
                </a:r>
                <a:r>
                  <a:rPr lang="en-US" dirty="0"/>
                  <a:t> Given two candidate condensers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Cnd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s.t          we know that one of them is good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7150" indent="0">
                  <a:buNone/>
                </a:pPr>
                <a:endParaRPr lang="en-US" sz="1000" dirty="0"/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Construction: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Cnd</m:t>
                        </m:r>
                      </m:e>
                      <m:sub>
                        <m: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                                (there is min-entropy in the output).</a:t>
                </a:r>
              </a:p>
              <a:p>
                <a:pPr marL="57150" indent="0">
                  <a:buNone/>
                </a:pPr>
                <a:endParaRPr lang="en-US" sz="1000" dirty="0"/>
              </a:p>
              <a:p>
                <a:pPr marL="57150" indent="0">
                  <a:buNone/>
                </a:pPr>
                <a:r>
                  <a:rPr lang="en-US" dirty="0"/>
                  <a:t>Such ideas were used in </a:t>
                </a:r>
                <a:r>
                  <a:rPr lang="en-US" dirty="0">
                    <a:solidFill>
                      <a:srgbClr val="0070C0"/>
                    </a:solidFill>
                  </a:rPr>
                  <a:t>early seeded extractors </a:t>
                </a:r>
                <a:r>
                  <a:rPr lang="en-US" dirty="0">
                    <a:solidFill>
                      <a:srgbClr val="7030A0"/>
                    </a:solidFill>
                  </a:rPr>
                  <a:t>[SSZ95,T96,R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7030A0"/>
                    </a:solidFill>
                  </a:rPr>
                  <a:t>W01].</a:t>
                </a:r>
              </a:p>
              <a:p>
                <a:pPr marL="57150" indent="0">
                  <a:buNone/>
                </a:pPr>
                <a:endParaRPr lang="en-US" sz="1000" dirty="0"/>
              </a:p>
              <a:p>
                <a:pPr marL="57150" indent="0">
                  <a:buNone/>
                </a:pPr>
                <a:r>
                  <a:rPr lang="en-US" dirty="0"/>
                  <a:t>In fact, these constructions also worked by: </a:t>
                </a:r>
                <a:r>
                  <a:rPr lang="en-US" dirty="0">
                    <a:solidFill>
                      <a:srgbClr val="0070C0"/>
                    </a:solidFill>
                  </a:rPr>
                  <a:t>Condensers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Extractors</a:t>
                </a:r>
                <a:r>
                  <a:rPr lang="en-US" dirty="0"/>
                  <a:t>.</a:t>
                </a:r>
              </a:p>
              <a:p>
                <a:pPr marL="57150" indent="0">
                  <a:buNone/>
                </a:pPr>
                <a:endParaRPr lang="en-US" sz="100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Adapt</a:t>
                </a:r>
                <a:r>
                  <a:rPr lang="en-US" dirty="0"/>
                  <a:t> to a </a:t>
                </a:r>
                <a:r>
                  <a:rPr lang="en-US" dirty="0">
                    <a:solidFill>
                      <a:srgbClr val="0070C0"/>
                    </a:solidFill>
                  </a:rPr>
                  <a:t>computational setting </a:t>
                </a:r>
                <a:r>
                  <a:rPr lang="en-US" dirty="0">
                    <a:solidFill>
                      <a:srgbClr val="002060"/>
                    </a:solidFill>
                  </a:rPr>
                  <a:t>of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samplable</a:t>
                </a:r>
                <a:r>
                  <a:rPr lang="en-US" dirty="0">
                    <a:solidFill>
                      <a:srgbClr val="0070C0"/>
                    </a:solidFill>
                  </a:rPr>
                  <a:t> distributions        (</a:t>
                </a:r>
                <a:r>
                  <a:rPr lang="en-US" dirty="0">
                    <a:solidFill>
                      <a:srgbClr val="002060"/>
                    </a:solidFill>
                  </a:rPr>
                  <a:t>leads to </a:t>
                </a:r>
                <a:r>
                  <a:rPr lang="en-US" dirty="0">
                    <a:solidFill>
                      <a:srgbClr val="0070C0"/>
                    </a:solidFill>
                  </a:rPr>
                  <a:t>technical complications </a:t>
                </a:r>
                <a:r>
                  <a:rPr lang="en-US" dirty="0">
                    <a:solidFill>
                      <a:srgbClr val="002060"/>
                    </a:solidFill>
                  </a:rPr>
                  <a:t>and a </a:t>
                </a:r>
                <a:r>
                  <a:rPr lang="en-US" dirty="0">
                    <a:solidFill>
                      <a:srgbClr val="0070C0"/>
                    </a:solidFill>
                  </a:rPr>
                  <a:t>strong hardness assumption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285" y="861735"/>
                <a:ext cx="11695814" cy="7165845"/>
              </a:xfrm>
              <a:blipFill>
                <a:blip r:embed="rId2"/>
                <a:stretch>
                  <a:fillRect l="-886" t="-1020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6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8eec281-aaa3-4dae-ac9b-9a398b9215e7}" enabled="0" method="" siteId="{a8eec281-aaa3-4dae-ac9b-9a398b9215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23355</TotalTime>
  <Words>512</Words>
  <Application>Microsoft Office PowerPoint</Application>
  <PresentationFormat>Widescreen</PresentationFormat>
  <Paragraphs>155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ערכת נושא Office</vt:lpstr>
      <vt:lpstr>Extractors for Samplable Distributions          with Polynomially Small Min-Entropy</vt:lpstr>
      <vt:lpstr>Randomness extractors (motivation)</vt:lpstr>
      <vt:lpstr>Seedless (Deterministic) Extractors</vt:lpstr>
      <vt:lpstr>Extractors for Samplable Distributions [TV00]</vt:lpstr>
      <vt:lpstr>Extractors for Samplable Distributions [TV00]</vt:lpstr>
      <vt:lpstr>Extractors for samplable distributions with lower min-entropy</vt:lpstr>
      <vt:lpstr>Multiplicative extractor for samplable distributions</vt:lpstr>
      <vt:lpstr>High level structure of proof</vt:lpstr>
      <vt:lpstr>Win-win analysis a-la [SSZ95,T96,RSW01]</vt:lpstr>
      <vt:lpstr>Conclusion and Open Problems</vt:lpstr>
      <vt:lpstr>That’s it…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ronen</cp:lastModifiedBy>
  <cp:revision>149</cp:revision>
  <dcterms:created xsi:type="dcterms:W3CDTF">2016-08-17T15:03:50Z</dcterms:created>
  <dcterms:modified xsi:type="dcterms:W3CDTF">2025-12-28T09:47:34Z</dcterms:modified>
</cp:coreProperties>
</file>