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942" r:id="rId3"/>
    <p:sldId id="921" r:id="rId4"/>
    <p:sldId id="922" r:id="rId5"/>
    <p:sldId id="923" r:id="rId6"/>
    <p:sldId id="924" r:id="rId7"/>
    <p:sldId id="946" r:id="rId8"/>
    <p:sldId id="947" r:id="rId9"/>
    <p:sldId id="948" r:id="rId10"/>
    <p:sldId id="927" r:id="rId11"/>
    <p:sldId id="928" r:id="rId12"/>
    <p:sldId id="949" r:id="rId13"/>
    <p:sldId id="940" r:id="rId14"/>
    <p:sldId id="9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3"/>
    <p:restoredTop sz="94678"/>
  </p:normalViewPr>
  <p:slideViewPr>
    <p:cSldViewPr snapToGrid="0">
      <p:cViewPr varScale="1">
        <p:scale>
          <a:sx n="126" d="100"/>
          <a:sy n="126" d="100"/>
        </p:scale>
        <p:origin x="6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0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AA7B7-C19C-4AEF-B05B-A0294863F01F}" type="slidenum">
              <a:rPr lang="he-IL" altLang="he-IL"/>
              <a:pPr/>
              <a:t>2</a:t>
            </a:fld>
            <a:endParaRPr lang="en-US" altLang="he-I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he-IL"/>
              <a:t>This is the original joke. </a:t>
            </a:r>
          </a:p>
          <a:p>
            <a:pPr algn="l" rtl="0"/>
            <a:r>
              <a:rPr lang="en-US" altLang="he-IL"/>
              <a:t>I would say something like: “Any talk on extractors must start with a motivation on how computers get random bits”.</a:t>
            </a:r>
          </a:p>
          <a:p>
            <a:pPr algn="l" rtl="0"/>
            <a:endParaRPr lang="en-US" altLang="he-IL"/>
          </a:p>
          <a:p>
            <a:pPr algn="l" rtl="0"/>
            <a:r>
              <a:rPr lang="en-US" altLang="he-IL"/>
              <a:t>Flash the slide and move on (don’t explain it as it may ruin the joke)…</a:t>
            </a:r>
          </a:p>
        </p:txBody>
      </p:sp>
    </p:spTree>
    <p:extLst>
      <p:ext uri="{BB962C8B-B14F-4D97-AF65-F5344CB8AC3E}">
        <p14:creationId xmlns:p14="http://schemas.microsoft.com/office/powerpoint/2010/main" val="3509705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9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0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4466" y="170935"/>
            <a:ext cx="10153128" cy="245373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(Multiplicative)            </a:t>
            </a:r>
            <a:r>
              <a:rPr lang="en-US" sz="4800" dirty="0" smtClean="0">
                <a:solidFill>
                  <a:srgbClr val="C00000"/>
                </a:solidFill>
              </a:rPr>
              <a:t>                                                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Extractors for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</a:rPr>
              <a:t>Samplable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 Distributions</a:t>
            </a: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33968" y="3343559"/>
            <a:ext cx="10834123" cy="450781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Ronen </a:t>
            </a:r>
            <a:r>
              <a:rPr lang="en-US" dirty="0" err="1" smtClean="0">
                <a:solidFill>
                  <a:srgbClr val="C00000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University of </a:t>
            </a:r>
            <a:r>
              <a:rPr lang="en-US" dirty="0" smtClean="0">
                <a:solidFill>
                  <a:schemeClr val="tx1"/>
                </a:solidFill>
              </a:rPr>
              <a:t>Haifa.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In memory of </a:t>
            </a:r>
            <a:r>
              <a:rPr lang="en-US" dirty="0">
                <a:solidFill>
                  <a:srgbClr val="C00000"/>
                </a:solidFill>
              </a:rPr>
              <a:t>Luca </a:t>
            </a:r>
            <a:r>
              <a:rPr lang="en-US" dirty="0" err="1">
                <a:solidFill>
                  <a:srgbClr val="C00000"/>
                </a:solidFill>
              </a:rPr>
              <a:t>Trevisan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(1971-2024).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uca Trevisa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585" y="4445465"/>
            <a:ext cx="172584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High level overview</a:t>
            </a:r>
            <a:endParaRPr lang="he-I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794714"/>
            <a:ext cx="11877625" cy="606328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Approach of previous work [</a:t>
            </a:r>
            <a:r>
              <a:rPr lang="en-US" sz="3200" dirty="0" smtClean="0">
                <a:solidFill>
                  <a:srgbClr val="7030A0"/>
                </a:solidFill>
              </a:rPr>
              <a:t>TV00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7030A0"/>
                </a:solidFill>
              </a:rPr>
              <a:t>BDGM23</a:t>
            </a:r>
            <a:r>
              <a:rPr lang="en-US" sz="3200" dirty="0" smtClean="0"/>
              <a:t>]: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91190" y="1807066"/>
            <a:ext cx="9919373" cy="2930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he-IL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he-IL" dirty="0" smtClean="0"/>
              <a:t>Hardness Assumption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he-IL" dirty="0" smtClean="0"/>
          </a:p>
          <a:p>
            <a:pPr algn="ctr">
              <a:buFont typeface="Wingdings" panose="05000000000000000000" pitchFamily="2" charset="2"/>
              <a:buNone/>
            </a:pPr>
            <a:endParaRPr lang="en-US" altLang="he-IL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he-IL" dirty="0" smtClean="0"/>
              <a:t>Extractor for </a:t>
            </a:r>
            <a:r>
              <a:rPr lang="en-US" altLang="he-IL" dirty="0" err="1" smtClean="0"/>
              <a:t>samplable</a:t>
            </a:r>
            <a:r>
              <a:rPr lang="en-US" altLang="he-IL" dirty="0" smtClean="0"/>
              <a:t> distributions</a:t>
            </a:r>
            <a:endParaRPr lang="en-US" altLang="he-IL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5696573" y="3139742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253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6599" y="979030"/>
                <a:ext cx="11829751" cy="5953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dirty="0" smtClean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altLang="he-IL" dirty="0" smtClean="0"/>
                  <a:t>against </a:t>
                </a:r>
                <a:r>
                  <a:rPr lang="en-US" altLang="he-IL" dirty="0" smtClean="0">
                    <a:solidFill>
                      <a:srgbClr val="0070C0"/>
                    </a:solidFill>
                  </a:rPr>
                  <a:t>nondeterministic circuits</a:t>
                </a: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dirty="0" smtClean="0">
                    <a:solidFill>
                      <a:srgbClr val="0070C0"/>
                    </a:solidFill>
                  </a:rPr>
                  <a:t>Seed-extending pseudorandom generator</a:t>
                </a:r>
                <a:r>
                  <a:rPr lang="en-US" altLang="he-IL" dirty="0" smtClean="0"/>
                  <a:t> for </a:t>
                </a:r>
                <a:r>
                  <a:rPr lang="en-US" altLang="he-IL" dirty="0" smtClean="0">
                    <a:solidFill>
                      <a:srgbClr val="0070C0"/>
                    </a:solidFill>
                  </a:rPr>
                  <a:t>nondeterministic circuits</a:t>
                </a: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he-IL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he-IL" dirty="0" smtClean="0"/>
                  <a:t> </a:t>
                </a:r>
                <a:r>
                  <a:rPr lang="en-US" altLang="he-IL" dirty="0" err="1" smtClean="0"/>
                  <a:t>s.t.</a:t>
                </a:r>
                <a:r>
                  <a:rPr lang="en-US" altLang="he-IL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he-IL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he-IL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he-IL" dirty="0" smtClean="0"/>
                  <a:t>non-</a:t>
                </a:r>
                <a:r>
                  <a:rPr lang="en-US" altLang="he-IL" dirty="0" err="1" smtClean="0"/>
                  <a:t>det</a:t>
                </a:r>
                <a:r>
                  <a:rPr lang="en-US" altLang="he-IL" dirty="0" smtClean="0"/>
                  <a:t> circuit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he-IL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he-IL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he-IL" b="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sz="100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he-IL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he-IL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he-IL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altLang="he-IL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he-IL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he-I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he-I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endChr m:val="]"/>
                          <m:ctrlP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he-I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altLang="he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he-IL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he-I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altLang="he-IL" dirty="0" smtClean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he-I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he-I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he-IL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/>
              </a:p>
              <a:p>
                <a:pPr algn="ctr">
                  <a:buFont typeface="Wingdings" panose="05000000000000000000" pitchFamily="2" charset="2"/>
                  <a:buNone/>
                </a:pPr>
                <a:r>
                  <a:rPr lang="en-US" altLang="he-IL" dirty="0"/>
                  <a:t>Extractor for </a:t>
                </a:r>
                <a:r>
                  <a:rPr lang="en-US" altLang="he-IL" dirty="0" err="1"/>
                  <a:t>samplable</a:t>
                </a:r>
                <a:r>
                  <a:rPr lang="en-US" altLang="he-IL" dirty="0"/>
                  <a:t> distributions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9" y="979030"/>
                <a:ext cx="11829751" cy="59531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High level overview</a:t>
            </a:r>
            <a:endParaRPr lang="he-I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710" y="625540"/>
            <a:ext cx="11877625" cy="61757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>
                <a:solidFill>
                  <a:srgbClr val="00B050"/>
                </a:solidFill>
              </a:rPr>
              <a:t>New approach</a:t>
            </a:r>
            <a:r>
              <a:rPr lang="en-US" sz="3200" dirty="0" smtClean="0"/>
              <a:t>:</a:t>
            </a:r>
            <a:endParaRPr lang="en-US" dirty="0" smtClean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683981" y="5180001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5" name="TextBox 4"/>
          <p:cNvSpPr txBox="1"/>
          <p:nvPr/>
        </p:nvSpPr>
        <p:spPr>
          <a:xfrm>
            <a:off x="175" y="2926258"/>
            <a:ext cx="5529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Weak-Multiplicative</a:t>
            </a:r>
            <a:endParaRPr lang="he-IL" sz="3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910" y="5930218"/>
            <a:ext cx="25205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Multiplicative</a:t>
            </a:r>
            <a:endParaRPr lang="he-IL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42942" y="4228035"/>
                <a:ext cx="2915547" cy="5522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42" y="4228035"/>
                <a:ext cx="2915547" cy="552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69794" y="5261391"/>
            <a:ext cx="14218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Very easy.</a:t>
            </a:r>
            <a:endParaRPr lang="he-IL" sz="20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716372" y="2173331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p:sp>
        <p:nvSpPr>
          <p:cNvPr id="14" name="TextBox 13"/>
          <p:cNvSpPr txBox="1"/>
          <p:nvPr/>
        </p:nvSpPr>
        <p:spPr>
          <a:xfrm>
            <a:off x="6269794" y="1919145"/>
            <a:ext cx="574666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Using the same construction as </a:t>
            </a:r>
            <a:r>
              <a:rPr lang="en-US" sz="2000" dirty="0" smtClean="0">
                <a:solidFill>
                  <a:srgbClr val="7030A0"/>
                </a:solidFill>
              </a:rPr>
              <a:t>[TV00]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7030A0"/>
                </a:solidFill>
              </a:rPr>
              <a:t>[BDGM23]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turns out to be </a:t>
            </a:r>
            <a:r>
              <a:rPr lang="en-US" sz="2000" dirty="0" smtClean="0">
                <a:solidFill>
                  <a:srgbClr val="0070C0"/>
                </a:solidFill>
              </a:rPr>
              <a:t>much easier </a:t>
            </a:r>
            <a:r>
              <a:rPr lang="en-US" sz="2000" dirty="0" smtClean="0"/>
              <a:t>because we only need to </a:t>
            </a:r>
            <a:r>
              <a:rPr lang="en-US" sz="2000" dirty="0" smtClean="0">
                <a:solidFill>
                  <a:srgbClr val="0070C0"/>
                </a:solidFill>
              </a:rPr>
              <a:t>analyze on the uniform distribution</a:t>
            </a:r>
            <a:r>
              <a:rPr lang="en-US" sz="2000" dirty="0" smtClean="0"/>
              <a:t>, rather than on any </a:t>
            </a:r>
            <a:r>
              <a:rPr lang="en-US" sz="2000" dirty="0" err="1" smtClean="0">
                <a:solidFill>
                  <a:srgbClr val="0070C0"/>
                </a:solidFill>
              </a:rPr>
              <a:t>samplable</a:t>
            </a:r>
            <a:r>
              <a:rPr lang="en-US" sz="2000" dirty="0" smtClean="0">
                <a:solidFill>
                  <a:srgbClr val="0070C0"/>
                </a:solidFill>
              </a:rPr>
              <a:t> source with high min-entropy</a:t>
            </a:r>
            <a:r>
              <a:rPr lang="en-US" sz="2000" dirty="0" smtClean="0"/>
              <a:t>.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524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/>
      <p:bldP spid="8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369913" y="3504401"/>
                <a:ext cx="11665857" cy="33935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dirty="0" smtClean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he-IL" sz="2800" dirty="0" smtClean="0">
                    <a:solidFill>
                      <a:srgbClr val="0070C0"/>
                    </a:solidFill>
                  </a:rPr>
                  <a:t>Weak-Multiplicative seed-extending PRG</a:t>
                </a:r>
                <a:r>
                  <a:rPr lang="en-US" altLang="he-IL" sz="2800" dirty="0" smtClean="0"/>
                  <a:t> for </a:t>
                </a:r>
                <a:r>
                  <a:rPr lang="en-US" altLang="he-IL" sz="2800" dirty="0" smtClean="0">
                    <a:solidFill>
                      <a:srgbClr val="0070C0"/>
                    </a:solidFill>
                  </a:rPr>
                  <a:t>nondeterministic circuits</a:t>
                </a:r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he-IL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he-IL" sz="2800" dirty="0" smtClean="0"/>
                  <a:t> </a:t>
                </a:r>
                <a:r>
                  <a:rPr lang="en-US" altLang="he-IL" sz="2800" dirty="0" err="1" smtClean="0"/>
                  <a:t>s.t.</a:t>
                </a:r>
                <a:r>
                  <a:rPr lang="en-US" altLang="he-IL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he-IL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he-IL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he-IL" sz="2800" dirty="0" smtClean="0"/>
                  <a:t>non-</a:t>
                </a:r>
                <a:r>
                  <a:rPr lang="en-US" altLang="he-IL" sz="2800" dirty="0" err="1" smtClean="0"/>
                  <a:t>det</a:t>
                </a:r>
                <a:r>
                  <a:rPr lang="en-US" altLang="he-IL" sz="2800" dirty="0" smtClean="0"/>
                  <a:t> circuit </a:t>
                </a:r>
                <a14:m>
                  <m:oMath xmlns:m="http://schemas.openxmlformats.org/officeDocument/2006/math">
                    <m:r>
                      <a:rPr lang="en-US" altLang="he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he-IL" sz="2800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he-IL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he-IL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he-IL" sz="2800" b="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sz="90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he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he-IL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he-IL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he-IL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he-IL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altLang="he-IL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he-IL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he-IL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altLang="he-IL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he-IL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he-IL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he-IL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endChr m:val="]"/>
                          <m:ctrlPr>
                            <a:rPr lang="en-US" altLang="he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he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he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altLang="he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he-IL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he-IL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altLang="he-IL" sz="280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sz="3000" dirty="0" smtClean="0"/>
              </a:p>
              <a:p>
                <a:pPr algn="ctr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he-IL" sz="3000" dirty="0" smtClean="0"/>
              </a:p>
              <a:p>
                <a:pPr algn="ctr">
                  <a:buFont typeface="Wingdings" panose="05000000000000000000" pitchFamily="2" charset="2"/>
                  <a:buNone/>
                </a:pPr>
                <a:r>
                  <a:rPr lang="en-US" altLang="he-IL" sz="2800" dirty="0" smtClean="0">
                    <a:solidFill>
                      <a:srgbClr val="0070C0"/>
                    </a:solidFill>
                  </a:rPr>
                  <a:t>Multiplicative</a:t>
                </a:r>
                <a:r>
                  <a:rPr lang="en-US" altLang="he-IL" sz="2800" dirty="0" smtClean="0"/>
                  <a:t> Extractor </a:t>
                </a:r>
                <a:r>
                  <a:rPr lang="en-US" altLang="he-IL" sz="2800" dirty="0"/>
                  <a:t>for </a:t>
                </a:r>
                <a:r>
                  <a:rPr lang="en-US" altLang="he-IL" sz="2800" dirty="0" err="1"/>
                  <a:t>samplable</a:t>
                </a:r>
                <a:r>
                  <a:rPr lang="en-US" altLang="he-IL" sz="2800" dirty="0"/>
                  <a:t> distributions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3" y="3504401"/>
                <a:ext cx="11665857" cy="3393583"/>
              </a:xfrm>
              <a:prstGeom prst="rect">
                <a:avLst/>
              </a:prstGeom>
              <a:blipFill rotWithShape="0">
                <a:blip r:embed="rId2"/>
                <a:stretch>
                  <a:fillRect b="-5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Proof of easy step</a:t>
            </a:r>
            <a:endParaRPr lang="he-I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942487" y="5476819"/>
            <a:ext cx="366712" cy="768350"/>
          </a:xfrm>
          <a:prstGeom prst="downArrow">
            <a:avLst>
              <a:gd name="adj1" fmla="val 50000"/>
              <a:gd name="adj2" fmla="val 52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04629" y="4821675"/>
                <a:ext cx="2915547" cy="5522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629" y="4821675"/>
                <a:ext cx="2915547" cy="5522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28300" y="5558209"/>
            <a:ext cx="14218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Very easy.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145" y="737272"/>
                <a:ext cx="11877625" cy="310225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not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mult-ext</a:t>
                </a:r>
                <a:r>
                  <a:rPr lang="en-US" sz="2800" dirty="0" smtClean="0"/>
                  <a:t> for </a:t>
                </a:r>
                <a:r>
                  <a:rPr lang="en-US" sz="2800" dirty="0" err="1" smtClean="0"/>
                  <a:t>samplable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dist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samplable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 smtClean="0"/>
                  <a:t>, with sampling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5715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Distinguisher non-</a:t>
                </a:r>
                <a:r>
                  <a:rPr lang="en-US" sz="2800" dirty="0" err="1" smtClean="0">
                    <a:solidFill>
                      <a:srgbClr val="00B050"/>
                    </a:solidFill>
                  </a:rPr>
                  <a:t>det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circuit: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func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571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 smtClean="0"/>
                  <a:t> suff. large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 smtClean="0"/>
                  <a:t> is a (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weak</a:t>
                </a:r>
                <a:r>
                  <a:rPr lang="en-US" sz="2800" dirty="0" smtClean="0"/>
                  <a:t>-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mult</a:t>
                </a:r>
                <a:r>
                  <a:rPr lang="en-US" sz="2800" dirty="0" smtClean="0"/>
                  <a:t>) distinguisher.</a:t>
                </a:r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145" y="737272"/>
                <a:ext cx="11877625" cy="3102250"/>
              </a:xfrm>
              <a:blipFill rotWithShape="0">
                <a:blip r:embed="rId4"/>
                <a:stretch>
                  <a:fillRect l="-616" t="-1965" b="-51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/>
              <p:cNvSpPr/>
              <p:nvPr/>
            </p:nvSpPr>
            <p:spPr>
              <a:xfrm>
                <a:off x="7790670" y="52668"/>
                <a:ext cx="4363031" cy="689391"/>
              </a:xfrm>
              <a:prstGeom prst="wedgeRectCallout">
                <a:avLst>
                  <a:gd name="adj1" fmla="val -43085"/>
                  <a:gd name="adj2" fmla="val 7503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Assume for simplicity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flat:   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uniform over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he-IL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670" y="52668"/>
                <a:ext cx="4363031" cy="689391"/>
              </a:xfrm>
              <a:prstGeom prst="wedgeRectCallout">
                <a:avLst>
                  <a:gd name="adj1" fmla="val -43085"/>
                  <a:gd name="adj2" fmla="val 75030"/>
                </a:avLst>
              </a:prstGeom>
              <a:blipFill rotWithShape="0">
                <a:blip r:embed="rId5"/>
                <a:stretch>
                  <a:fillRect t="-3425" r="-140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4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Conclusion and Open Problems</a:t>
            </a:r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77135" y="971848"/>
                <a:ext cx="12284557" cy="5711412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Results:</a:t>
                </a:r>
              </a:p>
              <a:p>
                <a:pPr lvl="1"/>
                <a:r>
                  <a:rPr lang="en-US" sz="2400" dirty="0" smtClean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400" dirty="0" smtClean="0"/>
                  <a:t> extractors for </a:t>
                </a:r>
                <a:r>
                  <a:rPr lang="en-US" sz="2400" dirty="0" err="1" smtClean="0"/>
                  <a:t>samplable</a:t>
                </a:r>
                <a:r>
                  <a:rPr lang="en-US" sz="2400" dirty="0" smtClean="0"/>
                  <a:t> distributions.</a:t>
                </a:r>
              </a:p>
              <a:p>
                <a:pPr lvl="2"/>
                <a:r>
                  <a:rPr lang="en-US" dirty="0" smtClean="0"/>
                  <a:t>Weak hardness assumption (against nondeterministic circuits).</a:t>
                </a:r>
              </a:p>
              <a:p>
                <a:pPr lvl="2"/>
                <a:r>
                  <a:rPr lang="en-US" dirty="0" smtClean="0">
                    <a:solidFill>
                      <a:srgbClr val="0070C0"/>
                    </a:solidFill>
                  </a:rPr>
                  <a:t>Multiplicative</a:t>
                </a:r>
                <a:r>
                  <a:rPr lang="en-US" dirty="0" smtClean="0"/>
                  <a:t> extractor: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𝐸𝑥𝑡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Large min-entropy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sz="2400" dirty="0" smtClean="0"/>
                  <a:t>Partial justification 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excuse?</a:t>
                </a:r>
                <a:r>
                  <a:rPr lang="en-US" sz="2400" dirty="0" smtClean="0"/>
                  <a:t>) 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hardness assumptions against nondeterministic circuits</a:t>
                </a:r>
                <a:r>
                  <a:rPr lang="en-US" sz="2400" dirty="0" smtClean="0"/>
                  <a:t>.</a:t>
                </a:r>
              </a:p>
              <a:p>
                <a:pPr lvl="2"/>
                <a:r>
                  <a:rPr lang="en-US" dirty="0" smtClean="0"/>
                  <a:t>Previous constructions also provide extractors against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richer class of distributions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Such extractors do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imply lower bounds for nondeterministic circuits</a:t>
                </a:r>
                <a:r>
                  <a:rPr lang="en-US" dirty="0" smtClean="0"/>
                  <a:t>.</a:t>
                </a:r>
              </a:p>
              <a:p>
                <a:pPr lvl="2"/>
                <a:r>
                  <a:rPr lang="en-US" dirty="0" smtClean="0"/>
                  <a:t>Very recent construction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[OS25]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bypass this limitation</a:t>
                </a:r>
                <a:r>
                  <a:rPr lang="en-US" dirty="0" smtClean="0"/>
                  <a:t>.</a:t>
                </a:r>
                <a:endParaRPr lang="en-US" sz="800" dirty="0" smtClean="0"/>
              </a:p>
              <a:p>
                <a:pPr marL="514350" lvl="1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Subsequent work:</a:t>
                </a:r>
              </a:p>
              <a:p>
                <a:pPr marL="971550" lvl="1" indent="-457200"/>
                <a:r>
                  <a:rPr lang="en-US" sz="2400" dirty="0"/>
                  <a:t>(Additive) </a:t>
                </a:r>
                <a:r>
                  <a:rPr lang="en-US" sz="2400" dirty="0" smtClean="0"/>
                  <a:t>extractors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low min-entropy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[BSS25]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rely</a:t>
                </a:r>
                <a:r>
                  <a:rPr lang="en-US" sz="2400" dirty="0" smtClean="0"/>
                  <a:t> on multiplicative extractors.</a:t>
                </a:r>
              </a:p>
              <a:p>
                <a:pPr marL="971550" lvl="1" indent="-457200"/>
                <a:r>
                  <a:rPr lang="en-US" sz="2400" dirty="0" smtClean="0"/>
                  <a:t>Multiplicative extractors for </a:t>
                </a:r>
                <a:r>
                  <a:rPr lang="en-US" sz="2400" dirty="0" err="1" smtClean="0"/>
                  <a:t>polynomially</a:t>
                </a:r>
                <a:r>
                  <a:rPr lang="en-US" sz="2400" dirty="0" smtClean="0"/>
                  <a:t> small min-entropy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[S25] </a:t>
                </a:r>
                <a:r>
                  <a:rPr lang="en-US" sz="2400" dirty="0" smtClean="0"/>
                  <a:t>under strong assumptions.</a:t>
                </a:r>
              </a:p>
              <a:p>
                <a:pPr marL="971550" lvl="1" indent="-457200"/>
                <a:r>
                  <a:rPr lang="en-US" sz="2400" dirty="0"/>
                  <a:t>(</a:t>
                </a:r>
                <a:r>
                  <a:rPr lang="en-US" sz="2400" dirty="0" smtClean="0"/>
                  <a:t>Additive) extractors for min-entropy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[OS25] </a:t>
                </a:r>
                <a:r>
                  <a:rPr lang="en-US" sz="2400" dirty="0" smtClean="0"/>
                  <a:t>under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new assumption </a:t>
                </a:r>
                <a:r>
                  <a:rPr lang="en-US" sz="2400" dirty="0" smtClean="0"/>
                  <a:t>that does not involve lower bounds for nondeterministic circuits. </a:t>
                </a:r>
              </a:p>
              <a:p>
                <a:pPr marL="514350" lvl="1" indent="0">
                  <a:buNone/>
                </a:pPr>
                <a:r>
                  <a:rPr lang="en-US" sz="2400" dirty="0" smtClean="0">
                    <a:solidFill>
                      <a:srgbClr val="00B050"/>
                    </a:solidFill>
                  </a:rPr>
                  <a:t>Open Problem:</a:t>
                </a:r>
                <a:r>
                  <a:rPr lang="en-US" sz="2400" dirty="0" smtClean="0"/>
                  <a:t> </a:t>
                </a:r>
              </a:p>
              <a:p>
                <a:pPr marL="857250" lvl="1" indent="-342900"/>
                <a:r>
                  <a:rPr lang="en-US" sz="2400" dirty="0" smtClean="0">
                    <a:solidFill>
                      <a:srgbClr val="0070C0"/>
                    </a:solidFill>
                  </a:rPr>
                  <a:t>Improved</a:t>
                </a:r>
                <a:r>
                  <a:rPr lang="en-US" sz="2400" dirty="0" smtClean="0"/>
                  <a:t> multiplicative extractors under necessary assumptions.</a:t>
                </a:r>
              </a:p>
              <a:p>
                <a:pPr marL="857250" lvl="1" indent="-342900"/>
                <a:r>
                  <a:rPr lang="en-US" sz="2400" dirty="0" smtClean="0"/>
                  <a:t>More constructions/applications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multiplicative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pseudorandomness</a:t>
                </a:r>
                <a:r>
                  <a:rPr lang="en-US" sz="2400" dirty="0" smtClean="0"/>
                  <a:t>.</a:t>
                </a:r>
              </a:p>
              <a:p>
                <a:pPr marL="514350" lvl="1" indent="0">
                  <a:buNone/>
                </a:pPr>
                <a:endParaRPr lang="en-US" sz="2400" dirty="0" smtClean="0"/>
              </a:p>
              <a:p>
                <a:pPr marL="514350" lvl="1" indent="0">
                  <a:buNone/>
                </a:pPr>
                <a:endParaRPr lang="en-US" sz="2400" dirty="0" smtClean="0"/>
              </a:p>
              <a:p>
                <a:pPr marL="514350" lvl="1" indent="0">
                  <a:buNone/>
                </a:pPr>
                <a:endParaRPr lang="en-US" sz="2400" dirty="0"/>
              </a:p>
              <a:p>
                <a:pPr marL="514350" lvl="1" indent="0">
                  <a:buNone/>
                </a:pPr>
                <a:endParaRPr lang="en-US" sz="2400" dirty="0" smtClean="0"/>
              </a:p>
              <a:p>
                <a:pPr marL="514350" lvl="1" indent="0">
                  <a:buNone/>
                </a:pPr>
                <a:endParaRPr lang="en-US" sz="2400" dirty="0" smtClean="0"/>
              </a:p>
              <a:p>
                <a:pPr marL="514350" lvl="1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77135" y="971848"/>
                <a:ext cx="12284557" cy="5711412"/>
              </a:xfrm>
              <a:blipFill rotWithShape="0">
                <a:blip r:embed="rId2"/>
                <a:stretch>
                  <a:fillRect t="-1708" r="-347" b="-13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 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Thank You…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947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>
                <a:solidFill>
                  <a:schemeClr val="accent4">
                    <a:lumMod val="75000"/>
                  </a:schemeClr>
                </a:solidFill>
              </a:rPr>
              <a:t>Randomness extractors (motivation)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61368"/>
            <a:ext cx="10972800" cy="4525963"/>
          </a:xfrm>
        </p:spPr>
        <p:txBody>
          <a:bodyPr/>
          <a:lstStyle/>
          <a:p>
            <a:endParaRPr lang="he-IL" altLang="he-IL" dirty="0"/>
          </a:p>
        </p:txBody>
      </p:sp>
      <p:pic>
        <p:nvPicPr>
          <p:cNvPr id="52228" name="Picture 4" descr="MCj012838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433638"/>
            <a:ext cx="3135313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133600" y="3276600"/>
            <a:ext cx="2057400" cy="1219200"/>
          </a:xfrm>
          <a:prstGeom prst="wedgeRoundRectCallout">
            <a:avLst>
              <a:gd name="adj1" fmla="val 151005"/>
              <a:gd name="adj2" fmla="val 6119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2000"/>
              <a:t>Daddy, how do computers get random bits?</a:t>
            </a: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8153400" y="3200400"/>
            <a:ext cx="2133600" cy="1219200"/>
          </a:xfrm>
          <a:prstGeom prst="wedgeRoundRectCallout">
            <a:avLst>
              <a:gd name="adj1" fmla="val -151190"/>
              <a:gd name="adj2" fmla="val -3815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he-IL" sz="2000"/>
              <a:t>Do we have to tell that same old story again.</a:t>
            </a:r>
          </a:p>
        </p:txBody>
      </p:sp>
    </p:spTree>
    <p:extLst>
      <p:ext uri="{BB962C8B-B14F-4D97-AF65-F5344CB8AC3E}">
        <p14:creationId xmlns:p14="http://schemas.microsoft.com/office/powerpoint/2010/main" val="38209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85" y="-20080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Seedless (Deterministic) Extractors</a:t>
            </a:r>
            <a:endParaRPr lang="he-IL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11" y="5146626"/>
                <a:ext cx="11834538" cy="17138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Seeded extractors </a:t>
                </a:r>
                <a:r>
                  <a:rPr lang="en-US" dirty="0" smtClean="0"/>
                  <a:t>need to receive 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additional seed </a:t>
                </a:r>
                <a:r>
                  <a:rPr lang="en-US" dirty="0" smtClean="0"/>
                  <a:t>of few truly random bits, but have the advantage that they work for the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distributions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US" dirty="0" smtClean="0"/>
                  <a:t>Historically, seedless extractors were considered first, but were mostly abandoned in the 90’s, because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classes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that were considered,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required independence </a:t>
                </a:r>
                <a:r>
                  <a:rPr lang="en-US" dirty="0" smtClean="0"/>
                  <a:t>between different parts of the source (and this was deemed unrealistic).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11" y="5146626"/>
                <a:ext cx="11834538" cy="1713876"/>
              </a:xfrm>
              <a:blipFill rotWithShape="0">
                <a:blip r:embed="rId3"/>
                <a:stretch>
                  <a:fillRect l="-721" t="-6406" r="-1185" b="-78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10110" y="778723"/>
                <a:ext cx="11982949" cy="2180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seedless extractor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extractor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 class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distributions, if for every distribution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the class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min-entropy</a:t>
                </a:r>
                <a:r>
                  <a:rPr lang="en-US" sz="2000" dirty="0">
                    <a:solidFill>
                      <a:schemeClr val="tx1"/>
                    </a:solidFill>
                  </a:rPr>
                  <a:t>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</a:rPr>
                  <a:t> (measure of # random bits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Two distributions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-close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0" y="778723"/>
                <a:ext cx="11982949" cy="2180000"/>
              </a:xfrm>
              <a:prstGeom prst="roundRect">
                <a:avLst/>
              </a:prstGeom>
              <a:blipFill rotWithShape="0">
                <a:blip r:embed="rId4"/>
                <a:stretch>
                  <a:fillRect l="-51" t="-1939" b="-44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5351131" y="2989112"/>
            <a:ext cx="4041751" cy="1721569"/>
            <a:chOff x="78324" y="2548004"/>
            <a:chExt cx="4644308" cy="2625871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02188" y="3364768"/>
              <a:ext cx="3048000" cy="1209675"/>
              <a:chOff x="3168" y="1542"/>
              <a:chExt cx="1920" cy="762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0" cy="576"/>
              </a:xfrm>
              <a:custGeom>
                <a:avLst/>
                <a:gdLst>
                  <a:gd name="G0" fmla="+- 4253 0 0"/>
                  <a:gd name="G1" fmla="+- 21600 0 4253"/>
                  <a:gd name="G2" fmla="*/ 4253 1 2"/>
                  <a:gd name="G3" fmla="+- 21600 0 G2"/>
                  <a:gd name="G4" fmla="+/ 4253 21600 2"/>
                  <a:gd name="G5" fmla="+/ G1 0 2"/>
                  <a:gd name="G6" fmla="*/ 21600 21600 4253"/>
                  <a:gd name="G7" fmla="*/ G6 1 2"/>
                  <a:gd name="G8" fmla="+- 21600 0 G7"/>
                  <a:gd name="G9" fmla="*/ 21600 1 2"/>
                  <a:gd name="G10" fmla="+- 4253 0 G9"/>
                  <a:gd name="G11" fmla="?: G10 G8 0"/>
                  <a:gd name="G12" fmla="?: G10 G7 21600"/>
                  <a:gd name="T0" fmla="*/ 19473 w 21600"/>
                  <a:gd name="T1" fmla="*/ 10800 h 21600"/>
                  <a:gd name="T2" fmla="*/ 10800 w 21600"/>
                  <a:gd name="T3" fmla="*/ 21600 h 21600"/>
                  <a:gd name="T4" fmla="*/ 2127 w 21600"/>
                  <a:gd name="T5" fmla="*/ 10800 h 21600"/>
                  <a:gd name="T6" fmla="*/ 10800 w 21600"/>
                  <a:gd name="T7" fmla="*/ 0 h 21600"/>
                  <a:gd name="T8" fmla="*/ 3927 w 21600"/>
                  <a:gd name="T9" fmla="*/ 3927 h 21600"/>
                  <a:gd name="T10" fmla="*/ 17673 w 21600"/>
                  <a:gd name="T11" fmla="*/ 176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253" y="21600"/>
                    </a:lnTo>
                    <a:lnTo>
                      <a:pt x="17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solidFill>
                      <a:schemeClr val="folHlink"/>
                    </a:solidFill>
                    <a:cs typeface="Arial" pitchFamily="34" charset="0"/>
                  </a:rPr>
                  <a:t>seeded</a:t>
                </a:r>
                <a:endParaRPr lang="en-US" sz="1800" dirty="0">
                  <a:solidFill>
                    <a:schemeClr val="folHlink"/>
                  </a:solidFill>
                  <a:cs typeface="Arial" pitchFamily="34" charset="0"/>
                </a:endParaRPr>
              </a:p>
              <a:p>
                <a:pPr algn="ctr"/>
                <a:r>
                  <a:rPr lang="en-US" sz="1800" dirty="0" smtClean="0">
                    <a:cs typeface="Arial" pitchFamily="34" charset="0"/>
                  </a:rPr>
                  <a:t>extractor</a:t>
                </a:r>
                <a:endParaRPr lang="en-US" sz="1800" dirty="0">
                  <a:cs typeface="Arial" pitchFamily="34" charset="0"/>
                </a:endParaRPr>
              </a:p>
            </p:txBody>
          </p:sp>
          <p:cxnSp>
            <p:nvCxnSpPr>
              <p:cNvPr id="7" name="AutoShape 7"/>
              <p:cNvCxnSpPr>
                <a:cxnSpLocks noChangeShapeType="1"/>
                <a:endCxn id="6" idx="3"/>
              </p:cNvCxnSpPr>
              <p:nvPr/>
            </p:nvCxnSpPr>
            <p:spPr bwMode="auto">
              <a:xfrm>
                <a:off x="4128" y="1542"/>
                <a:ext cx="0" cy="1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8" name="AutoShape 13"/>
            <p:cNvCxnSpPr>
              <a:cxnSpLocks noChangeShapeType="1"/>
              <a:stCxn id="6" idx="1"/>
            </p:cNvCxnSpPr>
            <p:nvPr/>
          </p:nvCxnSpPr>
          <p:spPr bwMode="auto">
            <a:xfrm>
              <a:off x="2026188" y="457444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464088" y="2945668"/>
              <a:ext cx="3133725" cy="419100"/>
              <a:chOff x="5591176" y="3867150"/>
              <a:chExt cx="3133724" cy="419100"/>
            </a:xfrm>
          </p:grpSpPr>
          <p:grpSp>
            <p:nvGrpSpPr>
              <p:cNvPr id="10" name="Group 62"/>
              <p:cNvGrpSpPr>
                <a:grpSpLocks/>
              </p:cNvGrpSpPr>
              <p:nvPr/>
            </p:nvGrpSpPr>
            <p:grpSpPr bwMode="auto">
              <a:xfrm>
                <a:off x="5610225" y="3889375"/>
                <a:ext cx="3067050" cy="377825"/>
                <a:chOff x="5610225" y="3889375"/>
                <a:chExt cx="3067050" cy="377825"/>
              </a:xfrm>
            </p:grpSpPr>
            <p:pic>
              <p:nvPicPr>
                <p:cNvPr id="12" name="Picture 11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0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531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102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961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627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198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153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819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390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" name="Rectangle 73"/>
              <p:cNvSpPr>
                <a:spLocks noChangeArrowheads="1"/>
              </p:cNvSpPr>
              <p:nvPr/>
            </p:nvSpPr>
            <p:spPr bwMode="auto">
              <a:xfrm>
                <a:off x="5591176" y="3867150"/>
                <a:ext cx="3133724" cy="4191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" name="Rectangle 75"/>
            <p:cNvSpPr>
              <a:spLocks noChangeArrowheads="1"/>
            </p:cNvSpPr>
            <p:nvPr/>
          </p:nvSpPr>
          <p:spPr bwMode="auto">
            <a:xfrm>
              <a:off x="78324" y="2548004"/>
              <a:ext cx="3895727" cy="33338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i="1" dirty="0">
                  <a:solidFill>
                    <a:srgbClr val="000000"/>
                  </a:solidFill>
                  <a:cs typeface="+mn-cs"/>
                </a:rPr>
                <a:t>“weak source of randomness”</a:t>
              </a:r>
              <a:endParaRPr lang="he-IL" sz="1600" i="1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02276" y="4811911"/>
              <a:ext cx="1671637" cy="361964"/>
              <a:chOff x="6272213" y="4310993"/>
              <a:chExt cx="1671637" cy="361964"/>
            </a:xfrm>
          </p:grpSpPr>
          <p:pic>
            <p:nvPicPr>
              <p:cNvPr id="23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722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558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896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7233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057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200078" y="3935611"/>
              <a:ext cx="1522554" cy="668439"/>
              <a:chOff x="7727090" y="2596493"/>
              <a:chExt cx="1522554" cy="668439"/>
            </a:xfrm>
          </p:grpSpPr>
          <p:cxnSp>
            <p:nvCxnSpPr>
              <p:cNvPr id="29" name="AutoShape 10"/>
              <p:cNvCxnSpPr>
                <a:cxnSpLocks noChangeShapeType="1"/>
                <a:stCxn id="32" idx="1"/>
                <a:endCxn id="6" idx="0"/>
              </p:cNvCxnSpPr>
              <p:nvPr/>
            </p:nvCxnSpPr>
            <p:spPr bwMode="auto">
              <a:xfrm flipH="1">
                <a:off x="7727090" y="2777475"/>
                <a:ext cx="373923" cy="6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grpSp>
            <p:nvGrpSpPr>
              <p:cNvPr id="30" name="Group 29"/>
              <p:cNvGrpSpPr/>
              <p:nvPr/>
            </p:nvGrpSpPr>
            <p:grpSpPr>
              <a:xfrm>
                <a:off x="8101013" y="2596493"/>
                <a:ext cx="671512" cy="361964"/>
                <a:chOff x="6881813" y="3625193"/>
                <a:chExt cx="671512" cy="361964"/>
              </a:xfrm>
            </p:grpSpPr>
            <p:pic>
              <p:nvPicPr>
                <p:cNvPr id="32" name="Picture 12" descr="goodcoi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81813" y="3625193"/>
                  <a:ext cx="338137" cy="361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2" descr="goodcoin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215188" y="3625193"/>
                  <a:ext cx="338137" cy="361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8049494" y="2895600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800" dirty="0" smtClean="0"/>
                  <a:t>seed </a:t>
                </a:r>
                <a:endParaRPr lang="he-IL" sz="1800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1027528" y="2989112"/>
            <a:ext cx="3499691" cy="1721569"/>
            <a:chOff x="78324" y="2548004"/>
            <a:chExt cx="3895727" cy="2625871"/>
          </a:xfrm>
        </p:grpSpPr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502188" y="3364768"/>
              <a:ext cx="3048000" cy="1209675"/>
              <a:chOff x="3168" y="1542"/>
              <a:chExt cx="1920" cy="762"/>
            </a:xfrm>
          </p:grpSpPr>
          <p:sp>
            <p:nvSpPr>
              <p:cNvPr id="63" name="AutoShape 6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0" cy="576"/>
              </a:xfrm>
              <a:custGeom>
                <a:avLst/>
                <a:gdLst>
                  <a:gd name="G0" fmla="+- 4253 0 0"/>
                  <a:gd name="G1" fmla="+- 21600 0 4253"/>
                  <a:gd name="G2" fmla="*/ 4253 1 2"/>
                  <a:gd name="G3" fmla="+- 21600 0 G2"/>
                  <a:gd name="G4" fmla="+/ 4253 21600 2"/>
                  <a:gd name="G5" fmla="+/ G1 0 2"/>
                  <a:gd name="G6" fmla="*/ 21600 21600 4253"/>
                  <a:gd name="G7" fmla="*/ G6 1 2"/>
                  <a:gd name="G8" fmla="+- 21600 0 G7"/>
                  <a:gd name="G9" fmla="*/ 21600 1 2"/>
                  <a:gd name="G10" fmla="+- 4253 0 G9"/>
                  <a:gd name="G11" fmla="?: G10 G8 0"/>
                  <a:gd name="G12" fmla="?: G10 G7 21600"/>
                  <a:gd name="T0" fmla="*/ 19473 w 21600"/>
                  <a:gd name="T1" fmla="*/ 10800 h 21600"/>
                  <a:gd name="T2" fmla="*/ 10800 w 21600"/>
                  <a:gd name="T3" fmla="*/ 21600 h 21600"/>
                  <a:gd name="T4" fmla="*/ 2127 w 21600"/>
                  <a:gd name="T5" fmla="*/ 10800 h 21600"/>
                  <a:gd name="T6" fmla="*/ 10800 w 21600"/>
                  <a:gd name="T7" fmla="*/ 0 h 21600"/>
                  <a:gd name="T8" fmla="*/ 3927 w 21600"/>
                  <a:gd name="T9" fmla="*/ 3927 h 21600"/>
                  <a:gd name="T10" fmla="*/ 17673 w 21600"/>
                  <a:gd name="T11" fmla="*/ 176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253" y="21600"/>
                    </a:lnTo>
                    <a:lnTo>
                      <a:pt x="173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solidFill>
                      <a:schemeClr val="folHlink"/>
                    </a:solidFill>
                    <a:cs typeface="Arial" pitchFamily="34" charset="0"/>
                  </a:rPr>
                  <a:t>seedless</a:t>
                </a:r>
                <a:endParaRPr lang="en-US" sz="1800" dirty="0">
                  <a:solidFill>
                    <a:schemeClr val="folHlink"/>
                  </a:solidFill>
                  <a:cs typeface="Arial" pitchFamily="34" charset="0"/>
                </a:endParaRPr>
              </a:p>
              <a:p>
                <a:pPr algn="ctr"/>
                <a:r>
                  <a:rPr lang="en-US" sz="1800" dirty="0" smtClean="0">
                    <a:cs typeface="Arial" pitchFamily="34" charset="0"/>
                  </a:rPr>
                  <a:t>extractor</a:t>
                </a:r>
                <a:endParaRPr lang="en-US" sz="1800" dirty="0">
                  <a:cs typeface="Arial" pitchFamily="34" charset="0"/>
                </a:endParaRPr>
              </a:p>
            </p:txBody>
          </p:sp>
          <p:cxnSp>
            <p:nvCxnSpPr>
              <p:cNvPr id="64" name="AutoShape 7"/>
              <p:cNvCxnSpPr>
                <a:cxnSpLocks noChangeShapeType="1"/>
                <a:endCxn id="63" idx="3"/>
              </p:cNvCxnSpPr>
              <p:nvPr/>
            </p:nvCxnSpPr>
            <p:spPr bwMode="auto">
              <a:xfrm>
                <a:off x="4128" y="1542"/>
                <a:ext cx="0" cy="1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37" name="AutoShape 13"/>
            <p:cNvCxnSpPr>
              <a:cxnSpLocks noChangeShapeType="1"/>
              <a:stCxn id="63" idx="1"/>
            </p:cNvCxnSpPr>
            <p:nvPr/>
          </p:nvCxnSpPr>
          <p:spPr bwMode="auto">
            <a:xfrm>
              <a:off x="2026188" y="4574443"/>
              <a:ext cx="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464088" y="2945668"/>
              <a:ext cx="3133725" cy="419100"/>
              <a:chOff x="5591176" y="3867150"/>
              <a:chExt cx="3133724" cy="419100"/>
            </a:xfrm>
          </p:grpSpPr>
          <p:grpSp>
            <p:nvGrpSpPr>
              <p:cNvPr id="52" name="Group 62"/>
              <p:cNvGrpSpPr>
                <a:grpSpLocks/>
              </p:cNvGrpSpPr>
              <p:nvPr/>
            </p:nvGrpSpPr>
            <p:grpSpPr bwMode="auto">
              <a:xfrm>
                <a:off x="5610225" y="3889375"/>
                <a:ext cx="3067050" cy="377825"/>
                <a:chOff x="5610225" y="3889375"/>
                <a:chExt cx="3067050" cy="377825"/>
              </a:xfrm>
            </p:grpSpPr>
            <p:pic>
              <p:nvPicPr>
                <p:cNvPr id="54" name="Picture 5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8650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9531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56102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961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627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61987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315325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9819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23" descr="badcoi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639050" y="3889375"/>
                  <a:ext cx="361950" cy="377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3" name="Rectangle 73"/>
              <p:cNvSpPr>
                <a:spLocks noChangeArrowheads="1"/>
              </p:cNvSpPr>
              <p:nvPr/>
            </p:nvSpPr>
            <p:spPr bwMode="auto">
              <a:xfrm>
                <a:off x="5591176" y="3867150"/>
                <a:ext cx="3133724" cy="4191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78324" y="2548004"/>
              <a:ext cx="3895727" cy="333388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1600" i="1" dirty="0">
                  <a:solidFill>
                    <a:srgbClr val="000000"/>
                  </a:solidFill>
                  <a:cs typeface="+mn-cs"/>
                </a:rPr>
                <a:t>“weak source of randomness”</a:t>
              </a:r>
              <a:endParaRPr lang="he-IL" sz="1600" i="1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202276" y="4811911"/>
              <a:ext cx="1671637" cy="361964"/>
              <a:chOff x="6272213" y="4310993"/>
              <a:chExt cx="1671637" cy="361964"/>
            </a:xfrm>
          </p:grpSpPr>
          <p:pic>
            <p:nvPicPr>
              <p:cNvPr id="47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722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0558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93896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72338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12" descr="goodco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05713" y="4310993"/>
                <a:ext cx="338137" cy="361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1081796" y="4656355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“close to uniform output”</a:t>
            </a:r>
            <a:endParaRPr lang="he-IL" sz="1600" i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6" name="Rectangle 75"/>
          <p:cNvSpPr>
            <a:spLocks noChangeArrowheads="1"/>
          </p:cNvSpPr>
          <p:nvPr/>
        </p:nvSpPr>
        <p:spPr bwMode="auto">
          <a:xfrm>
            <a:off x="5317843" y="4635839"/>
            <a:ext cx="3499691" cy="2185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rtl="0"/>
            <a:r>
              <a:rPr lang="en-US" sz="1600" i="1" dirty="0" smtClean="0">
                <a:solidFill>
                  <a:srgbClr val="000000"/>
                </a:solidFill>
                <a:cs typeface="+mn-cs"/>
              </a:rPr>
              <a:t>“close to uniform output”</a:t>
            </a:r>
            <a:endParaRPr lang="he-IL" sz="1600" i="1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090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Extractors for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Samplable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Distributions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525" y="971848"/>
                <a:ext cx="11877625" cy="577843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Trevisan and </a:t>
                </a:r>
                <a:r>
                  <a:rPr lang="en-US" dirty="0" err="1" smtClean="0"/>
                  <a:t>Vadhan</a:t>
                </a:r>
                <a:r>
                  <a:rPr lang="en-US" dirty="0" smtClean="0"/>
                  <a:t> wanted to define a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/>
                  <a:t> of distributions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Capture all distributions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nature</a:t>
                </a:r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available to computers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Avoid structure </a:t>
                </a:r>
                <a:r>
                  <a:rPr lang="en-US" dirty="0" smtClean="0"/>
                  <a:t>(and in particular independence).</a:t>
                </a:r>
              </a:p>
              <a:p>
                <a:pPr lvl="1"/>
                <a:r>
                  <a:rPr lang="en-US" dirty="0" smtClean="0"/>
                  <a:t>The class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allows seedless extractors </a:t>
                </a:r>
                <a:r>
                  <a:rPr lang="en-US" dirty="0" smtClean="0"/>
                  <a:t>(intended application: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selecting keys for crypto</a:t>
                </a:r>
                <a:r>
                  <a:rPr lang="en-US" dirty="0" smtClean="0"/>
                  <a:t>).</a:t>
                </a:r>
              </a:p>
              <a:p>
                <a:pPr lvl="1"/>
                <a:endParaRPr lang="en-US" sz="1000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“Philosophical claim”: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dirty="0" smtClean="0"/>
                  <a:t>: “Sources in nature must be efficiently </a:t>
                </a:r>
                <a:r>
                  <a:rPr lang="en-US" dirty="0" err="1" smtClean="0"/>
                  <a:t>samplable</a:t>
                </a:r>
                <a:r>
                  <a:rPr lang="en-US" dirty="0" smtClean="0"/>
                  <a:t>”.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Proposition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dirty="0" smtClean="0"/>
                  <a:t>: Any extractor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does not have a circuit of size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we want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dirty="0" smtClean="0"/>
                  <a:t> extractors (that run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we can at best hope for results of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constan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extractor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Even such results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imply circuit lower bounds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best we can hope for </a:t>
                </a:r>
                <a:r>
                  <a:rPr lang="en-US" dirty="0" smtClean="0"/>
                  <a:t>are conditional results: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circuit lower bounds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extractors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25" y="971848"/>
                <a:ext cx="11877625" cy="5778434"/>
              </a:xfrm>
              <a:blipFill>
                <a:blip r:embed="rId2"/>
                <a:stretch>
                  <a:fillRect l="-872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04525" y="2555902"/>
                <a:ext cx="11982949" cy="152320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Dfn: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samplable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distributions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(by circuits)):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A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samples a the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𝑠𝑎𝑚𝑝𝑙𝑒𝑑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𝑐𝑖𝑟𝑐𝑢𝑖𝑡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" y="2555902"/>
                <a:ext cx="11982949" cy="1523203"/>
              </a:xfrm>
              <a:prstGeom prst="roundRect">
                <a:avLst/>
              </a:prstGeom>
              <a:blipFill>
                <a:blip r:embed="rId3"/>
                <a:stretch>
                  <a:fillRect l="-305" t="-78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5" y="-114866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Extractors for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Samplable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Distributions </a:t>
            </a:r>
            <a:r>
              <a:rPr lang="en-US" dirty="0" smtClean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918591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[TV00]: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Under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 suitable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hardness assumption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(certain circuit lower bound)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but not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918591"/>
                <a:ext cx="11982949" cy="2020898"/>
              </a:xfrm>
              <a:prstGeom prst="roundRect">
                <a:avLst/>
              </a:prstGeom>
              <a:blipFill rotWithShape="0">
                <a:blip r:embed="rId2"/>
                <a:stretch>
                  <a:fillRect l="-102" t="-3881" r="-508" b="-68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3" y="3092729"/>
                <a:ext cx="11982949" cy="167557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2700" dirty="0" smtClean="0">
                    <a:solidFill>
                      <a:srgbClr val="00B050"/>
                    </a:solidFill>
                  </a:rPr>
                  <a:t>Hardness </a:t>
                </a:r>
                <a:r>
                  <a:rPr lang="en-US" sz="2700" dirty="0">
                    <a:solidFill>
                      <a:srgbClr val="00B050"/>
                    </a:solidFill>
                  </a:rPr>
                  <a:t>assumption: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solidFill>
                      <a:prstClr val="black"/>
                    </a:solidFill>
                  </a:rPr>
                  <a:t> is hard for exponential size circuits of </a:t>
                </a:r>
                <a:r>
                  <a:rPr lang="en-US" sz="2700" dirty="0">
                    <a:solidFill>
                      <a:srgbClr val="0070C0"/>
                    </a:solidFill>
                  </a:rPr>
                  <a:t>Type X</a:t>
                </a:r>
                <a:r>
                  <a:rPr lang="en-US" sz="27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700" dirty="0">
                    <a:solidFill>
                      <a:schemeClr val="tx1"/>
                    </a:solidFill>
                  </a:rPr>
                  <a:t>There exist a problem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𝐷𝑇𝐼𝑀𝐸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a constant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2700" dirty="0">
                    <a:solidFill>
                      <a:schemeClr val="tx1"/>
                    </a:solidFill>
                  </a:rPr>
                  <a:t>, </a:t>
                </a:r>
                <a:r>
                  <a:rPr lang="en-US" sz="2700" dirty="0">
                    <a:solidFill>
                      <a:schemeClr val="tx1"/>
                    </a:solidFill>
                  </a:rPr>
                  <a:t>such that for every sufficiently large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, circuits of </a:t>
                </a:r>
                <a:r>
                  <a:rPr lang="en-US" sz="2700" dirty="0">
                    <a:solidFill>
                      <a:srgbClr val="0070C0"/>
                    </a:solidFill>
                  </a:rPr>
                  <a:t>Type X</a:t>
                </a:r>
                <a:r>
                  <a:rPr lang="en-US" sz="2700" dirty="0">
                    <a:solidFill>
                      <a:schemeClr val="tx1"/>
                    </a:solidFill>
                  </a:rPr>
                  <a:t>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7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fail to compute the characteristic function of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on inputs of length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</a:t>
                </a:r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3" y="3092729"/>
                <a:ext cx="11982949" cy="1675579"/>
              </a:xfrm>
              <a:prstGeom prst="roundRect">
                <a:avLst/>
              </a:prstGeom>
              <a:blipFill rotWithShape="0">
                <a:blip r:embed="rId3"/>
                <a:stretch>
                  <a:fillRect l="-152" t="-5376" b="-121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23" y="4768308"/>
                <a:ext cx="11877626" cy="202132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[IW97]: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BPP=P</a:t>
                </a:r>
                <a:r>
                  <a:rPr lang="en-US" sz="2400" dirty="0" smtClean="0"/>
                  <a:t> under the hardness assumption for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deterministic circuits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7030A0"/>
                    </a:solidFill>
                  </a:rPr>
                  <a:t>[TV00]: </a:t>
                </a:r>
                <a:r>
                  <a:rPr lang="en-US" sz="2400" dirty="0" smtClean="0"/>
                  <a:t>Use hardness 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-circuits</a:t>
                </a:r>
                <a:r>
                  <a:rPr lang="en-US" sz="2400" dirty="0" smtClean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circuit is allowed to use gates that compute a complete language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en-US" sz="2400" dirty="0" smtClean="0"/>
                  <a:t> (The </a:t>
                </a:r>
                <a:r>
                  <a:rPr lang="en-US" sz="2400" dirty="0" err="1" smtClean="0"/>
                  <a:t>i’th</a:t>
                </a:r>
                <a:r>
                  <a:rPr lang="en-US" sz="2400" dirty="0" smtClean="0"/>
                  <a:t> level of the polynomial hierarchy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𝑁𝑃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 smtClean="0"/>
                  <a:t>). 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Very strong, and yet plausible assumption</a:t>
                </a:r>
                <a:r>
                  <a:rPr lang="en-US" sz="2400" dirty="0" smtClean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Can be viewed as a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scaled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nonuniform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version </a:t>
                </a:r>
                <a:r>
                  <a:rPr lang="en-US" sz="2400" dirty="0" smtClean="0"/>
                  <a:t>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widely believed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" y="4768308"/>
                <a:ext cx="11877626" cy="2021323"/>
              </a:xfrm>
              <a:prstGeom prst="rect">
                <a:avLst/>
              </a:prstGeom>
              <a:blipFill rotWithShape="0">
                <a:blip r:embed="rId4"/>
                <a:stretch>
                  <a:fillRect l="-719" t="-2410" b="-63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005407" y="2508215"/>
            <a:ext cx="1542780" cy="584514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25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85" y="-26790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Extractors for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Samplable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Distributions </a:t>
            </a:r>
            <a:r>
              <a:rPr lang="en-US" dirty="0">
                <a:solidFill>
                  <a:srgbClr val="7030A0"/>
                </a:solidFill>
              </a:rPr>
              <a:t>[TV00]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1335694"/>
            <a:ext cx="11877625" cy="5522306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1" y="659514"/>
                <a:ext cx="11982949" cy="20208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Thm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hard for exponential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circuits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extract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(Possible to push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closer to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but not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1" y="659514"/>
                <a:ext cx="11982949" cy="2020898"/>
              </a:xfrm>
              <a:prstGeom prst="roundRect">
                <a:avLst/>
              </a:prstGeom>
              <a:blipFill rotWithShape="0">
                <a:blip r:embed="rId2"/>
                <a:stretch>
                  <a:fillRect l="-102" t="-3869" b="-68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4471" y="2732623"/>
            <a:ext cx="12255835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[BGDM23]: </a:t>
            </a:r>
            <a:r>
              <a:rPr lang="en-US" sz="2800" dirty="0" smtClean="0">
                <a:solidFill>
                  <a:srgbClr val="0070C0"/>
                </a:solidFill>
              </a:rPr>
              <a:t>Same extractor</a:t>
            </a:r>
            <a:r>
              <a:rPr lang="en-US" sz="2800" dirty="0"/>
              <a:t>;</a:t>
            </a:r>
            <a:r>
              <a:rPr lang="en-US" sz="2800" dirty="0" smtClean="0"/>
              <a:t> hardness </a:t>
            </a:r>
            <a:r>
              <a:rPr lang="en-US" sz="2800" dirty="0" smtClean="0">
                <a:solidFill>
                  <a:srgbClr val="0070C0"/>
                </a:solidFill>
              </a:rPr>
              <a:t>assumption</a:t>
            </a:r>
            <a:r>
              <a:rPr lang="en-US" sz="2800" dirty="0" smtClean="0"/>
              <a:t> for </a:t>
            </a:r>
            <a:r>
              <a:rPr lang="en-US" sz="2800" dirty="0" smtClean="0">
                <a:solidFill>
                  <a:srgbClr val="0070C0"/>
                </a:solidFill>
              </a:rPr>
              <a:t>nondeterministic circuits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Same construction as </a:t>
            </a:r>
            <a:r>
              <a:rPr lang="en-US" sz="2800" dirty="0" smtClean="0">
                <a:solidFill>
                  <a:srgbClr val="7030A0"/>
                </a:solidFill>
              </a:rPr>
              <a:t>[TV00]</a:t>
            </a:r>
            <a:r>
              <a:rPr lang="en-US" sz="2800" dirty="0" smtClean="0"/>
              <a:t>, significantly more complicated proof.</a:t>
            </a:r>
          </a:p>
          <a:p>
            <a:endParaRPr lang="en-US" sz="8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Our Results: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0070C0"/>
                </a:solidFill>
              </a:rPr>
              <a:t>simpler proof </a:t>
            </a:r>
            <a:r>
              <a:rPr lang="en-US" sz="2800" dirty="0" smtClean="0"/>
              <a:t>of </a:t>
            </a:r>
            <a:r>
              <a:rPr lang="en-US" sz="2800" dirty="0">
                <a:solidFill>
                  <a:srgbClr val="7030A0"/>
                </a:solidFill>
              </a:rPr>
              <a:t>[BGDM23] </a:t>
            </a:r>
            <a:r>
              <a:rPr lang="en-US" sz="2800" dirty="0" smtClean="0"/>
              <a:t>(arguably simpler than </a:t>
            </a:r>
            <a:r>
              <a:rPr lang="en-US" sz="2800" dirty="0">
                <a:solidFill>
                  <a:srgbClr val="7030A0"/>
                </a:solidFill>
              </a:rPr>
              <a:t>[TV00</a:t>
            </a:r>
            <a:r>
              <a:rPr lang="en-US" sz="2800" dirty="0" smtClean="0">
                <a:solidFill>
                  <a:srgbClr val="7030A0"/>
                </a:solidFill>
              </a:rPr>
              <a:t>]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7030A0"/>
                </a:solidFill>
              </a:rPr>
              <a:t>[</a:t>
            </a:r>
            <a:r>
              <a:rPr lang="en-US" sz="2800" dirty="0">
                <a:solidFill>
                  <a:srgbClr val="7030A0"/>
                </a:solidFill>
              </a:rPr>
              <a:t>BGDM23] </a:t>
            </a:r>
            <a:r>
              <a:rPr lang="en-US" sz="2800" dirty="0" smtClean="0"/>
              <a:t>also gets extractors for </a:t>
            </a:r>
            <a:r>
              <a:rPr lang="en-US" sz="2800" dirty="0" err="1" smtClean="0"/>
              <a:t>quantumly</a:t>
            </a:r>
            <a:r>
              <a:rPr lang="en-US" sz="2800" dirty="0" smtClean="0"/>
              <a:t> </a:t>
            </a:r>
            <a:r>
              <a:rPr lang="en-US" sz="2800" dirty="0" err="1" smtClean="0"/>
              <a:t>samplable</a:t>
            </a:r>
            <a:r>
              <a:rPr lang="en-US" sz="2800" dirty="0" smtClean="0"/>
              <a:t> distributions.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Partial </a:t>
            </a:r>
            <a:r>
              <a:rPr lang="en-US" sz="2800" dirty="0" smtClean="0"/>
              <a:t>justification for the necessity of hardness for </a:t>
            </a:r>
            <a:r>
              <a:rPr lang="en-US" sz="2800" dirty="0" smtClean="0">
                <a:solidFill>
                  <a:srgbClr val="0070C0"/>
                </a:solidFill>
              </a:rPr>
              <a:t>nondeterministic circuits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</a:t>
            </a:r>
            <a:r>
              <a:rPr lang="en-US" sz="2800" dirty="0" smtClean="0"/>
              <a:t>extractors are “</a:t>
            </a:r>
            <a:r>
              <a:rPr lang="en-US" sz="2800" dirty="0" smtClean="0">
                <a:solidFill>
                  <a:srgbClr val="0070C0"/>
                </a:solidFill>
              </a:rPr>
              <a:t>multiplicative</a:t>
            </a:r>
            <a:r>
              <a:rPr lang="en-US" sz="2800" dirty="0" smtClean="0"/>
              <a:t>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extractor is a </a:t>
            </a:r>
            <a:r>
              <a:rPr lang="en-US" sz="2800" dirty="0" smtClean="0">
                <a:solidFill>
                  <a:srgbClr val="0070C0"/>
                </a:solidFill>
              </a:rPr>
              <a:t>component</a:t>
            </a:r>
            <a:r>
              <a:rPr lang="en-US" sz="2800" dirty="0" smtClean="0"/>
              <a:t> in subsequent work </a:t>
            </a:r>
            <a:r>
              <a:rPr lang="en-US" sz="2800" dirty="0" smtClean="0">
                <a:solidFill>
                  <a:srgbClr val="7030A0"/>
                </a:solidFill>
              </a:rPr>
              <a:t>[BSS25] </a:t>
            </a:r>
            <a:r>
              <a:rPr lang="en-US" sz="2800" dirty="0" smtClean="0"/>
              <a:t>which achieves    </a:t>
            </a:r>
            <a:r>
              <a:rPr lang="en-US" sz="2800" dirty="0" smtClean="0">
                <a:solidFill>
                  <a:srgbClr val="0070C0"/>
                </a:solidFill>
              </a:rPr>
              <a:t>lower min-entropy</a:t>
            </a:r>
            <a:r>
              <a:rPr lang="en-US" sz="2800" dirty="0" smtClean="0"/>
              <a:t>. (More on subsequent work at the end).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4471" y="4096847"/>
            <a:ext cx="11386914" cy="1375191"/>
          </a:xfrm>
          <a:prstGeom prst="wedgeRectCallout">
            <a:avLst>
              <a:gd name="adj1" fmla="val 12256"/>
              <a:gd name="adj2" fmla="val -11951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 smtClean="0"/>
              <a:t>This hardness assumption was introduced in the framework of </a:t>
            </a:r>
            <a:r>
              <a:rPr lang="en-US" sz="2400" dirty="0" err="1" smtClean="0"/>
              <a:t>derandomizing</a:t>
            </a:r>
            <a:r>
              <a:rPr lang="en-US" sz="2400" dirty="0" smtClean="0"/>
              <a:t> AM,           and is by </a:t>
            </a:r>
            <a:r>
              <a:rPr lang="en-US" sz="2400" dirty="0"/>
              <a:t>now </a:t>
            </a:r>
            <a:r>
              <a:rPr lang="en-US" sz="2400" dirty="0">
                <a:solidFill>
                  <a:srgbClr val="0070C0"/>
                </a:solidFill>
              </a:rPr>
              <a:t>standard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[AK02, KvM02, MV05, SU05, BOV07, GW02, GST03, SU06, SU09, Dru13</a:t>
            </a:r>
            <a:r>
              <a:rPr lang="en-US" sz="2400" dirty="0" smtClean="0">
                <a:solidFill>
                  <a:srgbClr val="7030A0"/>
                </a:solidFill>
              </a:rPr>
              <a:t>, AASY15</a:t>
            </a:r>
            <a:r>
              <a:rPr lang="en-US" sz="2400" dirty="0">
                <a:solidFill>
                  <a:srgbClr val="7030A0"/>
                </a:solidFill>
              </a:rPr>
              <a:t>, BV17, AIKS16, HNY17, DMOZ22, BDL22, CT22, BGDM23, BSS24, </a:t>
            </a:r>
            <a:r>
              <a:rPr lang="en-US" sz="2400" dirty="0" smtClean="0">
                <a:solidFill>
                  <a:srgbClr val="7030A0"/>
                </a:solidFill>
              </a:rPr>
              <a:t>SS24]</a:t>
            </a:r>
            <a:r>
              <a:rPr lang="en-US" sz="2400" dirty="0" smtClean="0"/>
              <a:t>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27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“Multiplicative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Pseudorandomness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3600" dirty="0" smtClean="0">
                <a:solidFill>
                  <a:srgbClr val="7030A0"/>
                </a:solidFill>
              </a:rPr>
              <a:t>[AASY15,AIKS16]</a:t>
            </a:r>
            <a:endParaRPr lang="he-IL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715052"/>
            <a:ext cx="11877625" cy="6142948"/>
          </a:xfrm>
        </p:spPr>
        <p:txBody>
          <a:bodyPr>
            <a:normAutofit/>
          </a:bodyPr>
          <a:lstStyle/>
          <a:p>
            <a:pPr lvl="1"/>
            <a:endParaRPr lang="en-US" sz="1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580" y="598039"/>
                <a:ext cx="12109419" cy="67284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be a distribution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b="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be a class of functions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 (e.g.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All functions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endParaRPr lang="en-US" sz="8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pseudorandom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if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the numbers:</a:t>
                </a:r>
              </a:p>
              <a:p>
                <a:endParaRPr lang="en-US" sz="8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satisfy the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relation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endParaRPr lang="en-US" sz="800" dirty="0">
                  <a:solidFill>
                    <a:prstClr val="black"/>
                  </a:solidFill>
                </a:endParaRPr>
              </a:p>
              <a:p>
                <a:r>
                  <a:rPr lang="en-US" sz="2800" b="0" dirty="0" smtClean="0">
                    <a:solidFill>
                      <a:srgbClr val="00B050"/>
                    </a:solidFill>
                  </a:rPr>
                  <a:t>Additive: </a:t>
                </a:r>
                <a:r>
                  <a:rPr lang="en-US" sz="2800" b="0" dirty="0" smtClean="0">
                    <a:solidFill>
                      <a:prstClr val="black"/>
                    </a:solidFill>
                  </a:rPr>
                  <a:t>	 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⇔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|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100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But (inspired by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differential privacy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) we can choose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other relations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endParaRPr lang="en-US" sz="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Multiplicative: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800" dirty="0">
                    <a:solidFill>
                      <a:prstClr val="black"/>
                    </a:solidFill>
                  </a:rPr>
                  <a:t>think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).</a:t>
                </a:r>
                <a:endParaRPr lang="en-US" sz="2800" b="0" dirty="0" smtClean="0">
                  <a:solidFill>
                    <a:prstClr val="black"/>
                  </a:solidFill>
                </a:endParaRPr>
              </a:p>
              <a:p>
                <a:endParaRPr lang="en-US" sz="800" b="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Weak-Multiplicative: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   (think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).</a:t>
                </a:r>
              </a:p>
              <a:p>
                <a:endParaRPr lang="en-US" sz="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Motivation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(as in differential privacy): If it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impossible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/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expensive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to get small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we get a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stronger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pseudorandomness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guarantee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large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,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Multiplicative extractor </a:t>
                </a:r>
                <a:r>
                  <a:rPr lang="en-US" sz="2800" dirty="0" smtClean="0"/>
                  <a:t>:=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extractor defined w.r.t the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multiplicative relation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0" y="598039"/>
                <a:ext cx="12109419" cy="6728445"/>
              </a:xfrm>
              <a:prstGeom prst="rect">
                <a:avLst/>
              </a:prstGeom>
              <a:blipFill rotWithShape="0">
                <a:blip r:embed="rId3"/>
                <a:stretch>
                  <a:fillRect l="-1057" t="-815" r="-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8460" y="2660861"/>
                <a:ext cx="240084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460" y="2660861"/>
                <a:ext cx="240084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9646679" y="5630032"/>
                <a:ext cx="2264458" cy="540972"/>
              </a:xfrm>
              <a:prstGeom prst="wedgeRectCallout">
                <a:avLst>
                  <a:gd name="adj1" fmla="val -137321"/>
                  <a:gd name="adj2" fmla="val -665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small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79" y="5630032"/>
                <a:ext cx="2264458" cy="540972"/>
              </a:xfrm>
              <a:prstGeom prst="wedgeRectCallout">
                <a:avLst>
                  <a:gd name="adj1" fmla="val -137321"/>
                  <a:gd name="adj2" fmla="val -665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Our result: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Multiplicative extractors for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</a:rPr>
              <a:t>samplable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 distributions</a:t>
            </a:r>
            <a:endParaRPr lang="he-I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3" y="799509"/>
            <a:ext cx="11877625" cy="5522306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dirty="0" smtClean="0"/>
              <a:t>This leads to the following definition:</a:t>
            </a:r>
          </a:p>
          <a:p>
            <a:pPr marL="5715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43622" y="3208751"/>
                <a:ext cx="11982949" cy="328779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hard </a:t>
                </a:r>
                <a:r>
                  <a:rPr lang="en-US" sz="2800" dirty="0">
                    <a:solidFill>
                      <a:prstClr val="black"/>
                    </a:solidFill>
                  </a:rPr>
                  <a:t>for exponential size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nondeterministic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circuits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constan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explicit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multiplicative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extractor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</m:sSup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for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𝑆𝑎𝑚𝑝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s.t.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for some small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Possible to have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, but then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weak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70C0"/>
                        </a:solidFill>
                      </a:rPr>
                      <m:t>multiplicative</m:t>
                    </m:r>
                  </m:oMath>
                </a14:m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2" y="3208751"/>
                <a:ext cx="11982949" cy="3287798"/>
              </a:xfrm>
              <a:prstGeom prst="roundRect">
                <a:avLst/>
              </a:prstGeom>
              <a:blipFill rotWithShape="0">
                <a:blip r:embed="rId2"/>
                <a:stretch>
                  <a:fillRect b="-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24472" y="1307094"/>
                <a:ext cx="11982949" cy="15222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 smtClean="0">
                    <a:solidFill>
                      <a:srgbClr val="00B050"/>
                    </a:solidFill>
                  </a:rPr>
                  <a:t>Dfn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</a:rPr>
                  <a:t>[AASY15]</a:t>
                </a:r>
                <a:r>
                  <a:rPr lang="en-US" sz="280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800" dirty="0">
                    <a:solidFill>
                      <a:prstClr val="black"/>
                    </a:solidFill>
                  </a:rPr>
                  <a:t> if output distribution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satisfies: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2" y="1307094"/>
                <a:ext cx="11982949" cy="1522280"/>
              </a:xfrm>
              <a:prstGeom prst="roundRect">
                <a:avLst/>
              </a:prstGeom>
              <a:blipFill rotWithShape="0">
                <a:blip r:embed="rId3"/>
                <a:stretch>
                  <a:fillRect b="-59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31363" y="1803363"/>
                <a:ext cx="747794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363" y="1803363"/>
                <a:ext cx="7477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8397160" y="2326583"/>
            <a:ext cx="1608100" cy="3403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2470315" y="2112848"/>
            <a:ext cx="679816" cy="765989"/>
          </a:xfrm>
          <a:prstGeom prst="mathMultiply">
            <a:avLst>
              <a:gd name="adj1" fmla="val 98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4643813" y="3743773"/>
            <a:ext cx="2087320" cy="426081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3268863" y="1205010"/>
            <a:ext cx="9632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weak-</a:t>
            </a:r>
            <a:endParaRPr lang="he-I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1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7904"/>
            <a:ext cx="12191999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</a:rPr>
              <a:t>Using extractors for </a:t>
            </a:r>
            <a:r>
              <a:rPr lang="en-US" sz="3400" dirty="0" err="1" smtClean="0">
                <a:solidFill>
                  <a:schemeClr val="accent4">
                    <a:lumMod val="75000"/>
                  </a:schemeClr>
                </a:solidFill>
              </a:rPr>
              <a:t>samplable</a:t>
            </a:r>
            <a:r>
              <a:rPr lang="en-US" sz="3400" dirty="0" smtClean="0">
                <a:solidFill>
                  <a:schemeClr val="accent4">
                    <a:lumMod val="75000"/>
                  </a:schemeClr>
                </a:solidFill>
              </a:rPr>
              <a:t> distributions to select keys for crypto</a:t>
            </a:r>
            <a:endParaRPr lang="he-IL" sz="3400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622" y="732485"/>
                <a:ext cx="11877625" cy="5998648"/>
              </a:xfrm>
            </p:spPr>
            <p:txBody>
              <a:bodyPr>
                <a:normAutofit lnSpcReduction="10000"/>
              </a:bodyPr>
              <a:lstStyle/>
              <a:p>
                <a:pPr marL="57150" indent="0">
                  <a:buNone/>
                </a:pPr>
                <a:r>
                  <a:rPr lang="en-US" sz="2800" dirty="0" smtClean="0"/>
                  <a:t>Motivation of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[TV00]</a:t>
                </a:r>
                <a:r>
                  <a:rPr lang="en-US" sz="2800" dirty="0" smtClean="0"/>
                  <a:t> for extractors for </a:t>
                </a:r>
                <a:r>
                  <a:rPr lang="en-US" sz="2800" dirty="0" err="1" smtClean="0"/>
                  <a:t>samplable</a:t>
                </a:r>
                <a:r>
                  <a:rPr lang="en-US" sz="2800" dirty="0" smtClean="0"/>
                  <a:t> distributions:</a:t>
                </a:r>
              </a:p>
              <a:p>
                <a:pPr marL="514350" indent="-457200"/>
                <a:r>
                  <a:rPr lang="en-US" sz="2800" dirty="0" smtClean="0"/>
                  <a:t>Some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crypto protocol </a:t>
                </a:r>
                <a:r>
                  <a:rPr lang="en-US" sz="2800" dirty="0" smtClean="0"/>
                  <a:t>uses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 bit key, and is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secure if key is uniform</a:t>
                </a:r>
                <a:r>
                  <a:rPr lang="en-US" sz="2800" dirty="0" smtClean="0"/>
                  <a:t>:      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Adversary steals honest party’s money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pPr marL="514350" indent="-457200"/>
                <a:r>
                  <a:rPr lang="en-US" sz="2800" dirty="0" smtClean="0"/>
                  <a:t>If we select a key by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 smtClean="0"/>
                  <a:t> (for an additive extractor) then,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pPr marL="57150" indent="0">
                  <a:buNone/>
                </a:pPr>
                <a:endParaRPr lang="en-US" sz="800" dirty="0" smtClean="0">
                  <a:solidFill>
                    <a:srgbClr val="00B050"/>
                  </a:solidFill>
                </a:endParaRPr>
              </a:p>
              <a:p>
                <a:pPr marL="514350" indent="-457200"/>
                <a:r>
                  <a:rPr lang="en-US" sz="2800" dirty="0" err="1" smtClean="0">
                    <a:solidFill>
                      <a:srgbClr val="00B050"/>
                    </a:solidFill>
                  </a:rPr>
                  <a:t>Thm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[AASY15]</a:t>
                </a:r>
                <a:r>
                  <a:rPr lang="en-US" sz="2800" dirty="0" smtClean="0"/>
                  <a:t>: Black-box techniques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cannot</a:t>
                </a:r>
                <a:r>
                  <a:rPr lang="en-US" sz="2800" dirty="0" smtClean="0"/>
                  <a:t> give extractors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b="0" dirty="0" smtClean="0"/>
                  <a:t>.</a:t>
                </a:r>
                <a:endParaRPr lang="en-US" sz="2800" dirty="0" smtClean="0"/>
              </a:p>
              <a:p>
                <a:pPr marL="57150" indent="0">
                  <a:buNone/>
                </a:pPr>
                <a:endParaRPr lang="en-US" sz="2800" dirty="0" smtClean="0"/>
              </a:p>
              <a:p>
                <a:pPr marL="57150" indent="0">
                  <a:buNone/>
                </a:pPr>
                <a:endParaRPr lang="en-US" dirty="0" smtClean="0"/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Mult</a:t>
                </a:r>
                <a:r>
                  <a:rPr lang="en-US" sz="2800" dirty="0" smtClean="0"/>
                  <a:t> extractor: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In fact,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weak-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mult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-extractors</a:t>
                </a:r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,                                                         like the ones we get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suffice </a:t>
                </a:r>
                <a:r>
                  <a:rPr lang="en-US" sz="2800" dirty="0" smtClean="0"/>
                  <a:t>for application</a:t>
                </a:r>
                <a:r>
                  <a:rPr lang="en-US" dirty="0" smtClean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622" y="732485"/>
                <a:ext cx="11877625" cy="5998648"/>
              </a:xfrm>
              <a:blipFill rotWithShape="0">
                <a:blip r:embed="rId2"/>
                <a:stretch>
                  <a:fillRect l="-924" t="-1626" r="-7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xmlns="" id="{BAA4950F-8DAC-58E5-DA64-163C3F894EFD}"/>
                  </a:ext>
                </a:extLst>
              </p:cNvPr>
              <p:cNvSpPr/>
              <p:nvPr/>
            </p:nvSpPr>
            <p:spPr>
              <a:xfrm>
                <a:off x="143622" y="3727748"/>
                <a:ext cx="11982949" cy="108674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dirty="0" err="1" smtClean="0">
                    <a:solidFill>
                      <a:srgbClr val="00B050"/>
                    </a:solidFill>
                  </a:rPr>
                  <a:t>Dfn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is </a:t>
                </a:r>
                <a:r>
                  <a:rPr lang="en-US" sz="2800" dirty="0">
                    <a:solidFill>
                      <a:srgbClr val="0070C0"/>
                    </a:solidFill>
                  </a:rPr>
                  <a:t>multiplicative</a:t>
                </a:r>
                <a:r>
                  <a:rPr lang="en-US" sz="2800" dirty="0">
                    <a:solidFill>
                      <a:prstClr val="black"/>
                    </a:solidFill>
                  </a:rPr>
                  <a:t> if output distribution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satisfies: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ounded 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A4950F-8DAC-58E5-DA64-163C3F894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2" y="3727748"/>
                <a:ext cx="11982949" cy="1086748"/>
              </a:xfrm>
              <a:prstGeom prst="roundRect">
                <a:avLst/>
              </a:prstGeom>
              <a:blipFill rotWithShape="0">
                <a:blip r:embed="rId3"/>
                <a:stretch>
                  <a:fillRect r="-6704" b="-82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8540783" y="2503837"/>
            <a:ext cx="3327268" cy="588853"/>
          </a:xfrm>
          <a:prstGeom prst="wedgeRectCallout">
            <a:avLst>
              <a:gd name="adj1" fmla="val -70357"/>
              <a:gd name="adj2" fmla="val -7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not negligible. Additive extractors do not suffice for application!</a:t>
            </a:r>
            <a:endParaRPr lang="he-IL" dirty="0"/>
          </a:p>
        </p:txBody>
      </p:sp>
      <p:sp>
        <p:nvSpPr>
          <p:cNvPr id="10" name="Rectangular Callout 9"/>
          <p:cNvSpPr/>
          <p:nvPr/>
        </p:nvSpPr>
        <p:spPr>
          <a:xfrm>
            <a:off x="8540783" y="5757901"/>
            <a:ext cx="3533126" cy="588853"/>
          </a:xfrm>
          <a:prstGeom prst="wedgeRectCallout">
            <a:avLst>
              <a:gd name="adj1" fmla="val -7455"/>
              <a:gd name="adj2" fmla="val -94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Negligible</a:t>
            </a:r>
            <a:r>
              <a:rPr lang="en-US" dirty="0"/>
              <a:t>!</a:t>
            </a:r>
            <a:r>
              <a:rPr lang="en-US" dirty="0" smtClean="0"/>
              <a:t> Multiplicative extractors do suffice for application!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63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17017</TotalTime>
  <Words>849</Words>
  <Application>Microsoft Office PowerPoint</Application>
  <PresentationFormat>Widescreen</PresentationFormat>
  <Paragraphs>218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ערכת נושא Office</vt:lpstr>
      <vt:lpstr>(Multiplicative)                                                            Extractors for Samplable Distributions</vt:lpstr>
      <vt:lpstr>Randomness extractors (motivation)</vt:lpstr>
      <vt:lpstr>Seedless (Deterministic) Extractors</vt:lpstr>
      <vt:lpstr>Extractors for Samplable Distributions [TV00]</vt:lpstr>
      <vt:lpstr>Extractors for Samplable Distributions [TV00]</vt:lpstr>
      <vt:lpstr>Extractors for Samplable Distributions [TV00]</vt:lpstr>
      <vt:lpstr>“Multiplicative Pseudorandomness” [AASY15,AIKS16]</vt:lpstr>
      <vt:lpstr>Our result: Multiplicative extractors for samplable distributions</vt:lpstr>
      <vt:lpstr>Using extractors for samplable distributions to select keys for crypto</vt:lpstr>
      <vt:lpstr>High level overview</vt:lpstr>
      <vt:lpstr>High level overview</vt:lpstr>
      <vt:lpstr>Proof of easy step</vt:lpstr>
      <vt:lpstr>Conclusion and Open Problems</vt:lpstr>
      <vt:lpstr>That’s it…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ronen</cp:lastModifiedBy>
  <cp:revision>143</cp:revision>
  <dcterms:created xsi:type="dcterms:W3CDTF">2016-08-17T15:03:50Z</dcterms:created>
  <dcterms:modified xsi:type="dcterms:W3CDTF">2025-08-07T12:52:59Z</dcterms:modified>
</cp:coreProperties>
</file>