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316" r:id="rId33"/>
    <p:sldId id="287" r:id="rId34"/>
    <p:sldId id="288" r:id="rId35"/>
    <p:sldId id="289" r:id="rId36"/>
    <p:sldId id="314" r:id="rId37"/>
    <p:sldId id="291" r:id="rId38"/>
    <p:sldId id="311" r:id="rId39"/>
    <p:sldId id="292" r:id="rId40"/>
    <p:sldId id="293" r:id="rId41"/>
    <p:sldId id="315" r:id="rId42"/>
    <p:sldId id="295" r:id="rId43"/>
    <p:sldId id="296" r:id="rId44"/>
    <p:sldId id="297" r:id="rId45"/>
    <p:sldId id="298" r:id="rId46"/>
    <p:sldId id="299" r:id="rId47"/>
    <p:sldId id="300" r:id="rId48"/>
    <p:sldId id="301" r:id="rId49"/>
    <p:sldId id="302" r:id="rId50"/>
    <p:sldId id="303" r:id="rId51"/>
    <p:sldId id="304" r:id="rId52"/>
    <p:sldId id="305" r:id="rId53"/>
    <p:sldId id="312" r:id="rId54"/>
    <p:sldId id="306" r:id="rId55"/>
    <p:sldId id="313" r:id="rId56"/>
    <p:sldId id="307" r:id="rId57"/>
    <p:sldId id="308" r:id="rId58"/>
    <p:sldId id="309" r:id="rId59"/>
    <p:sldId id="310" r:id="rId60"/>
  </p:sldIdLst>
  <p:sldSz cx="9144000" cy="6858000" type="screen4x3"/>
  <p:notesSz cx="6858000" cy="9144000"/>
  <p:embeddedFontLst>
    <p:embeddedFont>
      <p:font typeface="Cambria Math" panose="02040503050406030204" pitchFamily="18" charset="0"/>
      <p:regular r:id="rId62"/>
    </p:embeddedFont>
    <p:embeddedFont>
      <p:font typeface="DM Sans SemiBold" panose="020B0604020202020204" charset="0"/>
      <p:regular r:id="rId63"/>
      <p:bold r:id="rId64"/>
      <p:italic r:id="rId65"/>
      <p:boldItalic r:id="rId66"/>
    </p:embeddedFont>
    <p:embeddedFont>
      <p:font typeface="Inter Medium" panose="020B0604020202020204" charset="0"/>
      <p:regular r:id="rId67"/>
      <p:bold r:id="rId68"/>
      <p:italic r:id="rId69"/>
      <p:boldItalic r:id="rId70"/>
    </p:embeddedFont>
    <p:embeddedFont>
      <p:font typeface="Lato" panose="020F0502020204030203" pitchFamily="34" charset="0"/>
      <p:regular r:id="rId71"/>
      <p:bold r:id="rId72"/>
      <p:italic r:id="rId73"/>
      <p:boldItalic r:id="rId74"/>
    </p:embeddedFont>
    <p:embeddedFont>
      <p:font typeface="Raleway" pitchFamily="2" charset="0"/>
      <p:regular r:id="rId75"/>
      <p:bold r:id="rId76"/>
      <p:italic r:id="rId77"/>
      <p:boldItalic r:id="rId78"/>
    </p:embeddedFont>
    <p:embeddedFont>
      <p:font typeface="Roboto" panose="02000000000000000000" pitchFamily="2" charset="0"/>
      <p:regular r:id="rId79"/>
      <p:bold r:id="rId80"/>
      <p:italic r:id="rId81"/>
      <p:boldItalic r:id="rId8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747775"/>
          </p15:clr>
        </p15:guide>
        <p15:guide id="2" pos="2880">
          <p15:clr>
            <a:srgbClr val="747775"/>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3" roundtripDataSignature="AMtx7mimtcTl+WuR+Uq8+KEn0ir9dKj/c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6" d="100"/>
          <a:sy n="76" d="100"/>
        </p:scale>
        <p:origin x="1000"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2.fntdata"/><Relationship Id="rId68" Type="http://schemas.openxmlformats.org/officeDocument/2006/relationships/font" Target="fonts/font7.fntdata"/><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3.fntdata"/><Relationship Id="rId79" Type="http://schemas.openxmlformats.org/officeDocument/2006/relationships/font" Target="fonts/font18.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1.fntdata"/><Relationship Id="rId80" Type="http://schemas.openxmlformats.org/officeDocument/2006/relationships/font" Target="fonts/font19.fntdata"/><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83"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font" Target="fonts/font17.fntdata"/><Relationship Id="rId81" Type="http://schemas.openxmlformats.org/officeDocument/2006/relationships/font" Target="fonts/font20.fntdata"/><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5.fntdata"/><Relationship Id="rId7" Type="http://schemas.openxmlformats.org/officeDocument/2006/relationships/slide" Target="slides/slide6.xml"/><Relationship Id="rId71" Type="http://schemas.openxmlformats.org/officeDocument/2006/relationships/font" Target="fonts/font10.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5.fntdata"/><Relationship Id="rId87" Type="http://schemas.openxmlformats.org/officeDocument/2006/relationships/tableStyles" Target="tableStyles.xml"/><Relationship Id="rId61" Type="http://schemas.openxmlformats.org/officeDocument/2006/relationships/notesMaster" Target="notesMasters/notesMaster1.xml"/><Relationship Id="rId82"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 name="Google Shape;8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0:notes"/>
          <p:cNvSpPr>
            <a:spLocks noGrp="1" noRot="1" noChangeAspect="1"/>
          </p:cNvSpPr>
          <p:nvPr>
            <p:ph type="sldImg" idx="2"/>
          </p:nvPr>
        </p:nvSpPr>
        <p:spPr>
          <a:xfrm>
            <a:off x="857250" y="714375"/>
            <a:ext cx="2571750" cy="19288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10:notes"/>
          <p:cNvSpPr txBox="1">
            <a:spLocks noGrp="1"/>
          </p:cNvSpPr>
          <p:nvPr>
            <p:ph type="body" idx="1"/>
          </p:nvPr>
        </p:nvSpPr>
        <p:spPr>
          <a:xfrm>
            <a:off x="428625" y="2750344"/>
            <a:ext cx="3429000" cy="2250300"/>
          </a:xfrm>
          <a:prstGeom prst="rect">
            <a:avLst/>
          </a:prstGeom>
          <a:noFill/>
          <a:ln>
            <a:noFill/>
          </a:ln>
        </p:spPr>
        <p:txBody>
          <a:bodyPr spcFirstLastPara="1" wrap="square" lIns="57150" tIns="28575" rIns="57150" bIns="28575" anchor="t" anchorCtr="0">
            <a:noAutofit/>
          </a:bodyPr>
          <a:lstStyle/>
          <a:p>
            <a:pPr marL="0" lvl="0" indent="0" algn="l" rtl="0">
              <a:lnSpc>
                <a:spcPct val="100000"/>
              </a:lnSpc>
              <a:spcBef>
                <a:spcPts val="0"/>
              </a:spcBef>
              <a:spcAft>
                <a:spcPts val="0"/>
              </a:spcAft>
              <a:buSzPts val="1100"/>
              <a:buNone/>
            </a:pPr>
            <a:endParaRPr/>
          </a:p>
        </p:txBody>
      </p:sp>
      <p:sp>
        <p:nvSpPr>
          <p:cNvPr id="158" name="Google Shape;158;p10:notes"/>
          <p:cNvSpPr txBox="1">
            <a:spLocks noGrp="1"/>
          </p:cNvSpPr>
          <p:nvPr>
            <p:ph type="sldNum" idx="12"/>
          </p:nvPr>
        </p:nvSpPr>
        <p:spPr>
          <a:xfrm>
            <a:off x="2427883" y="5428258"/>
            <a:ext cx="1857300" cy="286800"/>
          </a:xfrm>
          <a:prstGeom prst="rect">
            <a:avLst/>
          </a:prstGeom>
          <a:noFill/>
          <a:ln>
            <a:noFill/>
          </a:ln>
        </p:spPr>
        <p:txBody>
          <a:bodyPr spcFirstLastPara="1" wrap="square" lIns="57150" tIns="28575" rIns="57150" bIns="28575" anchor="b"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rgbClr val="000000"/>
                </a:solidFill>
                <a:latin typeface="Arial"/>
                <a:ea typeface="Arial"/>
                <a:cs typeface="Arial"/>
                <a:sym typeface="Arial"/>
              </a:rPr>
              <a:t>10</a:t>
            </a:fld>
            <a:endParaRPr sz="9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1: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3" name="Google Shape;16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lnSpc>
                <a:spcPct val="100000"/>
              </a:lnSpc>
              <a:spcBef>
                <a:spcPts val="0"/>
              </a:spcBef>
              <a:spcAft>
                <a:spcPts val="0"/>
              </a:spcAft>
              <a:buSzPts val="1100"/>
              <a:buNone/>
            </a:pPr>
            <a:r>
              <a:rPr lang="en"/>
              <a:t>מה ייחודי לכל מצלמה? שאלה לקהל</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2:notes"/>
          <p:cNvSpPr>
            <a:spLocks noGrp="1" noRot="1" noChangeAspect="1"/>
          </p:cNvSpPr>
          <p:nvPr>
            <p:ph type="sldImg" idx="2"/>
          </p:nvPr>
        </p:nvSpPr>
        <p:spPr>
          <a:xfrm>
            <a:off x="857250" y="714375"/>
            <a:ext cx="2571750" cy="19288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12:notes"/>
          <p:cNvSpPr txBox="1">
            <a:spLocks noGrp="1"/>
          </p:cNvSpPr>
          <p:nvPr>
            <p:ph type="body" idx="1"/>
          </p:nvPr>
        </p:nvSpPr>
        <p:spPr>
          <a:xfrm>
            <a:off x="428625" y="2750344"/>
            <a:ext cx="3429000" cy="2250300"/>
          </a:xfrm>
          <a:prstGeom prst="rect">
            <a:avLst/>
          </a:prstGeom>
          <a:noFill/>
          <a:ln>
            <a:noFill/>
          </a:ln>
        </p:spPr>
        <p:txBody>
          <a:bodyPr spcFirstLastPara="1" wrap="square" lIns="57150" tIns="28575" rIns="57150" bIns="28575" anchor="t" anchorCtr="0">
            <a:noAutofit/>
          </a:bodyPr>
          <a:lstStyle/>
          <a:p>
            <a:pPr marL="0" lvl="0" indent="0" algn="l" rtl="0">
              <a:lnSpc>
                <a:spcPct val="100000"/>
              </a:lnSpc>
              <a:spcBef>
                <a:spcPts val="0"/>
              </a:spcBef>
              <a:spcAft>
                <a:spcPts val="0"/>
              </a:spcAft>
              <a:buSzPts val="1100"/>
              <a:buNone/>
            </a:pPr>
            <a:r>
              <a:rPr lang="en" sz="1600">
                <a:solidFill>
                  <a:srgbClr val="464646"/>
                </a:solidFill>
                <a:latin typeface="Inter Medium"/>
                <a:ea typeface="Inter Medium"/>
                <a:cs typeface="Inter Medium"/>
                <a:sym typeface="Inter Medium"/>
              </a:rPr>
              <a:t>Color interpolation fills in missing color intensities using neighboring pixels.</a:t>
            </a:r>
            <a:endParaRPr sz="1600">
              <a:solidFill>
                <a:srgbClr val="464646"/>
              </a:solidFill>
              <a:latin typeface="Inter Medium"/>
              <a:ea typeface="Inter Medium"/>
              <a:cs typeface="Inter Medium"/>
              <a:sym typeface="Inter Medium"/>
            </a:endParaRPr>
          </a:p>
          <a:p>
            <a:pPr marL="0" lvl="0" indent="0" algn="l" rtl="0">
              <a:lnSpc>
                <a:spcPct val="100000"/>
              </a:lnSpc>
              <a:spcBef>
                <a:spcPts val="0"/>
              </a:spcBef>
              <a:spcAft>
                <a:spcPts val="0"/>
              </a:spcAft>
              <a:buSzPts val="1100"/>
              <a:buNone/>
            </a:pPr>
            <a:endParaRPr sz="1600">
              <a:solidFill>
                <a:srgbClr val="464646"/>
              </a:solidFill>
              <a:latin typeface="Inter Medium"/>
              <a:ea typeface="Inter Medium"/>
              <a:cs typeface="Inter Medium"/>
              <a:sym typeface="Inter Medium"/>
            </a:endParaRPr>
          </a:p>
          <a:p>
            <a:pPr marL="0" lvl="0" indent="0" algn="l" rtl="0">
              <a:lnSpc>
                <a:spcPct val="100000"/>
              </a:lnSpc>
              <a:spcBef>
                <a:spcPts val="0"/>
              </a:spcBef>
              <a:spcAft>
                <a:spcPts val="0"/>
              </a:spcAft>
              <a:buSzPts val="1100"/>
              <a:buNone/>
            </a:pPr>
            <a:r>
              <a:rPr lang="en" sz="1600">
                <a:solidFill>
                  <a:srgbClr val="464646"/>
                </a:solidFill>
                <a:latin typeface="Inter Medium"/>
                <a:ea typeface="Inter Medium"/>
                <a:cs typeface="Inter Medium"/>
                <a:sym typeface="Inter Medium"/>
              </a:rPr>
              <a:t>Gamma correction adjusts the brightness and contrast of the image.</a:t>
            </a:r>
            <a:endParaRPr sz="1600">
              <a:solidFill>
                <a:schemeClr val="dk1"/>
              </a:solidFill>
            </a:endParaRPr>
          </a:p>
          <a:p>
            <a:pPr marL="0" lvl="0" indent="0" algn="l" rtl="0">
              <a:lnSpc>
                <a:spcPct val="100000"/>
              </a:lnSpc>
              <a:spcBef>
                <a:spcPts val="0"/>
              </a:spcBef>
              <a:spcAft>
                <a:spcPts val="0"/>
              </a:spcAft>
              <a:buClr>
                <a:srgbClr val="464646"/>
              </a:buClr>
              <a:buSzPts val="1100"/>
              <a:buFont typeface="Inter Medium"/>
              <a:buNone/>
            </a:pPr>
            <a:endParaRPr sz="1600">
              <a:solidFill>
                <a:srgbClr val="464646"/>
              </a:solidFill>
              <a:latin typeface="Inter Medium"/>
              <a:ea typeface="Inter Medium"/>
              <a:cs typeface="Inter Medium"/>
              <a:sym typeface="Inter Medium"/>
            </a:endParaRPr>
          </a:p>
          <a:p>
            <a:pPr marL="0" lvl="0" indent="0" algn="l" rtl="0">
              <a:lnSpc>
                <a:spcPct val="100000"/>
              </a:lnSpc>
              <a:spcBef>
                <a:spcPts val="0"/>
              </a:spcBef>
              <a:spcAft>
                <a:spcPts val="0"/>
              </a:spcAft>
              <a:buSzPts val="1100"/>
              <a:buNone/>
            </a:pPr>
            <a:r>
              <a:rPr lang="en" sz="1600">
                <a:solidFill>
                  <a:srgbClr val="464646"/>
                </a:solidFill>
                <a:latin typeface="Inter Medium"/>
                <a:ea typeface="Inter Medium"/>
                <a:cs typeface="Inter Medium"/>
                <a:sym typeface="Inter Medium"/>
              </a:rPr>
              <a:t>Color processing makes images visually appealing.</a:t>
            </a:r>
            <a:endParaRPr sz="1600">
              <a:solidFill>
                <a:srgbClr val="464646"/>
              </a:solidFill>
              <a:latin typeface="Inter Medium"/>
              <a:ea typeface="Inter Medium"/>
              <a:cs typeface="Inter Medium"/>
              <a:sym typeface="Inter Medium"/>
            </a:endParaRPr>
          </a:p>
          <a:p>
            <a:pPr marL="0" lvl="0" indent="0" algn="l" rtl="0">
              <a:lnSpc>
                <a:spcPct val="100000"/>
              </a:lnSpc>
              <a:spcBef>
                <a:spcPts val="0"/>
              </a:spcBef>
              <a:spcAft>
                <a:spcPts val="0"/>
              </a:spcAft>
              <a:buClr>
                <a:srgbClr val="464646"/>
              </a:buClr>
              <a:buSzPts val="1100"/>
              <a:buFont typeface="Inter Medium"/>
              <a:buNone/>
            </a:pPr>
            <a:endParaRPr sz="1600">
              <a:solidFill>
                <a:srgbClr val="464646"/>
              </a:solidFill>
              <a:latin typeface="Inter Medium"/>
              <a:ea typeface="Inter Medium"/>
              <a:cs typeface="Inter Medium"/>
              <a:sym typeface="Inter Medium"/>
            </a:endParaRPr>
          </a:p>
          <a:p>
            <a:pPr marL="0" lvl="0" indent="0" algn="l" rtl="0">
              <a:lnSpc>
                <a:spcPct val="100000"/>
              </a:lnSpc>
              <a:spcBef>
                <a:spcPts val="0"/>
              </a:spcBef>
              <a:spcAft>
                <a:spcPts val="0"/>
              </a:spcAft>
              <a:buSzPts val="1100"/>
              <a:buNone/>
            </a:pPr>
            <a:r>
              <a:rPr lang="en" sz="1600">
                <a:solidFill>
                  <a:srgbClr val="464646"/>
                </a:solidFill>
                <a:latin typeface="Inter Medium"/>
                <a:ea typeface="Inter Medium"/>
                <a:cs typeface="Inter Medium"/>
                <a:sym typeface="Inter Medium"/>
              </a:rPr>
              <a:t>neutralizes any color casts caused by the lighting conditions.</a:t>
            </a:r>
            <a:endParaRPr sz="1600">
              <a:solidFill>
                <a:srgbClr val="464646"/>
              </a:solidFill>
              <a:latin typeface="Inter Medium"/>
              <a:ea typeface="Inter Medium"/>
              <a:cs typeface="Inter Medium"/>
              <a:sym typeface="Inter Medium"/>
            </a:endParaRPr>
          </a:p>
          <a:p>
            <a:pPr marL="0" lvl="0" indent="0" algn="l" rtl="0">
              <a:lnSpc>
                <a:spcPct val="100000"/>
              </a:lnSpc>
              <a:spcBef>
                <a:spcPts val="0"/>
              </a:spcBef>
              <a:spcAft>
                <a:spcPts val="0"/>
              </a:spcAft>
              <a:buClr>
                <a:srgbClr val="464646"/>
              </a:buClr>
              <a:buSzPts val="1100"/>
              <a:buFont typeface="Inter Medium"/>
              <a:buNone/>
            </a:pPr>
            <a:endParaRPr sz="1600">
              <a:solidFill>
                <a:srgbClr val="464646"/>
              </a:solidFill>
              <a:latin typeface="Inter Medium"/>
              <a:ea typeface="Inter Medium"/>
              <a:cs typeface="Inter Medium"/>
              <a:sym typeface="Inter Medium"/>
            </a:endParaRPr>
          </a:p>
          <a:p>
            <a:pPr marL="0" lvl="0" indent="0" algn="l" rtl="0">
              <a:lnSpc>
                <a:spcPct val="100000"/>
              </a:lnSpc>
              <a:spcBef>
                <a:spcPts val="0"/>
              </a:spcBef>
              <a:spcAft>
                <a:spcPts val="0"/>
              </a:spcAft>
              <a:buClr>
                <a:srgbClr val="464646"/>
              </a:buClr>
              <a:buSzPts val="1100"/>
              <a:buFont typeface="Inter Medium"/>
              <a:buNone/>
            </a:pPr>
            <a:r>
              <a:rPr lang="en" sz="1600">
                <a:solidFill>
                  <a:srgbClr val="464646"/>
                </a:solidFill>
                <a:latin typeface="Inter Medium"/>
                <a:ea typeface="Inter Medium"/>
                <a:cs typeface="Inter Medium"/>
                <a:sym typeface="Inter Medium"/>
              </a:rPr>
              <a:t>reduces file size while minimising information loss.</a:t>
            </a:r>
            <a:endParaRPr sz="1600">
              <a:solidFill>
                <a:schemeClr val="dk1"/>
              </a:solidFill>
            </a:endParaRPr>
          </a:p>
          <a:p>
            <a:pPr marL="0" lvl="0" indent="0" algn="l" rtl="0">
              <a:lnSpc>
                <a:spcPct val="100000"/>
              </a:lnSpc>
              <a:spcBef>
                <a:spcPts val="0"/>
              </a:spcBef>
              <a:spcAft>
                <a:spcPts val="0"/>
              </a:spcAft>
              <a:buSzPts val="1100"/>
              <a:buNone/>
            </a:pPr>
            <a:endParaRPr/>
          </a:p>
        </p:txBody>
      </p:sp>
      <p:sp>
        <p:nvSpPr>
          <p:cNvPr id="171" name="Google Shape;171;p12:notes"/>
          <p:cNvSpPr txBox="1">
            <a:spLocks noGrp="1"/>
          </p:cNvSpPr>
          <p:nvPr>
            <p:ph type="sldNum" idx="12"/>
          </p:nvPr>
        </p:nvSpPr>
        <p:spPr>
          <a:xfrm>
            <a:off x="2427883" y="5428258"/>
            <a:ext cx="1857300" cy="286800"/>
          </a:xfrm>
          <a:prstGeom prst="rect">
            <a:avLst/>
          </a:prstGeom>
          <a:noFill/>
          <a:ln>
            <a:noFill/>
          </a:ln>
        </p:spPr>
        <p:txBody>
          <a:bodyPr spcFirstLastPara="1" wrap="square" lIns="57150" tIns="28575" rIns="57150" bIns="28575" anchor="b"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rgbClr val="000000"/>
                </a:solidFill>
                <a:latin typeface="Arial"/>
                <a:ea typeface="Arial"/>
                <a:cs typeface="Arial"/>
                <a:sym typeface="Arial"/>
              </a:rPr>
              <a:t>12</a:t>
            </a:fld>
            <a:endParaRPr sz="9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3:notes"/>
          <p:cNvSpPr>
            <a:spLocks noGrp="1" noRot="1" noChangeAspect="1"/>
          </p:cNvSpPr>
          <p:nvPr>
            <p:ph type="sldImg" idx="2"/>
          </p:nvPr>
        </p:nvSpPr>
        <p:spPr>
          <a:xfrm>
            <a:off x="857250" y="714375"/>
            <a:ext cx="2571750" cy="19288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13:notes"/>
          <p:cNvSpPr txBox="1">
            <a:spLocks noGrp="1"/>
          </p:cNvSpPr>
          <p:nvPr>
            <p:ph type="body" idx="1"/>
          </p:nvPr>
        </p:nvSpPr>
        <p:spPr>
          <a:xfrm>
            <a:off x="428625" y="2750344"/>
            <a:ext cx="3429000" cy="2250300"/>
          </a:xfrm>
          <a:prstGeom prst="rect">
            <a:avLst/>
          </a:prstGeom>
          <a:noFill/>
          <a:ln>
            <a:noFill/>
          </a:ln>
        </p:spPr>
        <p:txBody>
          <a:bodyPr spcFirstLastPara="1" wrap="square" lIns="57150" tIns="28575" rIns="57150" bIns="28575" anchor="t" anchorCtr="0">
            <a:noAutofit/>
          </a:bodyPr>
          <a:lstStyle/>
          <a:p>
            <a:pPr marL="0" lvl="0" indent="0" algn="l" rtl="0">
              <a:lnSpc>
                <a:spcPct val="115000"/>
              </a:lnSpc>
              <a:spcBef>
                <a:spcPts val="1600"/>
              </a:spcBef>
              <a:spcAft>
                <a:spcPts val="0"/>
              </a:spcAft>
              <a:buClr>
                <a:schemeClr val="dk1"/>
              </a:buClr>
              <a:buSzPts val="1100"/>
              <a:buFont typeface="Arial"/>
              <a:buNone/>
            </a:pPr>
            <a:r>
              <a:rPr lang="en" sz="1400" u="sng">
                <a:solidFill>
                  <a:srgbClr val="434343"/>
                </a:solidFill>
              </a:rPr>
              <a:t>Color Interpolation </a:t>
            </a:r>
            <a:r>
              <a:rPr lang="en" sz="1400">
                <a:solidFill>
                  <a:srgbClr val="434343"/>
                </a:solidFill>
              </a:rPr>
              <a:t>- Fills in missing color values at each pixel in an image captured through a CFA.</a:t>
            </a:r>
            <a:endParaRPr sz="1400">
              <a:solidFill>
                <a:srgbClr val="434343"/>
              </a:solidFill>
            </a:endParaRPr>
          </a:p>
          <a:p>
            <a:pPr marL="0" lvl="0" indent="0" algn="l" rtl="0">
              <a:lnSpc>
                <a:spcPct val="100000"/>
              </a:lnSpc>
              <a:spcBef>
                <a:spcPts val="400"/>
              </a:spcBef>
              <a:spcAft>
                <a:spcPts val="0"/>
              </a:spcAft>
              <a:buSzPts val="1100"/>
              <a:buNone/>
            </a:pPr>
            <a:r>
              <a:rPr lang="en"/>
              <a:t>Different Color Interpolation algorithms have different intensity distribution around the pixels.</a:t>
            </a:r>
            <a:endParaRPr/>
          </a:p>
        </p:txBody>
      </p:sp>
      <p:sp>
        <p:nvSpPr>
          <p:cNvPr id="193" name="Google Shape;193;p13:notes"/>
          <p:cNvSpPr txBox="1">
            <a:spLocks noGrp="1"/>
          </p:cNvSpPr>
          <p:nvPr>
            <p:ph type="sldNum" idx="12"/>
          </p:nvPr>
        </p:nvSpPr>
        <p:spPr>
          <a:xfrm>
            <a:off x="2427883" y="5428258"/>
            <a:ext cx="1857300" cy="286800"/>
          </a:xfrm>
          <a:prstGeom prst="rect">
            <a:avLst/>
          </a:prstGeom>
          <a:noFill/>
          <a:ln>
            <a:noFill/>
          </a:ln>
        </p:spPr>
        <p:txBody>
          <a:bodyPr spcFirstLastPara="1" wrap="square" lIns="57150" tIns="28575" rIns="57150" bIns="28575" anchor="b"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rgbClr val="000000"/>
                </a:solidFill>
                <a:latin typeface="Arial"/>
                <a:ea typeface="Arial"/>
                <a:cs typeface="Arial"/>
                <a:sym typeface="Arial"/>
              </a:rPr>
              <a:t>13</a:t>
            </a:fld>
            <a:endParaRPr sz="9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4:notes"/>
          <p:cNvSpPr>
            <a:spLocks noGrp="1" noRot="1" noChangeAspect="1"/>
          </p:cNvSpPr>
          <p:nvPr>
            <p:ph type="sldImg" idx="2"/>
          </p:nvPr>
        </p:nvSpPr>
        <p:spPr>
          <a:xfrm>
            <a:off x="857250" y="714375"/>
            <a:ext cx="2571750" cy="19288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14:notes"/>
          <p:cNvSpPr txBox="1">
            <a:spLocks noGrp="1"/>
          </p:cNvSpPr>
          <p:nvPr>
            <p:ph type="body" idx="1"/>
          </p:nvPr>
        </p:nvSpPr>
        <p:spPr>
          <a:xfrm>
            <a:off x="428625" y="2750344"/>
            <a:ext cx="3429000" cy="2250300"/>
          </a:xfrm>
          <a:prstGeom prst="rect">
            <a:avLst/>
          </a:prstGeom>
          <a:noFill/>
          <a:ln>
            <a:noFill/>
          </a:ln>
        </p:spPr>
        <p:txBody>
          <a:bodyPr spcFirstLastPara="1" wrap="square" lIns="57150" tIns="28575" rIns="57150" bIns="28575" anchor="t" anchorCtr="0">
            <a:noAutofit/>
          </a:bodyPr>
          <a:lstStyle/>
          <a:p>
            <a:pPr marL="0" lvl="0" indent="0" algn="l" rtl="0">
              <a:lnSpc>
                <a:spcPct val="115000"/>
              </a:lnSpc>
              <a:spcBef>
                <a:spcPts val="1600"/>
              </a:spcBef>
              <a:spcAft>
                <a:spcPts val="0"/>
              </a:spcAft>
              <a:buClr>
                <a:schemeClr val="dk1"/>
              </a:buClr>
              <a:buSzPts val="1100"/>
              <a:buFont typeface="Arial"/>
              <a:buNone/>
            </a:pPr>
            <a:r>
              <a:rPr lang="en" sz="1400" u="sng">
                <a:solidFill>
                  <a:srgbClr val="434343"/>
                </a:solidFill>
              </a:rPr>
              <a:t>Gamma Correction </a:t>
            </a:r>
            <a:r>
              <a:rPr lang="en" sz="1400">
                <a:solidFill>
                  <a:srgbClr val="434343"/>
                </a:solidFill>
              </a:rPr>
              <a:t>- Adjusts brightness and contrast to account for the nonlinear response of human vision.</a:t>
            </a:r>
            <a:endParaRPr sz="1400">
              <a:solidFill>
                <a:srgbClr val="434343"/>
              </a:solidFill>
            </a:endParaRPr>
          </a:p>
          <a:p>
            <a:pPr marL="0" lvl="0" indent="0" algn="l" rtl="0">
              <a:lnSpc>
                <a:spcPct val="100000"/>
              </a:lnSpc>
              <a:spcBef>
                <a:spcPts val="400"/>
              </a:spcBef>
              <a:spcAft>
                <a:spcPts val="0"/>
              </a:spcAft>
              <a:buSzPts val="1100"/>
              <a:buNone/>
            </a:pPr>
            <a:endParaRPr/>
          </a:p>
        </p:txBody>
      </p:sp>
      <p:sp>
        <p:nvSpPr>
          <p:cNvPr id="204" name="Google Shape;204;p14:notes"/>
          <p:cNvSpPr txBox="1">
            <a:spLocks noGrp="1"/>
          </p:cNvSpPr>
          <p:nvPr>
            <p:ph type="sldNum" idx="12"/>
          </p:nvPr>
        </p:nvSpPr>
        <p:spPr>
          <a:xfrm>
            <a:off x="2427883" y="5428258"/>
            <a:ext cx="1857300" cy="286800"/>
          </a:xfrm>
          <a:prstGeom prst="rect">
            <a:avLst/>
          </a:prstGeom>
          <a:noFill/>
          <a:ln>
            <a:noFill/>
          </a:ln>
        </p:spPr>
        <p:txBody>
          <a:bodyPr spcFirstLastPara="1" wrap="square" lIns="57150" tIns="28575" rIns="57150" bIns="28575" anchor="b"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rgbClr val="000000"/>
                </a:solidFill>
                <a:latin typeface="Arial"/>
                <a:ea typeface="Arial"/>
                <a:cs typeface="Arial"/>
                <a:sym typeface="Arial"/>
              </a:rPr>
              <a:t>14</a:t>
            </a:fld>
            <a:endParaRPr sz="9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5:notes"/>
          <p:cNvSpPr>
            <a:spLocks noGrp="1" noRot="1" noChangeAspect="1"/>
          </p:cNvSpPr>
          <p:nvPr>
            <p:ph type="sldImg" idx="2"/>
          </p:nvPr>
        </p:nvSpPr>
        <p:spPr>
          <a:xfrm>
            <a:off x="857250" y="714375"/>
            <a:ext cx="2571750" cy="19288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p15:notes"/>
          <p:cNvSpPr txBox="1">
            <a:spLocks noGrp="1"/>
          </p:cNvSpPr>
          <p:nvPr>
            <p:ph type="body" idx="1"/>
          </p:nvPr>
        </p:nvSpPr>
        <p:spPr>
          <a:xfrm>
            <a:off x="428625" y="2750344"/>
            <a:ext cx="3429000" cy="2250300"/>
          </a:xfrm>
          <a:prstGeom prst="rect">
            <a:avLst/>
          </a:prstGeom>
          <a:noFill/>
          <a:ln>
            <a:noFill/>
          </a:ln>
        </p:spPr>
        <p:txBody>
          <a:bodyPr spcFirstLastPara="1" wrap="square" lIns="57150" tIns="28575" rIns="57150" bIns="28575" anchor="t" anchorCtr="0">
            <a:noAutofit/>
          </a:bodyPr>
          <a:lstStyle/>
          <a:p>
            <a:pPr marL="0" lvl="0" indent="0" algn="l" rtl="0">
              <a:lnSpc>
                <a:spcPct val="100000"/>
              </a:lnSpc>
              <a:spcBef>
                <a:spcPts val="0"/>
              </a:spcBef>
              <a:spcAft>
                <a:spcPts val="0"/>
              </a:spcAft>
              <a:buSzPts val="1100"/>
              <a:buNone/>
            </a:pPr>
            <a:endParaRPr/>
          </a:p>
        </p:txBody>
      </p:sp>
      <p:sp>
        <p:nvSpPr>
          <p:cNvPr id="213" name="Google Shape;213;p15:notes"/>
          <p:cNvSpPr txBox="1">
            <a:spLocks noGrp="1"/>
          </p:cNvSpPr>
          <p:nvPr>
            <p:ph type="sldNum" idx="12"/>
          </p:nvPr>
        </p:nvSpPr>
        <p:spPr>
          <a:xfrm>
            <a:off x="2427883" y="5428258"/>
            <a:ext cx="1857300" cy="286800"/>
          </a:xfrm>
          <a:prstGeom prst="rect">
            <a:avLst/>
          </a:prstGeom>
          <a:noFill/>
          <a:ln>
            <a:noFill/>
          </a:ln>
        </p:spPr>
        <p:txBody>
          <a:bodyPr spcFirstLastPara="1" wrap="square" lIns="57150" tIns="28575" rIns="57150" bIns="28575" anchor="b"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rgbClr val="000000"/>
                </a:solidFill>
                <a:latin typeface="Arial"/>
                <a:ea typeface="Arial"/>
                <a:cs typeface="Arial"/>
                <a:sym typeface="Arial"/>
              </a:rPr>
              <a:t>15</a:t>
            </a:fld>
            <a:endParaRPr sz="9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6:notes"/>
          <p:cNvSpPr>
            <a:spLocks noGrp="1" noRot="1" noChangeAspect="1"/>
          </p:cNvSpPr>
          <p:nvPr>
            <p:ph type="sldImg" idx="2"/>
          </p:nvPr>
        </p:nvSpPr>
        <p:spPr>
          <a:xfrm>
            <a:off x="857250" y="714375"/>
            <a:ext cx="2571750" cy="19288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p16:notes"/>
          <p:cNvSpPr txBox="1">
            <a:spLocks noGrp="1"/>
          </p:cNvSpPr>
          <p:nvPr>
            <p:ph type="body" idx="1"/>
          </p:nvPr>
        </p:nvSpPr>
        <p:spPr>
          <a:xfrm>
            <a:off x="428625" y="2750344"/>
            <a:ext cx="3429000" cy="2250300"/>
          </a:xfrm>
          <a:prstGeom prst="rect">
            <a:avLst/>
          </a:prstGeom>
          <a:noFill/>
          <a:ln>
            <a:noFill/>
          </a:ln>
        </p:spPr>
        <p:txBody>
          <a:bodyPr spcFirstLastPara="1" wrap="square" lIns="57150" tIns="28575" rIns="57150" bIns="28575" anchor="t" anchorCtr="0">
            <a:noAutofit/>
          </a:bodyPr>
          <a:lstStyle/>
          <a:p>
            <a:pPr marL="0" lvl="0" indent="0" algn="l" rtl="0">
              <a:lnSpc>
                <a:spcPct val="100000"/>
              </a:lnSpc>
              <a:spcBef>
                <a:spcPts val="0"/>
              </a:spcBef>
              <a:spcAft>
                <a:spcPts val="0"/>
              </a:spcAft>
              <a:buSzPts val="1100"/>
              <a:buNone/>
            </a:pPr>
            <a:endParaRPr/>
          </a:p>
        </p:txBody>
      </p:sp>
      <p:sp>
        <p:nvSpPr>
          <p:cNvPr id="221" name="Google Shape;221;p16:notes"/>
          <p:cNvSpPr txBox="1">
            <a:spLocks noGrp="1"/>
          </p:cNvSpPr>
          <p:nvPr>
            <p:ph type="sldNum" idx="12"/>
          </p:nvPr>
        </p:nvSpPr>
        <p:spPr>
          <a:xfrm>
            <a:off x="2427883" y="5428258"/>
            <a:ext cx="1857300" cy="286800"/>
          </a:xfrm>
          <a:prstGeom prst="rect">
            <a:avLst/>
          </a:prstGeom>
          <a:noFill/>
          <a:ln>
            <a:noFill/>
          </a:ln>
        </p:spPr>
        <p:txBody>
          <a:bodyPr spcFirstLastPara="1" wrap="square" lIns="57150" tIns="28575" rIns="57150" bIns="28575" anchor="b"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rgbClr val="000000"/>
                </a:solidFill>
                <a:latin typeface="Arial"/>
                <a:ea typeface="Arial"/>
                <a:cs typeface="Arial"/>
                <a:sym typeface="Arial"/>
              </a:rPr>
              <a:t>16</a:t>
            </a:fld>
            <a:endParaRPr sz="9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7:notes"/>
          <p:cNvSpPr>
            <a:spLocks noGrp="1" noRot="1" noChangeAspect="1"/>
          </p:cNvSpPr>
          <p:nvPr>
            <p:ph type="sldImg" idx="2"/>
          </p:nvPr>
        </p:nvSpPr>
        <p:spPr>
          <a:xfrm>
            <a:off x="428625" y="714375"/>
            <a:ext cx="3429000" cy="1928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17:notes"/>
          <p:cNvSpPr txBox="1">
            <a:spLocks noGrp="1"/>
          </p:cNvSpPr>
          <p:nvPr>
            <p:ph type="body" idx="1"/>
          </p:nvPr>
        </p:nvSpPr>
        <p:spPr>
          <a:xfrm>
            <a:off x="428625" y="2750344"/>
            <a:ext cx="3429000" cy="2250300"/>
          </a:xfrm>
          <a:prstGeom prst="rect">
            <a:avLst/>
          </a:prstGeom>
          <a:noFill/>
          <a:ln>
            <a:noFill/>
          </a:ln>
        </p:spPr>
        <p:txBody>
          <a:bodyPr spcFirstLastPara="1" wrap="square" lIns="57150" tIns="28575" rIns="57150" bIns="28575" anchor="t" anchorCtr="0">
            <a:noAutofit/>
          </a:bodyPr>
          <a:lstStyle/>
          <a:p>
            <a:pPr marL="0" lvl="0" indent="0" algn="l" rtl="0">
              <a:lnSpc>
                <a:spcPct val="100000"/>
              </a:lnSpc>
              <a:spcBef>
                <a:spcPts val="0"/>
              </a:spcBef>
              <a:spcAft>
                <a:spcPts val="0"/>
              </a:spcAft>
              <a:buSzPts val="1100"/>
              <a:buNone/>
            </a:pPr>
            <a:endParaRPr/>
          </a:p>
        </p:txBody>
      </p:sp>
      <p:sp>
        <p:nvSpPr>
          <p:cNvPr id="229" name="Google Shape;229;p17:notes"/>
          <p:cNvSpPr txBox="1">
            <a:spLocks noGrp="1"/>
          </p:cNvSpPr>
          <p:nvPr>
            <p:ph type="sldNum" idx="12"/>
          </p:nvPr>
        </p:nvSpPr>
        <p:spPr>
          <a:xfrm>
            <a:off x="2427883" y="5428258"/>
            <a:ext cx="1857300" cy="286800"/>
          </a:xfrm>
          <a:prstGeom prst="rect">
            <a:avLst/>
          </a:prstGeom>
          <a:noFill/>
          <a:ln>
            <a:noFill/>
          </a:ln>
        </p:spPr>
        <p:txBody>
          <a:bodyPr spcFirstLastPara="1" wrap="square" lIns="57150" tIns="28575" rIns="57150" bIns="28575" anchor="b"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rgbClr val="000000"/>
                </a:solidFill>
                <a:latin typeface="Arial"/>
                <a:ea typeface="Arial"/>
                <a:cs typeface="Arial"/>
                <a:sym typeface="Arial"/>
              </a:rPr>
              <a:t>17</a:t>
            </a:fld>
            <a:endParaRPr sz="9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8:notes"/>
          <p:cNvSpPr>
            <a:spLocks noGrp="1" noRot="1" noChangeAspect="1"/>
          </p:cNvSpPr>
          <p:nvPr>
            <p:ph type="sldImg" idx="2"/>
          </p:nvPr>
        </p:nvSpPr>
        <p:spPr>
          <a:xfrm>
            <a:off x="857250" y="714375"/>
            <a:ext cx="2571750" cy="19288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18:notes"/>
          <p:cNvSpPr txBox="1">
            <a:spLocks noGrp="1"/>
          </p:cNvSpPr>
          <p:nvPr>
            <p:ph type="body" idx="1"/>
          </p:nvPr>
        </p:nvSpPr>
        <p:spPr>
          <a:xfrm>
            <a:off x="428625" y="2750344"/>
            <a:ext cx="3429000" cy="2250300"/>
          </a:xfrm>
          <a:prstGeom prst="rect">
            <a:avLst/>
          </a:prstGeom>
          <a:noFill/>
          <a:ln>
            <a:noFill/>
          </a:ln>
        </p:spPr>
        <p:txBody>
          <a:bodyPr spcFirstLastPara="1" wrap="square" lIns="57150" tIns="28575" rIns="57150" bIns="28575" anchor="t" anchorCtr="0">
            <a:noAutofit/>
          </a:bodyPr>
          <a:lstStyle/>
          <a:p>
            <a:pPr marL="0" lvl="0" indent="0" algn="l" rtl="0">
              <a:lnSpc>
                <a:spcPct val="100000"/>
              </a:lnSpc>
              <a:spcBef>
                <a:spcPts val="0"/>
              </a:spcBef>
              <a:spcAft>
                <a:spcPts val="0"/>
              </a:spcAft>
              <a:buSzPts val="1100"/>
              <a:buNone/>
            </a:pPr>
            <a:endParaRPr/>
          </a:p>
        </p:txBody>
      </p:sp>
      <p:sp>
        <p:nvSpPr>
          <p:cNvPr id="245" name="Google Shape;245;p18:notes"/>
          <p:cNvSpPr txBox="1">
            <a:spLocks noGrp="1"/>
          </p:cNvSpPr>
          <p:nvPr>
            <p:ph type="sldNum" idx="12"/>
          </p:nvPr>
        </p:nvSpPr>
        <p:spPr>
          <a:xfrm>
            <a:off x="2427883" y="5428258"/>
            <a:ext cx="1857300" cy="286800"/>
          </a:xfrm>
          <a:prstGeom prst="rect">
            <a:avLst/>
          </a:prstGeom>
          <a:noFill/>
          <a:ln>
            <a:noFill/>
          </a:ln>
        </p:spPr>
        <p:txBody>
          <a:bodyPr spcFirstLastPara="1" wrap="square" lIns="57150" tIns="28575" rIns="57150" bIns="28575" anchor="b"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rgbClr val="000000"/>
                </a:solidFill>
                <a:latin typeface="Arial"/>
                <a:ea typeface="Arial"/>
                <a:cs typeface="Arial"/>
                <a:sym typeface="Arial"/>
              </a:rPr>
              <a:t>18</a:t>
            </a:fld>
            <a:endParaRPr sz="9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9:notes"/>
          <p:cNvSpPr>
            <a:spLocks noGrp="1" noRot="1" noChangeAspect="1"/>
          </p:cNvSpPr>
          <p:nvPr>
            <p:ph type="sldImg" idx="2"/>
          </p:nvPr>
        </p:nvSpPr>
        <p:spPr>
          <a:xfrm>
            <a:off x="857250" y="714375"/>
            <a:ext cx="2571750" cy="19288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19:notes"/>
          <p:cNvSpPr txBox="1">
            <a:spLocks noGrp="1"/>
          </p:cNvSpPr>
          <p:nvPr>
            <p:ph type="body" idx="1"/>
          </p:nvPr>
        </p:nvSpPr>
        <p:spPr>
          <a:xfrm>
            <a:off x="428625" y="2750344"/>
            <a:ext cx="3429000" cy="2250300"/>
          </a:xfrm>
          <a:prstGeom prst="rect">
            <a:avLst/>
          </a:prstGeom>
          <a:noFill/>
          <a:ln>
            <a:noFill/>
          </a:ln>
        </p:spPr>
        <p:txBody>
          <a:bodyPr spcFirstLastPara="1" wrap="square" lIns="57150" tIns="28575" rIns="57150" bIns="28575" anchor="t" anchorCtr="0">
            <a:noAutofit/>
          </a:bodyPr>
          <a:lstStyle/>
          <a:p>
            <a:pPr marL="0" lvl="0" indent="0" algn="l" rtl="0">
              <a:lnSpc>
                <a:spcPct val="100000"/>
              </a:lnSpc>
              <a:spcBef>
                <a:spcPts val="0"/>
              </a:spcBef>
              <a:spcAft>
                <a:spcPts val="0"/>
              </a:spcAft>
              <a:buSzPts val="1100"/>
              <a:buNone/>
            </a:pPr>
            <a:endParaRPr/>
          </a:p>
        </p:txBody>
      </p:sp>
      <p:sp>
        <p:nvSpPr>
          <p:cNvPr id="255" name="Google Shape;255;p19:notes"/>
          <p:cNvSpPr txBox="1">
            <a:spLocks noGrp="1"/>
          </p:cNvSpPr>
          <p:nvPr>
            <p:ph type="sldNum" idx="12"/>
          </p:nvPr>
        </p:nvSpPr>
        <p:spPr>
          <a:xfrm>
            <a:off x="2427883" y="5428258"/>
            <a:ext cx="1857300" cy="286800"/>
          </a:xfrm>
          <a:prstGeom prst="rect">
            <a:avLst/>
          </a:prstGeom>
          <a:noFill/>
          <a:ln>
            <a:noFill/>
          </a:ln>
        </p:spPr>
        <p:txBody>
          <a:bodyPr spcFirstLastPara="1" wrap="square" lIns="57150" tIns="28575" rIns="57150" bIns="28575" anchor="b"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rgbClr val="000000"/>
                </a:solidFill>
                <a:latin typeface="Arial"/>
                <a:ea typeface="Arial"/>
                <a:cs typeface="Arial"/>
                <a:sym typeface="Arial"/>
              </a:rPr>
              <a:t>19</a:t>
            </a:fld>
            <a:endParaRPr sz="9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lnSpc>
                <a:spcPct val="100000"/>
              </a:lnSpc>
              <a:spcBef>
                <a:spcPts val="0"/>
              </a:spcBef>
              <a:spcAft>
                <a:spcPts val="0"/>
              </a:spcAft>
              <a:buSzPts val="1100"/>
              <a:buNone/>
            </a:pPr>
            <a:r>
              <a:rPr lang="en"/>
              <a:t>אותנטיות התמונה</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20:notes"/>
          <p:cNvSpPr>
            <a:spLocks noGrp="1" noRot="1" noChangeAspect="1"/>
          </p:cNvSpPr>
          <p:nvPr>
            <p:ph type="sldImg" idx="2"/>
          </p:nvPr>
        </p:nvSpPr>
        <p:spPr>
          <a:xfrm>
            <a:off x="857250" y="714375"/>
            <a:ext cx="2571750" cy="19288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p20:notes"/>
          <p:cNvSpPr txBox="1">
            <a:spLocks noGrp="1"/>
          </p:cNvSpPr>
          <p:nvPr>
            <p:ph type="body" idx="1"/>
          </p:nvPr>
        </p:nvSpPr>
        <p:spPr>
          <a:xfrm>
            <a:off x="428625" y="2750344"/>
            <a:ext cx="3429000" cy="2250300"/>
          </a:xfrm>
          <a:prstGeom prst="rect">
            <a:avLst/>
          </a:prstGeom>
          <a:noFill/>
          <a:ln>
            <a:noFill/>
          </a:ln>
        </p:spPr>
        <p:txBody>
          <a:bodyPr spcFirstLastPara="1" wrap="square" lIns="57150" tIns="28575" rIns="57150" bIns="28575" anchor="t" anchorCtr="0">
            <a:noAutofit/>
          </a:bodyPr>
          <a:lstStyle/>
          <a:p>
            <a:pPr marL="0" lvl="0" indent="0" algn="l" rtl="0">
              <a:lnSpc>
                <a:spcPct val="100000"/>
              </a:lnSpc>
              <a:spcBef>
                <a:spcPts val="0"/>
              </a:spcBef>
              <a:spcAft>
                <a:spcPts val="0"/>
              </a:spcAft>
              <a:buSzPts val="1100"/>
              <a:buNone/>
            </a:pPr>
            <a:endParaRPr/>
          </a:p>
        </p:txBody>
      </p:sp>
      <p:sp>
        <p:nvSpPr>
          <p:cNvPr id="271" name="Google Shape;271;p20:notes"/>
          <p:cNvSpPr txBox="1">
            <a:spLocks noGrp="1"/>
          </p:cNvSpPr>
          <p:nvPr>
            <p:ph type="sldNum" idx="12"/>
          </p:nvPr>
        </p:nvSpPr>
        <p:spPr>
          <a:xfrm>
            <a:off x="2427883" y="5428258"/>
            <a:ext cx="1857300" cy="286800"/>
          </a:xfrm>
          <a:prstGeom prst="rect">
            <a:avLst/>
          </a:prstGeom>
          <a:noFill/>
          <a:ln>
            <a:noFill/>
          </a:ln>
        </p:spPr>
        <p:txBody>
          <a:bodyPr spcFirstLastPara="1" wrap="square" lIns="57150" tIns="28575" rIns="57150" bIns="28575" anchor="b"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rgbClr val="000000"/>
                </a:solidFill>
                <a:latin typeface="Arial"/>
                <a:ea typeface="Arial"/>
                <a:cs typeface="Arial"/>
                <a:sym typeface="Arial"/>
              </a:rPr>
              <a:t>20</a:t>
            </a:fld>
            <a:endParaRPr sz="9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21:notes"/>
          <p:cNvSpPr>
            <a:spLocks noGrp="1" noRot="1" noChangeAspect="1"/>
          </p:cNvSpPr>
          <p:nvPr>
            <p:ph type="sldImg" idx="2"/>
          </p:nvPr>
        </p:nvSpPr>
        <p:spPr>
          <a:xfrm>
            <a:off x="857250" y="714375"/>
            <a:ext cx="2571750" cy="19288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21:notes"/>
          <p:cNvSpPr txBox="1">
            <a:spLocks noGrp="1"/>
          </p:cNvSpPr>
          <p:nvPr>
            <p:ph type="body" idx="1"/>
          </p:nvPr>
        </p:nvSpPr>
        <p:spPr>
          <a:xfrm>
            <a:off x="428625" y="2750344"/>
            <a:ext cx="3429000" cy="2250300"/>
          </a:xfrm>
          <a:prstGeom prst="rect">
            <a:avLst/>
          </a:prstGeom>
          <a:noFill/>
          <a:ln>
            <a:noFill/>
          </a:ln>
        </p:spPr>
        <p:txBody>
          <a:bodyPr spcFirstLastPara="1" wrap="square" lIns="57150" tIns="28575" rIns="57150" bIns="28575" anchor="t" anchorCtr="0">
            <a:noAutofit/>
          </a:bodyPr>
          <a:lstStyle/>
          <a:p>
            <a:pPr marL="0" lvl="0" indent="0" algn="l" rtl="0">
              <a:lnSpc>
                <a:spcPct val="100000"/>
              </a:lnSpc>
              <a:spcBef>
                <a:spcPts val="0"/>
              </a:spcBef>
              <a:spcAft>
                <a:spcPts val="0"/>
              </a:spcAft>
              <a:buSzPts val="1100"/>
              <a:buNone/>
            </a:pPr>
            <a:endParaRPr/>
          </a:p>
        </p:txBody>
      </p:sp>
      <p:sp>
        <p:nvSpPr>
          <p:cNvPr id="283" name="Google Shape;283;p21:notes"/>
          <p:cNvSpPr txBox="1">
            <a:spLocks noGrp="1"/>
          </p:cNvSpPr>
          <p:nvPr>
            <p:ph type="sldNum" idx="12"/>
          </p:nvPr>
        </p:nvSpPr>
        <p:spPr>
          <a:xfrm>
            <a:off x="2427883" y="5428258"/>
            <a:ext cx="1857300" cy="286800"/>
          </a:xfrm>
          <a:prstGeom prst="rect">
            <a:avLst/>
          </a:prstGeom>
          <a:noFill/>
          <a:ln>
            <a:noFill/>
          </a:ln>
        </p:spPr>
        <p:txBody>
          <a:bodyPr spcFirstLastPara="1" wrap="square" lIns="57150" tIns="28575" rIns="57150" bIns="28575" anchor="b"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rgbClr val="000000"/>
                </a:solidFill>
                <a:latin typeface="Arial"/>
                <a:ea typeface="Arial"/>
                <a:cs typeface="Arial"/>
                <a:sym typeface="Arial"/>
              </a:rPr>
              <a:t>21</a:t>
            </a:fld>
            <a:endParaRPr sz="9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2:notes"/>
          <p:cNvSpPr>
            <a:spLocks noGrp="1" noRot="1" noChangeAspect="1"/>
          </p:cNvSpPr>
          <p:nvPr>
            <p:ph type="sldImg" idx="2"/>
          </p:nvPr>
        </p:nvSpPr>
        <p:spPr>
          <a:xfrm>
            <a:off x="857250" y="714375"/>
            <a:ext cx="2571750" cy="19288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22:notes"/>
          <p:cNvSpPr txBox="1">
            <a:spLocks noGrp="1"/>
          </p:cNvSpPr>
          <p:nvPr>
            <p:ph type="body" idx="1"/>
          </p:nvPr>
        </p:nvSpPr>
        <p:spPr>
          <a:xfrm>
            <a:off x="428625" y="2750344"/>
            <a:ext cx="3429000" cy="2250300"/>
          </a:xfrm>
          <a:prstGeom prst="rect">
            <a:avLst/>
          </a:prstGeom>
          <a:noFill/>
          <a:ln>
            <a:noFill/>
          </a:ln>
        </p:spPr>
        <p:txBody>
          <a:bodyPr spcFirstLastPara="1" wrap="square" lIns="57150" tIns="28575" rIns="57150" bIns="28575" anchor="t" anchorCtr="0">
            <a:noAutofit/>
          </a:bodyPr>
          <a:lstStyle/>
          <a:p>
            <a:pPr marL="0" lvl="0" indent="0" algn="l" rtl="0">
              <a:lnSpc>
                <a:spcPct val="100000"/>
              </a:lnSpc>
              <a:spcBef>
                <a:spcPts val="0"/>
              </a:spcBef>
              <a:spcAft>
                <a:spcPts val="0"/>
              </a:spcAft>
              <a:buSzPts val="1100"/>
              <a:buNone/>
            </a:pPr>
            <a:endParaRPr/>
          </a:p>
        </p:txBody>
      </p:sp>
      <p:sp>
        <p:nvSpPr>
          <p:cNvPr id="291" name="Google Shape;291;p22:notes"/>
          <p:cNvSpPr txBox="1">
            <a:spLocks noGrp="1"/>
          </p:cNvSpPr>
          <p:nvPr>
            <p:ph type="sldNum" idx="12"/>
          </p:nvPr>
        </p:nvSpPr>
        <p:spPr>
          <a:xfrm>
            <a:off x="2427883" y="5428258"/>
            <a:ext cx="1857300" cy="286800"/>
          </a:xfrm>
          <a:prstGeom prst="rect">
            <a:avLst/>
          </a:prstGeom>
          <a:noFill/>
          <a:ln>
            <a:noFill/>
          </a:ln>
        </p:spPr>
        <p:txBody>
          <a:bodyPr spcFirstLastPara="1" wrap="square" lIns="57150" tIns="28575" rIns="57150" bIns="28575" anchor="b"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rgbClr val="000000"/>
                </a:solidFill>
                <a:latin typeface="Arial"/>
                <a:ea typeface="Arial"/>
                <a:cs typeface="Arial"/>
                <a:sym typeface="Arial"/>
              </a:rPr>
              <a:t>22</a:t>
            </a:fld>
            <a:endParaRPr sz="9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23:notes"/>
          <p:cNvSpPr>
            <a:spLocks noGrp="1" noRot="1" noChangeAspect="1"/>
          </p:cNvSpPr>
          <p:nvPr>
            <p:ph type="sldImg" idx="2"/>
          </p:nvPr>
        </p:nvSpPr>
        <p:spPr>
          <a:xfrm>
            <a:off x="857250" y="714375"/>
            <a:ext cx="2571750" cy="19288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23:notes"/>
          <p:cNvSpPr txBox="1">
            <a:spLocks noGrp="1"/>
          </p:cNvSpPr>
          <p:nvPr>
            <p:ph type="body" idx="1"/>
          </p:nvPr>
        </p:nvSpPr>
        <p:spPr>
          <a:xfrm>
            <a:off x="428625" y="2750344"/>
            <a:ext cx="3429000" cy="2250300"/>
          </a:xfrm>
          <a:prstGeom prst="rect">
            <a:avLst/>
          </a:prstGeom>
          <a:noFill/>
          <a:ln>
            <a:noFill/>
          </a:ln>
        </p:spPr>
        <p:txBody>
          <a:bodyPr spcFirstLastPara="1" wrap="square" lIns="57150" tIns="28575" rIns="57150" bIns="2857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So basically, the </a:t>
            </a:r>
            <a:r>
              <a:rPr lang="en" b="1">
                <a:solidFill>
                  <a:schemeClr val="dk1"/>
                </a:solidFill>
              </a:rPr>
              <a:t>Wavelet Transform (WT)</a:t>
            </a:r>
            <a:r>
              <a:rPr lang="en">
                <a:solidFill>
                  <a:schemeClr val="dk1"/>
                </a:solidFill>
              </a:rPr>
              <a:t> does not look at the entire row when calculating frequency but instead focuses on a smaller area around the pixel we are analyzing. It calculates how close the </a:t>
            </a:r>
            <a:r>
              <a:rPr lang="en" b="1">
                <a:solidFill>
                  <a:schemeClr val="dk1"/>
                </a:solidFill>
              </a:rPr>
              <a:t>intensity variations</a:t>
            </a:r>
            <a:r>
              <a:rPr lang="en">
                <a:solidFill>
                  <a:schemeClr val="dk1"/>
                </a:solidFill>
              </a:rPr>
              <a:t> in the neighborhood are to a certain frequency band.</a:t>
            </a:r>
            <a:endParaRPr>
              <a:solidFill>
                <a:schemeClr val="dk1"/>
              </a:solidFill>
            </a:endParaRPr>
          </a:p>
          <a:p>
            <a:pPr marL="0" lvl="0" indent="0" algn="l" rtl="0">
              <a:lnSpc>
                <a:spcPct val="115000"/>
              </a:lnSpc>
              <a:spcBef>
                <a:spcPts val="1200"/>
              </a:spcBef>
              <a:spcAft>
                <a:spcPts val="0"/>
              </a:spcAft>
              <a:buSzPts val="1100"/>
              <a:buNone/>
            </a:pPr>
            <a:r>
              <a:rPr lang="en">
                <a:solidFill>
                  <a:schemeClr val="dk1"/>
                </a:solidFill>
              </a:rPr>
              <a:t>It does so by using a </a:t>
            </a:r>
            <a:r>
              <a:rPr lang="en" b="1">
                <a:solidFill>
                  <a:schemeClr val="dk1"/>
                </a:solidFill>
              </a:rPr>
              <a:t>wavelet function</a:t>
            </a:r>
            <a:r>
              <a:rPr lang="en">
                <a:solidFill>
                  <a:schemeClr val="dk1"/>
                </a:solidFill>
              </a:rPr>
              <a:t> on the entire row. The function </a:t>
            </a:r>
            <a:r>
              <a:rPr lang="en" b="1">
                <a:solidFill>
                  <a:schemeClr val="dk1"/>
                </a:solidFill>
              </a:rPr>
              <a:t>ignores</a:t>
            </a:r>
            <a:r>
              <a:rPr lang="en">
                <a:solidFill>
                  <a:schemeClr val="dk1"/>
                </a:solidFill>
              </a:rPr>
              <a:t> pixels that are not in the neighborhood and is </a:t>
            </a:r>
            <a:r>
              <a:rPr lang="en" b="1">
                <a:solidFill>
                  <a:schemeClr val="dk1"/>
                </a:solidFill>
              </a:rPr>
              <a:t>centered</a:t>
            </a:r>
            <a:r>
              <a:rPr lang="en">
                <a:solidFill>
                  <a:schemeClr val="dk1"/>
                </a:solidFill>
              </a:rPr>
              <a:t> on the pixel we are analyzing. The function can be </a:t>
            </a:r>
            <a:r>
              <a:rPr lang="en" b="1">
                <a:solidFill>
                  <a:schemeClr val="dk1"/>
                </a:solidFill>
              </a:rPr>
              <a:t>stretched</a:t>
            </a:r>
            <a:r>
              <a:rPr lang="en">
                <a:solidFill>
                  <a:schemeClr val="dk1"/>
                </a:solidFill>
              </a:rPr>
              <a:t> or </a:t>
            </a:r>
            <a:r>
              <a:rPr lang="en" b="1">
                <a:solidFill>
                  <a:schemeClr val="dk1"/>
                </a:solidFill>
              </a:rPr>
              <a:t>compressed</a:t>
            </a:r>
            <a:r>
              <a:rPr lang="en">
                <a:solidFill>
                  <a:schemeClr val="dk1"/>
                </a:solidFill>
              </a:rPr>
              <a:t> according to the frequency band we want to analyze. The function calculates a </a:t>
            </a:r>
            <a:r>
              <a:rPr lang="en" b="1">
                <a:solidFill>
                  <a:schemeClr val="dk1"/>
                </a:solidFill>
              </a:rPr>
              <a:t>magnitude</a:t>
            </a:r>
            <a:r>
              <a:rPr lang="en">
                <a:solidFill>
                  <a:schemeClr val="dk1"/>
                </a:solidFill>
              </a:rPr>
              <a:t>, which is a measure of how close the variations in the neighborhood are to the </a:t>
            </a:r>
            <a:r>
              <a:rPr lang="en" b="1">
                <a:solidFill>
                  <a:schemeClr val="dk1"/>
                </a:solidFill>
              </a:rPr>
              <a:t>oscillation</a:t>
            </a:r>
            <a:r>
              <a:rPr lang="en">
                <a:solidFill>
                  <a:schemeClr val="dk1"/>
                </a:solidFill>
              </a:rPr>
              <a:t> of the frequency band.</a:t>
            </a:r>
            <a:endParaRPr>
              <a:solidFill>
                <a:schemeClr val="dk1"/>
              </a:solidFill>
            </a:endParaRPr>
          </a:p>
          <a:p>
            <a:pPr marL="0" lvl="0" indent="0" algn="r" rtl="1">
              <a:lnSpc>
                <a:spcPct val="115000"/>
              </a:lnSpc>
              <a:spcBef>
                <a:spcPts val="1200"/>
              </a:spcBef>
              <a:spcAft>
                <a:spcPts val="0"/>
              </a:spcAft>
              <a:buSzPts val="1100"/>
              <a:buNone/>
            </a:pPr>
            <a:r>
              <a:rPr lang="en">
                <a:solidFill>
                  <a:schemeClr val="dk1"/>
                </a:solidFill>
              </a:rPr>
              <a:t>אז בעצם, ה-</a:t>
            </a:r>
            <a:r>
              <a:rPr lang="en" b="1">
                <a:solidFill>
                  <a:schemeClr val="dk1"/>
                </a:solidFill>
              </a:rPr>
              <a:t>Wavelet Transform (WT)</a:t>
            </a:r>
            <a:r>
              <a:rPr lang="en">
                <a:solidFill>
                  <a:schemeClr val="dk1"/>
                </a:solidFill>
              </a:rPr>
              <a:t> לא בוחן את כל השורה כאשר הוא מחשב </a:t>
            </a:r>
            <a:r>
              <a:rPr lang="en" b="1">
                <a:solidFill>
                  <a:schemeClr val="dk1"/>
                </a:solidFill>
              </a:rPr>
              <a:t>frequency</a:t>
            </a:r>
            <a:r>
              <a:rPr lang="en">
                <a:solidFill>
                  <a:schemeClr val="dk1"/>
                </a:solidFill>
              </a:rPr>
              <a:t>, אלא מתמקד בשכונה מסביב לפיקסל אותו אנו מנתחים. הוא מחשב עד כמה </a:t>
            </a:r>
            <a:r>
              <a:rPr lang="en" b="1">
                <a:solidFill>
                  <a:schemeClr val="dk1"/>
                </a:solidFill>
              </a:rPr>
              <a:t>השינויים בעוצמת האור </a:t>
            </a:r>
            <a:r>
              <a:rPr lang="en">
                <a:solidFill>
                  <a:schemeClr val="dk1"/>
                </a:solidFill>
              </a:rPr>
              <a:t>בשכונה קרובים ל-</a:t>
            </a:r>
            <a:r>
              <a:rPr lang="en" b="1">
                <a:solidFill>
                  <a:schemeClr val="dk1"/>
                </a:solidFill>
              </a:rPr>
              <a:t>frequency band</a:t>
            </a:r>
            <a:r>
              <a:rPr lang="en">
                <a:solidFill>
                  <a:schemeClr val="dk1"/>
                </a:solidFill>
              </a:rPr>
              <a:t> מסוים.</a:t>
            </a:r>
            <a:endParaRPr>
              <a:solidFill>
                <a:schemeClr val="dk1"/>
              </a:solidFill>
            </a:endParaRPr>
          </a:p>
          <a:p>
            <a:pPr marL="0" lvl="0" indent="0" algn="r" rtl="1">
              <a:lnSpc>
                <a:spcPct val="115000"/>
              </a:lnSpc>
              <a:spcBef>
                <a:spcPts val="1200"/>
              </a:spcBef>
              <a:spcAft>
                <a:spcPts val="0"/>
              </a:spcAft>
              <a:buSzPts val="1100"/>
              <a:buNone/>
            </a:pPr>
            <a:r>
              <a:rPr lang="en">
                <a:solidFill>
                  <a:schemeClr val="dk1"/>
                </a:solidFill>
              </a:rPr>
              <a:t>הוא עושה זאת על ידי שימוש ב-</a:t>
            </a:r>
            <a:r>
              <a:rPr lang="en" b="1">
                <a:solidFill>
                  <a:schemeClr val="dk1"/>
                </a:solidFill>
              </a:rPr>
              <a:t>wavelet</a:t>
            </a:r>
            <a:r>
              <a:rPr lang="en">
                <a:solidFill>
                  <a:schemeClr val="dk1"/>
                </a:solidFill>
              </a:rPr>
              <a:t> על כל השורה. ה-wavelet </a:t>
            </a:r>
            <a:r>
              <a:rPr lang="en" b="1">
                <a:solidFill>
                  <a:schemeClr val="dk1"/>
                </a:solidFill>
              </a:rPr>
              <a:t>מתעלם</a:t>
            </a:r>
            <a:r>
              <a:rPr lang="en">
                <a:solidFill>
                  <a:schemeClr val="dk1"/>
                </a:solidFill>
              </a:rPr>
              <a:t> מפיקסלים שאינם בשכונה והוא </a:t>
            </a:r>
            <a:r>
              <a:rPr lang="en" b="1">
                <a:solidFill>
                  <a:schemeClr val="dk1"/>
                </a:solidFill>
              </a:rPr>
              <a:t>מרוכז</a:t>
            </a:r>
            <a:r>
              <a:rPr lang="en">
                <a:solidFill>
                  <a:schemeClr val="dk1"/>
                </a:solidFill>
              </a:rPr>
              <a:t> בפיקסל אותו אנו בוחנים.  ה-wavelet יכול </a:t>
            </a:r>
            <a:r>
              <a:rPr lang="en" b="1">
                <a:solidFill>
                  <a:schemeClr val="dk1"/>
                </a:solidFill>
              </a:rPr>
              <a:t>להימתח</a:t>
            </a:r>
            <a:r>
              <a:rPr lang="en">
                <a:solidFill>
                  <a:schemeClr val="dk1"/>
                </a:solidFill>
              </a:rPr>
              <a:t> או </a:t>
            </a:r>
            <a:r>
              <a:rPr lang="en" b="1">
                <a:solidFill>
                  <a:schemeClr val="dk1"/>
                </a:solidFill>
              </a:rPr>
              <a:t>להתכווץ</a:t>
            </a:r>
            <a:r>
              <a:rPr lang="en">
                <a:solidFill>
                  <a:schemeClr val="dk1"/>
                </a:solidFill>
              </a:rPr>
              <a:t> בהתאם ל-</a:t>
            </a:r>
            <a:r>
              <a:rPr lang="en" b="1">
                <a:solidFill>
                  <a:schemeClr val="dk1"/>
                </a:solidFill>
              </a:rPr>
              <a:t>frequency band</a:t>
            </a:r>
            <a:r>
              <a:rPr lang="en">
                <a:solidFill>
                  <a:schemeClr val="dk1"/>
                </a:solidFill>
              </a:rPr>
              <a:t> אותו אנו רוצים לנתח. ה-wavelet מחשב magnitude שהיא מדד למידת הקרבה בין השינויים בשכונה לבין ה</a:t>
            </a:r>
            <a:r>
              <a:rPr lang="en" b="1">
                <a:solidFill>
                  <a:schemeClr val="dk1"/>
                </a:solidFill>
              </a:rPr>
              <a:t>תנודה</a:t>
            </a:r>
            <a:r>
              <a:rPr lang="en">
                <a:solidFill>
                  <a:schemeClr val="dk1"/>
                </a:solidFill>
              </a:rPr>
              <a:t> של ה-</a:t>
            </a:r>
            <a:r>
              <a:rPr lang="en" b="1">
                <a:solidFill>
                  <a:schemeClr val="dk1"/>
                </a:solidFill>
              </a:rPr>
              <a:t>frequency band</a:t>
            </a:r>
            <a:r>
              <a:rPr lang="en">
                <a:solidFill>
                  <a:schemeClr val="dk1"/>
                </a:solidFill>
              </a:rPr>
              <a:t> המסוים.</a:t>
            </a:r>
            <a:endParaRPr>
              <a:solidFill>
                <a:schemeClr val="dk1"/>
              </a:solidFill>
            </a:endParaRPr>
          </a:p>
          <a:p>
            <a:pPr marL="0" lvl="0" indent="0" algn="r" rtl="1">
              <a:lnSpc>
                <a:spcPct val="115000"/>
              </a:lnSpc>
              <a:spcBef>
                <a:spcPts val="1200"/>
              </a:spcBef>
              <a:spcAft>
                <a:spcPts val="0"/>
              </a:spcAft>
              <a:buClr>
                <a:schemeClr val="dk1"/>
              </a:buClr>
              <a:buSzPts val="1100"/>
              <a:buFont typeface="Arial"/>
              <a:buNone/>
            </a:pPr>
            <a:r>
              <a:rPr lang="en">
                <a:solidFill>
                  <a:schemeClr val="dk1"/>
                </a:solidFill>
              </a:rPr>
              <a:t>זה נותן לנו מידע עבור כל פיקסל מה הfrequency של שינוי הבהירות בשכונה שלו </a:t>
            </a:r>
            <a:endParaRPr>
              <a:solidFill>
                <a:schemeClr val="dk1"/>
              </a:solidFill>
            </a:endParaRPr>
          </a:p>
          <a:p>
            <a:pPr marL="0" lvl="0" indent="0" algn="l" rtl="0">
              <a:lnSpc>
                <a:spcPct val="100000"/>
              </a:lnSpc>
              <a:spcBef>
                <a:spcPts val="1200"/>
              </a:spcBef>
              <a:spcAft>
                <a:spcPts val="0"/>
              </a:spcAft>
              <a:buSzPts val="1100"/>
              <a:buNone/>
            </a:pPr>
            <a:endParaRPr/>
          </a:p>
        </p:txBody>
      </p:sp>
      <p:sp>
        <p:nvSpPr>
          <p:cNvPr id="301" name="Google Shape;301;p23:notes"/>
          <p:cNvSpPr txBox="1">
            <a:spLocks noGrp="1"/>
          </p:cNvSpPr>
          <p:nvPr>
            <p:ph type="sldNum" idx="12"/>
          </p:nvPr>
        </p:nvSpPr>
        <p:spPr>
          <a:xfrm>
            <a:off x="2427883" y="5428258"/>
            <a:ext cx="1857300" cy="286800"/>
          </a:xfrm>
          <a:prstGeom prst="rect">
            <a:avLst/>
          </a:prstGeom>
          <a:noFill/>
          <a:ln>
            <a:noFill/>
          </a:ln>
        </p:spPr>
        <p:txBody>
          <a:bodyPr spcFirstLastPara="1" wrap="square" lIns="57150" tIns="28575" rIns="57150" bIns="28575" anchor="b"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rgbClr val="000000"/>
                </a:solidFill>
                <a:latin typeface="Arial"/>
                <a:ea typeface="Arial"/>
                <a:cs typeface="Arial"/>
                <a:sym typeface="Arial"/>
              </a:rPr>
              <a:t>23</a:t>
            </a:fld>
            <a:endParaRPr sz="9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24:notes"/>
          <p:cNvSpPr>
            <a:spLocks noGrp="1" noRot="1" noChangeAspect="1"/>
          </p:cNvSpPr>
          <p:nvPr>
            <p:ph type="sldImg" idx="2"/>
          </p:nvPr>
        </p:nvSpPr>
        <p:spPr>
          <a:xfrm>
            <a:off x="857250" y="714375"/>
            <a:ext cx="2571750" cy="19288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p24:notes"/>
          <p:cNvSpPr txBox="1">
            <a:spLocks noGrp="1"/>
          </p:cNvSpPr>
          <p:nvPr>
            <p:ph type="body" idx="1"/>
          </p:nvPr>
        </p:nvSpPr>
        <p:spPr>
          <a:xfrm>
            <a:off x="428625" y="2750344"/>
            <a:ext cx="3429000" cy="2250300"/>
          </a:xfrm>
          <a:prstGeom prst="rect">
            <a:avLst/>
          </a:prstGeom>
          <a:noFill/>
          <a:ln>
            <a:noFill/>
          </a:ln>
        </p:spPr>
        <p:txBody>
          <a:bodyPr spcFirstLastPara="1" wrap="square" lIns="57150" tIns="28575" rIns="57150" bIns="28575" anchor="t" anchorCtr="0">
            <a:noAutofit/>
          </a:bodyPr>
          <a:lstStyle/>
          <a:p>
            <a:pPr marL="0" lvl="0" indent="0" algn="l" rtl="0">
              <a:lnSpc>
                <a:spcPct val="100000"/>
              </a:lnSpc>
              <a:spcBef>
                <a:spcPts val="0"/>
              </a:spcBef>
              <a:spcAft>
                <a:spcPts val="0"/>
              </a:spcAft>
              <a:buSzPts val="1100"/>
              <a:buNone/>
            </a:pPr>
            <a:endParaRPr/>
          </a:p>
        </p:txBody>
      </p:sp>
      <p:sp>
        <p:nvSpPr>
          <p:cNvPr id="311" name="Google Shape;311;p24:notes"/>
          <p:cNvSpPr txBox="1">
            <a:spLocks noGrp="1"/>
          </p:cNvSpPr>
          <p:nvPr>
            <p:ph type="sldNum" idx="12"/>
          </p:nvPr>
        </p:nvSpPr>
        <p:spPr>
          <a:xfrm>
            <a:off x="2427883" y="5428258"/>
            <a:ext cx="1857300" cy="286800"/>
          </a:xfrm>
          <a:prstGeom prst="rect">
            <a:avLst/>
          </a:prstGeom>
          <a:noFill/>
          <a:ln>
            <a:noFill/>
          </a:ln>
        </p:spPr>
        <p:txBody>
          <a:bodyPr spcFirstLastPara="1" wrap="square" lIns="57150" tIns="28575" rIns="57150" bIns="28575" anchor="b"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rgbClr val="000000"/>
                </a:solidFill>
                <a:latin typeface="Arial"/>
                <a:ea typeface="Arial"/>
                <a:cs typeface="Arial"/>
                <a:sym typeface="Arial"/>
              </a:rPr>
              <a:t>24</a:t>
            </a:fld>
            <a:endParaRPr sz="9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25:notes"/>
          <p:cNvSpPr>
            <a:spLocks noGrp="1" noRot="1" noChangeAspect="1"/>
          </p:cNvSpPr>
          <p:nvPr>
            <p:ph type="sldImg" idx="2"/>
          </p:nvPr>
        </p:nvSpPr>
        <p:spPr>
          <a:xfrm>
            <a:off x="428625" y="714375"/>
            <a:ext cx="3429000" cy="19287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1" name="Google Shape;321;p25:notes"/>
          <p:cNvSpPr txBox="1">
            <a:spLocks noGrp="1"/>
          </p:cNvSpPr>
          <p:nvPr>
            <p:ph type="body" idx="1"/>
          </p:nvPr>
        </p:nvSpPr>
        <p:spPr>
          <a:xfrm>
            <a:off x="428625" y="2750344"/>
            <a:ext cx="3429000" cy="2250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2" name="Google Shape;322;p25:notes"/>
          <p:cNvSpPr txBox="1">
            <a:spLocks noGrp="1"/>
          </p:cNvSpPr>
          <p:nvPr>
            <p:ph type="sldNum" idx="12"/>
          </p:nvPr>
        </p:nvSpPr>
        <p:spPr>
          <a:xfrm>
            <a:off x="2427883" y="5428258"/>
            <a:ext cx="1857300" cy="286800"/>
          </a:xfrm>
          <a:prstGeom prst="rect">
            <a:avLst/>
          </a:prstGeom>
          <a:noFill/>
          <a:ln>
            <a:noFill/>
          </a:ln>
        </p:spPr>
        <p:txBody>
          <a:bodyPr spcFirstLastPara="1" wrap="square" lIns="57150" tIns="57150" rIns="57150" bIns="57150" anchor="ctr"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rgbClr val="000000"/>
                </a:solidFill>
                <a:latin typeface="Arial"/>
                <a:ea typeface="Arial"/>
                <a:cs typeface="Arial"/>
                <a:sym typeface="Arial"/>
              </a:rPr>
              <a:t>25</a:t>
            </a:fld>
            <a:endParaRPr sz="9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6:notes"/>
          <p:cNvSpPr>
            <a:spLocks noGrp="1" noRot="1" noChangeAspect="1"/>
          </p:cNvSpPr>
          <p:nvPr>
            <p:ph type="sldImg" idx="2"/>
          </p:nvPr>
        </p:nvSpPr>
        <p:spPr>
          <a:xfrm>
            <a:off x="857250" y="714375"/>
            <a:ext cx="2571750" cy="19288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26:notes"/>
          <p:cNvSpPr txBox="1">
            <a:spLocks noGrp="1"/>
          </p:cNvSpPr>
          <p:nvPr>
            <p:ph type="body" idx="1"/>
          </p:nvPr>
        </p:nvSpPr>
        <p:spPr>
          <a:xfrm>
            <a:off x="428625" y="2750344"/>
            <a:ext cx="3429000" cy="2250300"/>
          </a:xfrm>
          <a:prstGeom prst="rect">
            <a:avLst/>
          </a:prstGeom>
          <a:noFill/>
          <a:ln>
            <a:noFill/>
          </a:ln>
        </p:spPr>
        <p:txBody>
          <a:bodyPr spcFirstLastPara="1" wrap="square" lIns="57150" tIns="28575" rIns="57150" bIns="28575" anchor="t" anchorCtr="0">
            <a:noAutofit/>
          </a:bodyPr>
          <a:lstStyle/>
          <a:p>
            <a:pPr marL="457200" lvl="0" indent="-355600" algn="l" rtl="0">
              <a:lnSpc>
                <a:spcPct val="115000"/>
              </a:lnSpc>
              <a:spcBef>
                <a:spcPts val="1200"/>
              </a:spcBef>
              <a:spcAft>
                <a:spcPts val="0"/>
              </a:spcAft>
              <a:buClr>
                <a:schemeClr val="dk1"/>
              </a:buClr>
              <a:buSzPts val="2000"/>
              <a:buChar char="●"/>
            </a:pPr>
            <a:r>
              <a:rPr lang="en" sz="2000" b="1">
                <a:solidFill>
                  <a:schemeClr val="dk1"/>
                </a:solidFill>
              </a:rPr>
              <a:t>Average Pixel Value:</a:t>
            </a:r>
            <a:r>
              <a:rPr lang="en" sz="2000">
                <a:solidFill>
                  <a:schemeClr val="dk1"/>
                </a:solidFill>
              </a:rPr>
              <a:t> CFA interpolation changes the intensity distribution of the pixels and therefore affects the Average Pixel Value.</a:t>
            </a:r>
            <a:endParaRPr sz="2000">
              <a:solidFill>
                <a:schemeClr val="dk1"/>
              </a:solidFill>
            </a:endParaRPr>
          </a:p>
          <a:p>
            <a:pPr marL="457200" lvl="0" indent="-355600" algn="l" rtl="0">
              <a:lnSpc>
                <a:spcPct val="115000"/>
              </a:lnSpc>
              <a:spcBef>
                <a:spcPts val="0"/>
              </a:spcBef>
              <a:spcAft>
                <a:spcPts val="0"/>
              </a:spcAft>
              <a:buClr>
                <a:schemeClr val="dk1"/>
              </a:buClr>
              <a:buSzPts val="2000"/>
              <a:buChar char="●"/>
            </a:pPr>
            <a:r>
              <a:rPr lang="en" sz="2000" b="1">
                <a:solidFill>
                  <a:schemeClr val="dk1"/>
                </a:solidFill>
              </a:rPr>
              <a:t>RGB Pairs Correlation:</a:t>
            </a:r>
            <a:r>
              <a:rPr lang="en" sz="2000">
                <a:solidFill>
                  <a:schemeClr val="dk1"/>
                </a:solidFill>
              </a:rPr>
              <a:t> Different interpolation algorithms (e.g., bilinear, bicubic, or gradient-based) create unique patterns in channel correlations.</a:t>
            </a:r>
            <a:endParaRPr sz="2000">
              <a:solidFill>
                <a:schemeClr val="dk1"/>
              </a:solidFill>
            </a:endParaRPr>
          </a:p>
          <a:p>
            <a:pPr marL="457200" lvl="0" indent="-355600" algn="l" rtl="0">
              <a:lnSpc>
                <a:spcPct val="115000"/>
              </a:lnSpc>
              <a:spcBef>
                <a:spcPts val="0"/>
              </a:spcBef>
              <a:spcAft>
                <a:spcPts val="0"/>
              </a:spcAft>
              <a:buClr>
                <a:schemeClr val="dk1"/>
              </a:buClr>
              <a:buSzPts val="2000"/>
              <a:buChar char="●"/>
            </a:pPr>
            <a:r>
              <a:rPr lang="en" sz="2000" b="1">
                <a:solidFill>
                  <a:schemeClr val="dk1"/>
                </a:solidFill>
              </a:rPr>
              <a:t>Neighbor Distribution Center of Mass:</a:t>
            </a:r>
            <a:r>
              <a:rPr lang="en" sz="2000">
                <a:solidFill>
                  <a:schemeClr val="dk1"/>
                </a:solidFill>
              </a:rPr>
              <a:t> This feature is sensitive to local intensity variations and will differ based on the interpolation algorithm.</a:t>
            </a:r>
            <a:endParaRPr sz="2000">
              <a:solidFill>
                <a:schemeClr val="dk1"/>
              </a:solidFill>
            </a:endParaRPr>
          </a:p>
          <a:p>
            <a:pPr marL="457200" lvl="0" indent="-355600" algn="l" rtl="0">
              <a:lnSpc>
                <a:spcPct val="115000"/>
              </a:lnSpc>
              <a:spcBef>
                <a:spcPts val="0"/>
              </a:spcBef>
              <a:spcAft>
                <a:spcPts val="0"/>
              </a:spcAft>
              <a:buClr>
                <a:schemeClr val="dk1"/>
              </a:buClr>
              <a:buSzPts val="2000"/>
              <a:buChar char="●"/>
            </a:pPr>
            <a:r>
              <a:rPr lang="en" sz="2000" b="1">
                <a:solidFill>
                  <a:schemeClr val="dk1"/>
                </a:solidFill>
              </a:rPr>
              <a:t>Wavelet Domain Statistics: </a:t>
            </a:r>
            <a:r>
              <a:rPr lang="en" sz="2000">
                <a:solidFill>
                  <a:schemeClr val="dk1"/>
                </a:solidFill>
              </a:rPr>
              <a:t>color interpolation changes the local intensity distribution which changes the rate of change of intensity in the neighborhood of each pixel.Since the Wavelet Transform (WT) focuses on these local intensity changes, this will affect the mean of the magnitude.</a:t>
            </a:r>
            <a:endParaRPr>
              <a:solidFill>
                <a:schemeClr val="dk1"/>
              </a:solidFill>
            </a:endParaRPr>
          </a:p>
          <a:p>
            <a:pPr marL="0" lvl="0" indent="0" algn="l" rtl="0">
              <a:lnSpc>
                <a:spcPct val="100000"/>
              </a:lnSpc>
              <a:spcBef>
                <a:spcPts val="1200"/>
              </a:spcBef>
              <a:spcAft>
                <a:spcPts val="0"/>
              </a:spcAft>
              <a:buSzPts val="1100"/>
              <a:buNone/>
            </a:pPr>
            <a:endParaRPr/>
          </a:p>
        </p:txBody>
      </p:sp>
      <p:sp>
        <p:nvSpPr>
          <p:cNvPr id="328" name="Google Shape;328;p26:notes"/>
          <p:cNvSpPr txBox="1">
            <a:spLocks noGrp="1"/>
          </p:cNvSpPr>
          <p:nvPr>
            <p:ph type="sldNum" idx="12"/>
          </p:nvPr>
        </p:nvSpPr>
        <p:spPr>
          <a:xfrm>
            <a:off x="2427883" y="5428258"/>
            <a:ext cx="1857300" cy="286800"/>
          </a:xfrm>
          <a:prstGeom prst="rect">
            <a:avLst/>
          </a:prstGeom>
          <a:noFill/>
          <a:ln>
            <a:noFill/>
          </a:ln>
        </p:spPr>
        <p:txBody>
          <a:bodyPr spcFirstLastPara="1" wrap="square" lIns="57150" tIns="28575" rIns="57150" bIns="28575" anchor="b"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rgbClr val="000000"/>
                </a:solidFill>
                <a:latin typeface="Arial"/>
                <a:ea typeface="Arial"/>
                <a:cs typeface="Arial"/>
                <a:sym typeface="Arial"/>
              </a:rPr>
              <a:t>26</a:t>
            </a:fld>
            <a:endParaRPr sz="9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7:notes"/>
          <p:cNvSpPr>
            <a:spLocks noGrp="1" noRot="1" noChangeAspect="1"/>
          </p:cNvSpPr>
          <p:nvPr>
            <p:ph type="sldImg" idx="2"/>
          </p:nvPr>
        </p:nvSpPr>
        <p:spPr>
          <a:xfrm>
            <a:off x="857250" y="714375"/>
            <a:ext cx="2571750" cy="19288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27:notes"/>
          <p:cNvSpPr txBox="1">
            <a:spLocks noGrp="1"/>
          </p:cNvSpPr>
          <p:nvPr>
            <p:ph type="body" idx="1"/>
          </p:nvPr>
        </p:nvSpPr>
        <p:spPr>
          <a:xfrm>
            <a:off x="428625" y="2750344"/>
            <a:ext cx="3429000" cy="2250300"/>
          </a:xfrm>
          <a:prstGeom prst="rect">
            <a:avLst/>
          </a:prstGeom>
          <a:noFill/>
          <a:ln>
            <a:noFill/>
          </a:ln>
        </p:spPr>
        <p:txBody>
          <a:bodyPr spcFirstLastPara="1" wrap="square" lIns="57150" tIns="28575" rIns="57150" bIns="28575" anchor="t" anchorCtr="0">
            <a:noAutofit/>
          </a:bodyPr>
          <a:lstStyle/>
          <a:p>
            <a:pPr marL="457200" lvl="0" indent="-355600" algn="l" rtl="0">
              <a:lnSpc>
                <a:spcPct val="115000"/>
              </a:lnSpc>
              <a:spcBef>
                <a:spcPts val="1200"/>
              </a:spcBef>
              <a:spcAft>
                <a:spcPts val="0"/>
              </a:spcAft>
              <a:buClr>
                <a:schemeClr val="dk1"/>
              </a:buClr>
              <a:buSzPts val="2000"/>
              <a:buChar char="●"/>
            </a:pPr>
            <a:r>
              <a:rPr lang="en" sz="2000" b="1">
                <a:solidFill>
                  <a:schemeClr val="dk1"/>
                </a:solidFill>
              </a:rPr>
              <a:t>Average Pixel Value:</a:t>
            </a:r>
            <a:r>
              <a:rPr lang="en" sz="2000">
                <a:solidFill>
                  <a:schemeClr val="dk1"/>
                </a:solidFill>
              </a:rPr>
              <a:t> Gamma correction performs over-brightening or darkening, significantly changing the average pixel value in each RGB channel.</a:t>
            </a:r>
            <a:endParaRPr sz="2000">
              <a:solidFill>
                <a:schemeClr val="dk1"/>
              </a:solidFill>
            </a:endParaRPr>
          </a:p>
          <a:p>
            <a:pPr marL="457200" lvl="0" indent="-355600" algn="l" rtl="0">
              <a:lnSpc>
                <a:spcPct val="115000"/>
              </a:lnSpc>
              <a:spcBef>
                <a:spcPts val="0"/>
              </a:spcBef>
              <a:spcAft>
                <a:spcPts val="0"/>
              </a:spcAft>
              <a:buClr>
                <a:schemeClr val="dk1"/>
              </a:buClr>
              <a:buSzPts val="2000"/>
              <a:buChar char="●"/>
            </a:pPr>
            <a:r>
              <a:rPr lang="en" sz="2000" b="1">
                <a:solidFill>
                  <a:schemeClr val="dk1"/>
                </a:solidFill>
              </a:rPr>
              <a:t>RGB Pairs Correlation:</a:t>
            </a:r>
            <a:r>
              <a:rPr lang="en" sz="2000">
                <a:solidFill>
                  <a:schemeClr val="dk1"/>
                </a:solidFill>
              </a:rPr>
              <a:t> Gamma correction adjusts brightness and contrast through a nonlinear transformation, altering the correlation between channels.</a:t>
            </a:r>
            <a:endParaRPr sz="2000">
              <a:solidFill>
                <a:schemeClr val="dk1"/>
              </a:solidFill>
            </a:endParaRPr>
          </a:p>
          <a:p>
            <a:pPr marL="457200" lvl="0" indent="-355600" algn="l" rtl="0">
              <a:lnSpc>
                <a:spcPct val="115000"/>
              </a:lnSpc>
              <a:spcBef>
                <a:spcPts val="0"/>
              </a:spcBef>
              <a:spcAft>
                <a:spcPts val="0"/>
              </a:spcAft>
              <a:buClr>
                <a:schemeClr val="dk1"/>
              </a:buClr>
              <a:buSzPts val="2000"/>
              <a:buChar char="●"/>
            </a:pPr>
            <a:r>
              <a:rPr lang="en" sz="2000" b="1">
                <a:solidFill>
                  <a:schemeClr val="dk1"/>
                </a:solidFill>
              </a:rPr>
              <a:t>Neighbor Distribution Center of Mass:</a:t>
            </a:r>
            <a:r>
              <a:rPr lang="en" sz="2000">
                <a:solidFill>
                  <a:schemeClr val="dk1"/>
                </a:solidFill>
              </a:rPr>
              <a:t> Depending on the gamma correction strength, low-intensity pixels transform more than high-intensity pixels, reducing neighbors at a ±1 intensity difference.</a:t>
            </a:r>
            <a:endParaRPr sz="2000">
              <a:solidFill>
                <a:schemeClr val="dk1"/>
              </a:solidFill>
            </a:endParaRPr>
          </a:p>
          <a:p>
            <a:pPr marL="457200" lvl="0" indent="-355600" algn="l" rtl="0">
              <a:lnSpc>
                <a:spcPct val="115000"/>
              </a:lnSpc>
              <a:spcBef>
                <a:spcPts val="0"/>
              </a:spcBef>
              <a:spcAft>
                <a:spcPts val="0"/>
              </a:spcAft>
              <a:buClr>
                <a:schemeClr val="dk1"/>
              </a:buClr>
              <a:buSzPts val="2000"/>
              <a:buChar char="●"/>
            </a:pPr>
            <a:r>
              <a:rPr lang="en" sz="2000" b="1">
                <a:solidFill>
                  <a:schemeClr val="dk1"/>
                </a:solidFill>
              </a:rPr>
              <a:t>RGB Pairs Energy Ratio:</a:t>
            </a:r>
            <a:r>
              <a:rPr lang="en" sz="2000">
                <a:solidFill>
                  <a:schemeClr val="dk1"/>
                </a:solidFill>
              </a:rPr>
              <a:t> Gamma correction scales intensities, affecting this ratio as it depends on the sum of squared intensities.</a:t>
            </a:r>
            <a:endParaRPr sz="2000">
              <a:solidFill>
                <a:schemeClr val="dk1"/>
              </a:solidFill>
            </a:endParaRPr>
          </a:p>
          <a:p>
            <a:pPr marL="457200" lvl="0" indent="-355600" algn="l" rtl="0">
              <a:lnSpc>
                <a:spcPct val="115000"/>
              </a:lnSpc>
              <a:spcBef>
                <a:spcPts val="0"/>
              </a:spcBef>
              <a:spcAft>
                <a:spcPts val="0"/>
              </a:spcAft>
              <a:buClr>
                <a:schemeClr val="dk1"/>
              </a:buClr>
              <a:buSzPts val="2000"/>
              <a:buChar char="●"/>
            </a:pPr>
            <a:r>
              <a:rPr lang="en" sz="2000" b="1">
                <a:solidFill>
                  <a:schemeClr val="dk1"/>
                </a:solidFill>
              </a:rPr>
              <a:t>Wavelet Domain Statistics: </a:t>
            </a:r>
            <a:r>
              <a:rPr lang="en" sz="2000">
                <a:solidFill>
                  <a:schemeClr val="dk1"/>
                </a:solidFill>
              </a:rPr>
              <a:t> Gamma correction affects each intensity value non-linearly, meaning the adjustment depends on the original intensity. This non-linear adjustment changes the rate of change of intensities between neighboring pixels, which in turn affects the Wavelet Transform (WT) coefficients and, consequently, the Wavelet Domain statistics.</a:t>
            </a:r>
            <a:endParaRPr>
              <a:solidFill>
                <a:schemeClr val="dk1"/>
              </a:solidFill>
            </a:endParaRPr>
          </a:p>
          <a:p>
            <a:pPr marL="0" lvl="0" indent="0" algn="l" rtl="0">
              <a:lnSpc>
                <a:spcPct val="100000"/>
              </a:lnSpc>
              <a:spcBef>
                <a:spcPts val="1200"/>
              </a:spcBef>
              <a:spcAft>
                <a:spcPts val="0"/>
              </a:spcAft>
              <a:buSzPts val="1100"/>
              <a:buNone/>
            </a:pPr>
            <a:endParaRPr/>
          </a:p>
        </p:txBody>
      </p:sp>
      <p:sp>
        <p:nvSpPr>
          <p:cNvPr id="335" name="Google Shape;335;p27:notes"/>
          <p:cNvSpPr txBox="1">
            <a:spLocks noGrp="1"/>
          </p:cNvSpPr>
          <p:nvPr>
            <p:ph type="sldNum" idx="12"/>
          </p:nvPr>
        </p:nvSpPr>
        <p:spPr>
          <a:xfrm>
            <a:off x="2427883" y="5428258"/>
            <a:ext cx="1857300" cy="286800"/>
          </a:xfrm>
          <a:prstGeom prst="rect">
            <a:avLst/>
          </a:prstGeom>
          <a:noFill/>
          <a:ln>
            <a:noFill/>
          </a:ln>
        </p:spPr>
        <p:txBody>
          <a:bodyPr spcFirstLastPara="1" wrap="square" lIns="57150" tIns="28575" rIns="57150" bIns="28575" anchor="b"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rgbClr val="000000"/>
                </a:solidFill>
                <a:latin typeface="Arial"/>
                <a:ea typeface="Arial"/>
                <a:cs typeface="Arial"/>
                <a:sym typeface="Arial"/>
              </a:rPr>
              <a:t>27</a:t>
            </a:fld>
            <a:endParaRPr sz="9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28:notes"/>
          <p:cNvSpPr>
            <a:spLocks noGrp="1" noRot="1" noChangeAspect="1"/>
          </p:cNvSpPr>
          <p:nvPr>
            <p:ph type="sldImg" idx="2"/>
          </p:nvPr>
        </p:nvSpPr>
        <p:spPr>
          <a:xfrm>
            <a:off x="857250" y="714375"/>
            <a:ext cx="2571750" cy="19288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28:notes"/>
          <p:cNvSpPr txBox="1">
            <a:spLocks noGrp="1"/>
          </p:cNvSpPr>
          <p:nvPr>
            <p:ph type="body" idx="1"/>
          </p:nvPr>
        </p:nvSpPr>
        <p:spPr>
          <a:xfrm>
            <a:off x="428625" y="2750344"/>
            <a:ext cx="3429000" cy="2250300"/>
          </a:xfrm>
          <a:prstGeom prst="rect">
            <a:avLst/>
          </a:prstGeom>
          <a:noFill/>
          <a:ln>
            <a:noFill/>
          </a:ln>
        </p:spPr>
        <p:txBody>
          <a:bodyPr spcFirstLastPara="1" wrap="square" lIns="57150" tIns="28575" rIns="57150" bIns="28575" anchor="t" anchorCtr="0">
            <a:noAutofit/>
          </a:bodyPr>
          <a:lstStyle/>
          <a:p>
            <a:pPr marL="457200" lvl="0" indent="-355600" algn="l" rtl="0">
              <a:lnSpc>
                <a:spcPct val="115000"/>
              </a:lnSpc>
              <a:spcBef>
                <a:spcPts val="1200"/>
              </a:spcBef>
              <a:spcAft>
                <a:spcPts val="0"/>
              </a:spcAft>
              <a:buClr>
                <a:schemeClr val="dk1"/>
              </a:buClr>
              <a:buSzPts val="2000"/>
              <a:buChar char="●"/>
            </a:pPr>
            <a:r>
              <a:rPr lang="en" sz="2000" b="1">
                <a:solidFill>
                  <a:schemeClr val="dk1"/>
                </a:solidFill>
              </a:rPr>
              <a:t>Average Pixel Value:</a:t>
            </a:r>
            <a:r>
              <a:rPr lang="en" sz="2000">
                <a:solidFill>
                  <a:schemeClr val="dk1"/>
                </a:solidFill>
              </a:rPr>
              <a:t> Reflects adjustments made during color processing.</a:t>
            </a:r>
            <a:endParaRPr sz="2000">
              <a:solidFill>
                <a:schemeClr val="dk1"/>
              </a:solidFill>
            </a:endParaRPr>
          </a:p>
          <a:p>
            <a:pPr marL="457200" lvl="0" indent="-355600" algn="l" rtl="0">
              <a:lnSpc>
                <a:spcPct val="115000"/>
              </a:lnSpc>
              <a:spcBef>
                <a:spcPts val="0"/>
              </a:spcBef>
              <a:spcAft>
                <a:spcPts val="0"/>
              </a:spcAft>
              <a:buClr>
                <a:schemeClr val="dk1"/>
              </a:buClr>
              <a:buSzPts val="2000"/>
              <a:buChar char="●"/>
            </a:pPr>
            <a:r>
              <a:rPr lang="en" sz="2000" b="1">
                <a:solidFill>
                  <a:schemeClr val="dk1"/>
                </a:solidFill>
              </a:rPr>
              <a:t>RGB Pairs Correlation:</a:t>
            </a:r>
            <a:r>
              <a:rPr lang="en" sz="2000">
                <a:solidFill>
                  <a:schemeClr val="dk1"/>
                </a:solidFill>
              </a:rPr>
              <a:t> Changes in hue, saturation, tone, and other properties alter intensities differently for each channel changing channel correlations.</a:t>
            </a:r>
            <a:endParaRPr sz="2000">
              <a:solidFill>
                <a:schemeClr val="dk1"/>
              </a:solidFill>
            </a:endParaRPr>
          </a:p>
          <a:p>
            <a:pPr marL="457200" lvl="0" indent="-355600" algn="l" rtl="0">
              <a:lnSpc>
                <a:spcPct val="115000"/>
              </a:lnSpc>
              <a:spcBef>
                <a:spcPts val="0"/>
              </a:spcBef>
              <a:spcAft>
                <a:spcPts val="0"/>
              </a:spcAft>
              <a:buClr>
                <a:schemeClr val="dk1"/>
              </a:buClr>
              <a:buSzPts val="2000"/>
              <a:buChar char="●"/>
            </a:pPr>
            <a:r>
              <a:rPr lang="en" sz="2000" b="1">
                <a:solidFill>
                  <a:schemeClr val="dk1"/>
                </a:solidFill>
              </a:rPr>
              <a:t>Neighbor Distribution Center of Mass:</a:t>
            </a:r>
            <a:r>
              <a:rPr lang="en" sz="2000">
                <a:solidFill>
                  <a:schemeClr val="dk1"/>
                </a:solidFill>
              </a:rPr>
              <a:t> Local intensity adjustments affect this feature.</a:t>
            </a:r>
            <a:endParaRPr sz="2000">
              <a:solidFill>
                <a:schemeClr val="dk1"/>
              </a:solidFill>
            </a:endParaRPr>
          </a:p>
          <a:p>
            <a:pPr marL="457200" lvl="0" indent="-355600" algn="l" rtl="0">
              <a:lnSpc>
                <a:spcPct val="115000"/>
              </a:lnSpc>
              <a:spcBef>
                <a:spcPts val="0"/>
              </a:spcBef>
              <a:spcAft>
                <a:spcPts val="0"/>
              </a:spcAft>
              <a:buClr>
                <a:schemeClr val="dk1"/>
              </a:buClr>
              <a:buSzPts val="2000"/>
              <a:buChar char="●"/>
            </a:pPr>
            <a:r>
              <a:rPr lang="en" sz="2000" b="1">
                <a:solidFill>
                  <a:schemeClr val="dk1"/>
                </a:solidFill>
              </a:rPr>
              <a:t>RGB Pairs Energy Ratio:</a:t>
            </a:r>
            <a:r>
              <a:rPr lang="en" sz="2000">
                <a:solidFill>
                  <a:schemeClr val="dk1"/>
                </a:solidFill>
              </a:rPr>
              <a:t> Reflects how the RGB channels are modified relative to one another during processing.</a:t>
            </a:r>
            <a:endParaRPr sz="2000">
              <a:solidFill>
                <a:schemeClr val="dk1"/>
              </a:solidFill>
            </a:endParaRPr>
          </a:p>
          <a:p>
            <a:pPr marL="457200" lvl="0" indent="-355600" algn="l" rtl="0">
              <a:lnSpc>
                <a:spcPct val="115000"/>
              </a:lnSpc>
              <a:spcBef>
                <a:spcPts val="0"/>
              </a:spcBef>
              <a:spcAft>
                <a:spcPts val="0"/>
              </a:spcAft>
              <a:buClr>
                <a:schemeClr val="dk1"/>
              </a:buClr>
              <a:buSzPts val="2000"/>
              <a:buChar char="●"/>
            </a:pPr>
            <a:r>
              <a:rPr lang="en" sz="2000" b="1">
                <a:solidFill>
                  <a:schemeClr val="dk1"/>
                </a:solidFill>
              </a:rPr>
              <a:t>Wavelet Domain Statistics: </a:t>
            </a:r>
            <a:r>
              <a:rPr lang="en" sz="2000">
                <a:solidFill>
                  <a:schemeClr val="dk1"/>
                </a:solidFill>
              </a:rPr>
              <a:t>any color processing that affects the local intensity distribution.</a:t>
            </a:r>
            <a:endParaRPr sz="2000">
              <a:solidFill>
                <a:schemeClr val="dk1"/>
              </a:solidFill>
            </a:endParaRPr>
          </a:p>
          <a:p>
            <a:pPr marL="0" lvl="0" indent="0" algn="l" rtl="0">
              <a:lnSpc>
                <a:spcPct val="100000"/>
              </a:lnSpc>
              <a:spcBef>
                <a:spcPts val="1200"/>
              </a:spcBef>
              <a:spcAft>
                <a:spcPts val="0"/>
              </a:spcAft>
              <a:buSzPts val="1100"/>
              <a:buNone/>
            </a:pPr>
            <a:endParaRPr/>
          </a:p>
        </p:txBody>
      </p:sp>
      <p:sp>
        <p:nvSpPr>
          <p:cNvPr id="342" name="Google Shape;342;p28:notes"/>
          <p:cNvSpPr txBox="1">
            <a:spLocks noGrp="1"/>
          </p:cNvSpPr>
          <p:nvPr>
            <p:ph type="sldNum" idx="12"/>
          </p:nvPr>
        </p:nvSpPr>
        <p:spPr>
          <a:xfrm>
            <a:off x="2427883" y="5428258"/>
            <a:ext cx="1857300" cy="286800"/>
          </a:xfrm>
          <a:prstGeom prst="rect">
            <a:avLst/>
          </a:prstGeom>
          <a:noFill/>
          <a:ln>
            <a:noFill/>
          </a:ln>
        </p:spPr>
        <p:txBody>
          <a:bodyPr spcFirstLastPara="1" wrap="square" lIns="57150" tIns="28575" rIns="57150" bIns="28575" anchor="b"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rgbClr val="000000"/>
                </a:solidFill>
                <a:latin typeface="Arial"/>
                <a:ea typeface="Arial"/>
                <a:cs typeface="Arial"/>
                <a:sym typeface="Arial"/>
              </a:rPr>
              <a:t>28</a:t>
            </a:fld>
            <a:endParaRPr sz="9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9:notes"/>
          <p:cNvSpPr>
            <a:spLocks noGrp="1" noRot="1" noChangeAspect="1"/>
          </p:cNvSpPr>
          <p:nvPr>
            <p:ph type="sldImg" idx="2"/>
          </p:nvPr>
        </p:nvSpPr>
        <p:spPr>
          <a:xfrm>
            <a:off x="857250" y="714375"/>
            <a:ext cx="2571750" cy="19288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p29:notes"/>
          <p:cNvSpPr txBox="1">
            <a:spLocks noGrp="1"/>
          </p:cNvSpPr>
          <p:nvPr>
            <p:ph type="body" idx="1"/>
          </p:nvPr>
        </p:nvSpPr>
        <p:spPr>
          <a:xfrm>
            <a:off x="428625" y="2750344"/>
            <a:ext cx="3429000" cy="2250300"/>
          </a:xfrm>
          <a:prstGeom prst="rect">
            <a:avLst/>
          </a:prstGeom>
          <a:noFill/>
          <a:ln>
            <a:noFill/>
          </a:ln>
        </p:spPr>
        <p:txBody>
          <a:bodyPr spcFirstLastPara="1" wrap="square" lIns="57150" tIns="28575" rIns="57150" bIns="28575" anchor="t" anchorCtr="0">
            <a:noAutofit/>
          </a:bodyPr>
          <a:lstStyle/>
          <a:p>
            <a:pPr marL="457200" lvl="0" indent="-355600" algn="l" rtl="0">
              <a:lnSpc>
                <a:spcPct val="115000"/>
              </a:lnSpc>
              <a:spcBef>
                <a:spcPts val="1200"/>
              </a:spcBef>
              <a:spcAft>
                <a:spcPts val="0"/>
              </a:spcAft>
              <a:buClr>
                <a:schemeClr val="dk1"/>
              </a:buClr>
              <a:buSzPts val="2000"/>
              <a:buChar char="●"/>
            </a:pPr>
            <a:r>
              <a:rPr lang="en" sz="2000" b="1">
                <a:solidFill>
                  <a:schemeClr val="dk1"/>
                </a:solidFill>
              </a:rPr>
              <a:t>Average Pixel Value:</a:t>
            </a:r>
            <a:r>
              <a:rPr lang="en" sz="2000">
                <a:solidFill>
                  <a:schemeClr val="dk1"/>
                </a:solidFill>
              </a:rPr>
              <a:t> Scales RGB channels to neutralize color casts, directly affecting each channel's average pixel value.</a:t>
            </a:r>
            <a:endParaRPr sz="2000">
              <a:solidFill>
                <a:schemeClr val="dk1"/>
              </a:solidFill>
            </a:endParaRPr>
          </a:p>
          <a:p>
            <a:pPr marL="457200" lvl="0" indent="-355600" algn="l" rtl="0">
              <a:lnSpc>
                <a:spcPct val="115000"/>
              </a:lnSpc>
              <a:spcBef>
                <a:spcPts val="0"/>
              </a:spcBef>
              <a:spcAft>
                <a:spcPts val="0"/>
              </a:spcAft>
              <a:buClr>
                <a:schemeClr val="dk1"/>
              </a:buClr>
              <a:buSzPts val="2000"/>
              <a:buChar char="●"/>
            </a:pPr>
            <a:r>
              <a:rPr lang="en" sz="2000" b="1">
                <a:solidFill>
                  <a:schemeClr val="dk1"/>
                </a:solidFill>
              </a:rPr>
              <a:t>RGB Pairs Correlation:</a:t>
            </a:r>
            <a:r>
              <a:rPr lang="en" sz="2000">
                <a:solidFill>
                  <a:schemeClr val="dk1"/>
                </a:solidFill>
              </a:rPr>
              <a:t> Scaling RGB channels alters inter-channel correlations.</a:t>
            </a:r>
            <a:endParaRPr sz="2000">
              <a:solidFill>
                <a:schemeClr val="dk1"/>
              </a:solidFill>
            </a:endParaRPr>
          </a:p>
          <a:p>
            <a:pPr marL="457200" lvl="0" indent="-355600" algn="l" rtl="0">
              <a:lnSpc>
                <a:spcPct val="115000"/>
              </a:lnSpc>
              <a:spcBef>
                <a:spcPts val="0"/>
              </a:spcBef>
              <a:spcAft>
                <a:spcPts val="0"/>
              </a:spcAft>
              <a:buClr>
                <a:schemeClr val="dk1"/>
              </a:buClr>
              <a:buSzPts val="2000"/>
              <a:buChar char="●"/>
            </a:pPr>
            <a:r>
              <a:rPr lang="en" sz="2000" b="1">
                <a:solidFill>
                  <a:schemeClr val="dk1"/>
                </a:solidFill>
              </a:rPr>
              <a:t>Neighbor Distribution Center of Mass:</a:t>
            </a:r>
            <a:r>
              <a:rPr lang="en" sz="2000">
                <a:solidFill>
                  <a:schemeClr val="dk1"/>
                </a:solidFill>
              </a:rPr>
              <a:t> White Point Correction scales the color channels, which may cause neighbors that were ±1 intensity difference from each other to drift further, thus modifying this feature.</a:t>
            </a:r>
            <a:endParaRPr sz="2000">
              <a:solidFill>
                <a:schemeClr val="dk1"/>
              </a:solidFill>
            </a:endParaRPr>
          </a:p>
          <a:p>
            <a:pPr marL="457200" lvl="0" indent="-355600" algn="l" rtl="0">
              <a:lnSpc>
                <a:spcPct val="115000"/>
              </a:lnSpc>
              <a:spcBef>
                <a:spcPts val="0"/>
              </a:spcBef>
              <a:spcAft>
                <a:spcPts val="0"/>
              </a:spcAft>
              <a:buClr>
                <a:schemeClr val="dk1"/>
              </a:buClr>
              <a:buSzPts val="2000"/>
              <a:buChar char="●"/>
            </a:pPr>
            <a:r>
              <a:rPr lang="en" sz="2000" b="1">
                <a:solidFill>
                  <a:schemeClr val="dk1"/>
                </a:solidFill>
              </a:rPr>
              <a:t>RGB Pairs Energy Ratio:</a:t>
            </a:r>
            <a:r>
              <a:rPr lang="en" sz="2000">
                <a:solidFill>
                  <a:schemeClr val="dk1"/>
                </a:solidFill>
              </a:rPr>
              <a:t> Independent scaling of RGB channels affects this ratio.</a:t>
            </a:r>
            <a:endParaRPr sz="2000">
              <a:solidFill>
                <a:schemeClr val="dk1"/>
              </a:solidFill>
            </a:endParaRPr>
          </a:p>
          <a:p>
            <a:pPr marL="457200" lvl="0" indent="-355600" algn="l" rtl="0">
              <a:lnSpc>
                <a:spcPct val="115000"/>
              </a:lnSpc>
              <a:spcBef>
                <a:spcPts val="0"/>
              </a:spcBef>
              <a:spcAft>
                <a:spcPts val="0"/>
              </a:spcAft>
              <a:buClr>
                <a:schemeClr val="dk1"/>
              </a:buClr>
              <a:buSzPts val="2000"/>
              <a:buChar char="●"/>
            </a:pPr>
            <a:r>
              <a:rPr lang="en" sz="2000" b="1">
                <a:solidFill>
                  <a:schemeClr val="dk1"/>
                </a:solidFill>
              </a:rPr>
              <a:t>Wavelet Domain Statistics: </a:t>
            </a:r>
            <a:r>
              <a:rPr lang="en" sz="2000">
                <a:solidFill>
                  <a:schemeClr val="dk1"/>
                </a:solidFill>
              </a:rPr>
              <a:t>White Point Correction scales the color channels changing the local intensity distribution.</a:t>
            </a:r>
            <a:endParaRPr/>
          </a:p>
        </p:txBody>
      </p:sp>
      <p:sp>
        <p:nvSpPr>
          <p:cNvPr id="349" name="Google Shape;349;p29:notes"/>
          <p:cNvSpPr txBox="1">
            <a:spLocks noGrp="1"/>
          </p:cNvSpPr>
          <p:nvPr>
            <p:ph type="sldNum" idx="12"/>
          </p:nvPr>
        </p:nvSpPr>
        <p:spPr>
          <a:xfrm>
            <a:off x="2427883" y="5428258"/>
            <a:ext cx="1857300" cy="286800"/>
          </a:xfrm>
          <a:prstGeom prst="rect">
            <a:avLst/>
          </a:prstGeom>
          <a:noFill/>
          <a:ln>
            <a:noFill/>
          </a:ln>
        </p:spPr>
        <p:txBody>
          <a:bodyPr spcFirstLastPara="1" wrap="square" lIns="57150" tIns="28575" rIns="57150" bIns="28575" anchor="b"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rgbClr val="000000"/>
                </a:solidFill>
                <a:latin typeface="Arial"/>
                <a:ea typeface="Arial"/>
                <a:cs typeface="Arial"/>
                <a:sym typeface="Arial"/>
              </a:rPr>
              <a:t>29</a:t>
            </a:fld>
            <a:endParaRPr sz="9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 name="Google Shape;10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lnSpc>
                <a:spcPct val="100000"/>
              </a:lnSpc>
              <a:spcBef>
                <a:spcPts val="0"/>
              </a:spcBef>
              <a:spcAft>
                <a:spcPts val="0"/>
              </a:spcAft>
              <a:buSzPts val="1100"/>
              <a:buNone/>
            </a:pPr>
            <a:r>
              <a:rPr lang="en"/>
              <a:t>בדיקת ראיות.photographic evidence. פתיחת תיקים ישנים, למי יש זכויות יוצרים על התמונה?</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30:notes"/>
          <p:cNvSpPr>
            <a:spLocks noGrp="1" noRot="1" noChangeAspect="1"/>
          </p:cNvSpPr>
          <p:nvPr>
            <p:ph type="sldImg" idx="2"/>
          </p:nvPr>
        </p:nvSpPr>
        <p:spPr>
          <a:xfrm>
            <a:off x="857250" y="714375"/>
            <a:ext cx="2571750" cy="19288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p30:notes"/>
          <p:cNvSpPr txBox="1">
            <a:spLocks noGrp="1"/>
          </p:cNvSpPr>
          <p:nvPr>
            <p:ph type="body" idx="1"/>
          </p:nvPr>
        </p:nvSpPr>
        <p:spPr>
          <a:xfrm>
            <a:off x="428625" y="2750344"/>
            <a:ext cx="3429000" cy="2250300"/>
          </a:xfrm>
          <a:prstGeom prst="rect">
            <a:avLst/>
          </a:prstGeom>
          <a:noFill/>
          <a:ln>
            <a:noFill/>
          </a:ln>
        </p:spPr>
        <p:txBody>
          <a:bodyPr spcFirstLastPara="1" wrap="square" lIns="57150" tIns="28575" rIns="57150" bIns="28575" anchor="t" anchorCtr="0">
            <a:noAutofit/>
          </a:bodyPr>
          <a:lstStyle/>
          <a:p>
            <a:pPr marL="457200" lvl="0" indent="-355600" algn="l" rtl="0">
              <a:lnSpc>
                <a:spcPct val="115000"/>
              </a:lnSpc>
              <a:spcBef>
                <a:spcPts val="1200"/>
              </a:spcBef>
              <a:spcAft>
                <a:spcPts val="0"/>
              </a:spcAft>
              <a:buClr>
                <a:schemeClr val="dk1"/>
              </a:buClr>
              <a:buSzPts val="2000"/>
              <a:buChar char="●"/>
            </a:pPr>
            <a:r>
              <a:rPr lang="en" sz="2000" b="1">
                <a:solidFill>
                  <a:schemeClr val="dk1"/>
                </a:solidFill>
              </a:rPr>
              <a:t>Average Pixel Value:</a:t>
            </a:r>
            <a:r>
              <a:rPr lang="en" sz="2000">
                <a:solidFill>
                  <a:schemeClr val="dk1"/>
                </a:solidFill>
              </a:rPr>
              <a:t> Lossy compression may slightly change pixel intensities, reducing the precision of the average pixel value as a feature.</a:t>
            </a:r>
            <a:endParaRPr sz="2000">
              <a:solidFill>
                <a:schemeClr val="dk1"/>
              </a:solidFill>
            </a:endParaRPr>
          </a:p>
          <a:p>
            <a:pPr marL="457200" lvl="0" indent="-355600" algn="l" rtl="0">
              <a:lnSpc>
                <a:spcPct val="115000"/>
              </a:lnSpc>
              <a:spcBef>
                <a:spcPts val="0"/>
              </a:spcBef>
              <a:spcAft>
                <a:spcPts val="0"/>
              </a:spcAft>
              <a:buClr>
                <a:schemeClr val="dk1"/>
              </a:buClr>
              <a:buSzPts val="2000"/>
              <a:buChar char="●"/>
            </a:pPr>
            <a:r>
              <a:rPr lang="en" sz="2000" b="1">
                <a:solidFill>
                  <a:schemeClr val="dk1"/>
                </a:solidFill>
              </a:rPr>
              <a:t>RGB Pairs Correlation:</a:t>
            </a:r>
            <a:r>
              <a:rPr lang="en" sz="2000">
                <a:solidFill>
                  <a:schemeClr val="dk1"/>
                </a:solidFill>
              </a:rPr>
              <a:t> reduces details may cause the correlation to increase as sharp details usually mean less correlation between the channels</a:t>
            </a:r>
            <a:endParaRPr sz="2000">
              <a:solidFill>
                <a:schemeClr val="dk1"/>
              </a:solidFill>
            </a:endParaRPr>
          </a:p>
          <a:p>
            <a:pPr marL="457200" lvl="0" indent="-355600" algn="l" rtl="0">
              <a:lnSpc>
                <a:spcPct val="115000"/>
              </a:lnSpc>
              <a:spcBef>
                <a:spcPts val="0"/>
              </a:spcBef>
              <a:spcAft>
                <a:spcPts val="0"/>
              </a:spcAft>
              <a:buClr>
                <a:schemeClr val="dk1"/>
              </a:buClr>
              <a:buSzPts val="2000"/>
              <a:buChar char="●"/>
            </a:pPr>
            <a:r>
              <a:rPr lang="en" sz="2000" b="1">
                <a:solidFill>
                  <a:schemeClr val="dk1"/>
                </a:solidFill>
              </a:rPr>
              <a:t>Neighbor Distribution Center of Mass:</a:t>
            </a:r>
            <a:r>
              <a:rPr lang="en" sz="2000">
                <a:solidFill>
                  <a:schemeClr val="dk1"/>
                </a:solidFill>
              </a:rPr>
              <a:t> Quantization during compression reduces the number of unique intensities, making it harder for this feature to accurately capture local variations in intensity.</a:t>
            </a:r>
            <a:endParaRPr sz="2000">
              <a:solidFill>
                <a:schemeClr val="dk1"/>
              </a:solidFill>
            </a:endParaRPr>
          </a:p>
          <a:p>
            <a:pPr marL="457200" lvl="0" indent="-355600" algn="l" rtl="0">
              <a:lnSpc>
                <a:spcPct val="115000"/>
              </a:lnSpc>
              <a:spcBef>
                <a:spcPts val="0"/>
              </a:spcBef>
              <a:spcAft>
                <a:spcPts val="0"/>
              </a:spcAft>
              <a:buClr>
                <a:schemeClr val="dk1"/>
              </a:buClr>
              <a:buSzPts val="2000"/>
              <a:buChar char="●"/>
            </a:pPr>
            <a:r>
              <a:rPr lang="en" sz="2000" b="1">
                <a:solidFill>
                  <a:schemeClr val="dk1"/>
                </a:solidFill>
              </a:rPr>
              <a:t>RGB Pairs Energy Ratio: </a:t>
            </a:r>
            <a:r>
              <a:rPr lang="en" sz="2000">
                <a:solidFill>
                  <a:schemeClr val="dk1"/>
                </a:solidFill>
              </a:rPr>
              <a:t>reduces details cause slight unknown variation.</a:t>
            </a:r>
            <a:endParaRPr sz="2000">
              <a:solidFill>
                <a:schemeClr val="dk1"/>
              </a:solidFill>
            </a:endParaRPr>
          </a:p>
          <a:p>
            <a:pPr marL="457200" lvl="0" indent="-355600" algn="l" rtl="0">
              <a:lnSpc>
                <a:spcPct val="115000"/>
              </a:lnSpc>
              <a:spcBef>
                <a:spcPts val="0"/>
              </a:spcBef>
              <a:spcAft>
                <a:spcPts val="0"/>
              </a:spcAft>
              <a:buClr>
                <a:schemeClr val="dk1"/>
              </a:buClr>
              <a:buSzPts val="2000"/>
              <a:buChar char="●"/>
            </a:pPr>
            <a:r>
              <a:rPr lang="en" sz="2000" b="1">
                <a:solidFill>
                  <a:schemeClr val="dk1"/>
                </a:solidFill>
              </a:rPr>
              <a:t>Wavelet Domain Statistics:</a:t>
            </a:r>
            <a:r>
              <a:rPr lang="en" sz="2000">
                <a:solidFill>
                  <a:schemeClr val="dk1"/>
                </a:solidFill>
              </a:rPr>
              <a:t> Compression prioritize preserving low-frequency information.</a:t>
            </a:r>
            <a:endParaRPr sz="2000">
              <a:solidFill>
                <a:schemeClr val="dk1"/>
              </a:solidFill>
            </a:endParaRPr>
          </a:p>
          <a:p>
            <a:pPr marL="0" lvl="0" indent="0" algn="l" rtl="0">
              <a:lnSpc>
                <a:spcPct val="100000"/>
              </a:lnSpc>
              <a:spcBef>
                <a:spcPts val="1200"/>
              </a:spcBef>
              <a:spcAft>
                <a:spcPts val="0"/>
              </a:spcAft>
              <a:buSzPts val="1100"/>
              <a:buNone/>
            </a:pPr>
            <a:endParaRPr/>
          </a:p>
        </p:txBody>
      </p:sp>
      <p:sp>
        <p:nvSpPr>
          <p:cNvPr id="356" name="Google Shape;356;p30:notes"/>
          <p:cNvSpPr txBox="1">
            <a:spLocks noGrp="1"/>
          </p:cNvSpPr>
          <p:nvPr>
            <p:ph type="sldNum" idx="12"/>
          </p:nvPr>
        </p:nvSpPr>
        <p:spPr>
          <a:xfrm>
            <a:off x="2427883" y="5428258"/>
            <a:ext cx="1857300" cy="286800"/>
          </a:xfrm>
          <a:prstGeom prst="rect">
            <a:avLst/>
          </a:prstGeom>
          <a:noFill/>
          <a:ln>
            <a:noFill/>
          </a:ln>
        </p:spPr>
        <p:txBody>
          <a:bodyPr spcFirstLastPara="1" wrap="square" lIns="57150" tIns="28575" rIns="57150" bIns="28575" anchor="b"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rgbClr val="000000"/>
                </a:solidFill>
                <a:latin typeface="Arial"/>
                <a:ea typeface="Arial"/>
                <a:cs typeface="Arial"/>
                <a:sym typeface="Arial"/>
              </a:rPr>
              <a:t>30</a:t>
            </a:fld>
            <a:endParaRPr sz="9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31:notes"/>
          <p:cNvSpPr>
            <a:spLocks noGrp="1" noRot="1" noChangeAspect="1"/>
          </p:cNvSpPr>
          <p:nvPr>
            <p:ph type="sldImg" idx="2"/>
          </p:nvPr>
        </p:nvSpPr>
        <p:spPr>
          <a:xfrm>
            <a:off x="857250" y="714375"/>
            <a:ext cx="2571750" cy="19288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p31:notes"/>
          <p:cNvSpPr txBox="1">
            <a:spLocks noGrp="1"/>
          </p:cNvSpPr>
          <p:nvPr>
            <p:ph type="body" idx="1"/>
          </p:nvPr>
        </p:nvSpPr>
        <p:spPr>
          <a:xfrm>
            <a:off x="428625" y="2750344"/>
            <a:ext cx="3429000" cy="2250300"/>
          </a:xfrm>
          <a:prstGeom prst="rect">
            <a:avLst/>
          </a:prstGeom>
          <a:noFill/>
          <a:ln>
            <a:noFill/>
          </a:ln>
        </p:spPr>
        <p:txBody>
          <a:bodyPr spcFirstLastPara="1" wrap="square" lIns="57150" tIns="28575" rIns="57150" bIns="28575" anchor="t" anchorCtr="0">
            <a:noAutofit/>
          </a:bodyPr>
          <a:lstStyle/>
          <a:p>
            <a:pPr marL="0" lvl="0" indent="0" algn="l" rtl="0">
              <a:lnSpc>
                <a:spcPct val="100000"/>
              </a:lnSpc>
              <a:spcBef>
                <a:spcPts val="0"/>
              </a:spcBef>
              <a:spcAft>
                <a:spcPts val="0"/>
              </a:spcAft>
              <a:buSzPts val="1100"/>
              <a:buNone/>
            </a:pPr>
            <a:endParaRPr/>
          </a:p>
        </p:txBody>
      </p:sp>
      <p:sp>
        <p:nvSpPr>
          <p:cNvPr id="363" name="Google Shape;363;p31:notes"/>
          <p:cNvSpPr txBox="1">
            <a:spLocks noGrp="1"/>
          </p:cNvSpPr>
          <p:nvPr>
            <p:ph type="sldNum" idx="12"/>
          </p:nvPr>
        </p:nvSpPr>
        <p:spPr>
          <a:xfrm>
            <a:off x="2427883" y="5428258"/>
            <a:ext cx="1857300" cy="286800"/>
          </a:xfrm>
          <a:prstGeom prst="rect">
            <a:avLst/>
          </a:prstGeom>
          <a:noFill/>
          <a:ln>
            <a:noFill/>
          </a:ln>
        </p:spPr>
        <p:txBody>
          <a:bodyPr spcFirstLastPara="1" wrap="square" lIns="57150" tIns="28575" rIns="57150" bIns="28575" anchor="b"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rgbClr val="000000"/>
                </a:solidFill>
                <a:latin typeface="Arial"/>
                <a:ea typeface="Arial"/>
                <a:cs typeface="Arial"/>
                <a:sym typeface="Arial"/>
              </a:rPr>
              <a:t>31</a:t>
            </a:fld>
            <a:endParaRPr sz="9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320099cd384_0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320099cd384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0" name="Google Shape;390;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8" name="Google Shape;398;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lnSpc>
                <a:spcPct val="100000"/>
              </a:lnSpc>
              <a:spcBef>
                <a:spcPts val="0"/>
              </a:spcBef>
              <a:spcAft>
                <a:spcPts val="0"/>
              </a:spcAft>
              <a:buSzPts val="1100"/>
              <a:buNone/>
            </a:pPr>
            <a:r>
              <a:rPr lang="en" dirty="0"/>
              <a:t>קודם כל, צריכים לדעת </a:t>
            </a:r>
            <a:r>
              <a:rPr lang="he-IL" dirty="0"/>
              <a:t>מה פירוש ה</a:t>
            </a:r>
            <a:r>
              <a:rPr lang="en" dirty="0"/>
              <a:t>מ</a:t>
            </a:r>
            <a:r>
              <a:rPr lang="he-IL" dirty="0"/>
              <a:t>ושג </a:t>
            </a:r>
            <a:r>
              <a:rPr lang="en" dirty="0"/>
              <a:t> PRNU</a:t>
            </a: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1" name="Google Shape;411;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Preprocess: הסרת רעשים ,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9" name="Google Shape;419;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Preprocess: הסרת רעשים , noise residual </a:t>
            </a:r>
            <a:r>
              <a:rPr lang="he-IL" dirty="0"/>
              <a:t>שאריות הרעש</a:t>
            </a:r>
            <a:r>
              <a:rPr lang="en-US" dirty="0"/>
              <a:t>, </a:t>
            </a:r>
            <a:r>
              <a:rPr lang="he-IL" dirty="0"/>
              <a:t>נרמול ה</a:t>
            </a:r>
            <a:r>
              <a:rPr lang="en-US" dirty="0"/>
              <a:t>PRNU</a:t>
            </a: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8" name="Google Shape;428;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9" name="Google Shape;449;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lnSpc>
                <a:spcPct val="100000"/>
              </a:lnSpc>
              <a:spcBef>
                <a:spcPts val="0"/>
              </a:spcBef>
              <a:spcAft>
                <a:spcPts val="0"/>
              </a:spcAft>
              <a:buSzPts val="1100"/>
              <a:buNone/>
            </a:pPr>
            <a:r>
              <a:rPr lang="en"/>
              <a:t>סיבוכיות לא יעילה בחישוב ה PCE בין רעש התמונה לבסיס התמונה , זמן חישוב ארוך</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6" name="Google Shape;456;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lnSpc>
                <a:spcPct val="100000"/>
              </a:lnSpc>
              <a:spcBef>
                <a:spcPts val="0"/>
              </a:spcBef>
              <a:spcAft>
                <a:spcPts val="0"/>
              </a:spcAft>
              <a:buSzPts val="1100"/>
              <a:buNone/>
            </a:pPr>
            <a:r>
              <a:rPr lang="en"/>
              <a:t>שכבות של קונבולוציות</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 name="Google Shape;106;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lnSpc>
                <a:spcPct val="100000"/>
              </a:lnSpc>
              <a:spcBef>
                <a:spcPts val="0"/>
              </a:spcBef>
              <a:spcAft>
                <a:spcPts val="0"/>
              </a:spcAft>
              <a:buSzPts val="1100"/>
              <a:buNone/>
            </a:pPr>
            <a:r>
              <a:rPr lang="en"/>
              <a:t>בדיקת ראיות.photographic evidence. פתיחת תיקים ישנים, למי יש זכויות יוצרים על התמונה?</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2" name="Google Shape;462;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8" name="Google Shape;468;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shallow network=fast computations</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3" name="Google Shape;483;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1" name="Google Shape;491;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0" name="Google Shape;500;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lnSpc>
                <a:spcPct val="100000"/>
              </a:lnSpc>
              <a:spcBef>
                <a:spcPts val="0"/>
              </a:spcBef>
              <a:spcAft>
                <a:spcPts val="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46: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6" name="Google Shape;506;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Noise residual = שאריות רעש</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3" name="Google Shape;513;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Noise residual = שאריות רעש accuracy= אחוז של שיעור נכון</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0" name="Google Shape;520;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Noise residual = שאריות רעש accuracy= אחוז של שיעור נכון</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9" name="Google Shape;529;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Noise residual = שאריות רעש accuracy= אחוז של ניחוש נכון</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a:extLst>
            <a:ext uri="{FF2B5EF4-FFF2-40B4-BE49-F238E27FC236}">
              <a16:creationId xmlns:a16="http://schemas.microsoft.com/office/drawing/2014/main" id="{B5069E39-2429-7EA5-BBFB-CD5838048D1D}"/>
            </a:ext>
          </a:extLst>
        </p:cNvPr>
        <p:cNvGrpSpPr/>
        <p:nvPr/>
      </p:nvGrpSpPr>
      <p:grpSpPr>
        <a:xfrm>
          <a:off x="0" y="0"/>
          <a:ext cx="0" cy="0"/>
          <a:chOff x="0" y="0"/>
          <a:chExt cx="0" cy="0"/>
        </a:xfrm>
      </p:grpSpPr>
      <p:sp>
        <p:nvSpPr>
          <p:cNvPr id="528" name="Google Shape;528;p49:notes">
            <a:extLst>
              <a:ext uri="{FF2B5EF4-FFF2-40B4-BE49-F238E27FC236}">
                <a16:creationId xmlns:a16="http://schemas.microsoft.com/office/drawing/2014/main" id="{60186C7F-353B-0247-C0DB-C68C21A4020A}"/>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9" name="Google Shape;529;p49:notes">
            <a:extLst>
              <a:ext uri="{FF2B5EF4-FFF2-40B4-BE49-F238E27FC236}">
                <a16:creationId xmlns:a16="http://schemas.microsoft.com/office/drawing/2014/main" id="{A3758EC9-2607-AF0E-83C5-9DCFE7E112A2}"/>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he-IL" dirty="0"/>
              <a:t>דגמים שונים של מצלמות, כמה שיותר כהה כמה שיותר מדויק</a:t>
            </a:r>
            <a:endParaRPr dirty="0"/>
          </a:p>
        </p:txBody>
      </p:sp>
    </p:spTree>
    <p:extLst>
      <p:ext uri="{BB962C8B-B14F-4D97-AF65-F5344CB8AC3E}">
        <p14:creationId xmlns:p14="http://schemas.microsoft.com/office/powerpoint/2010/main" val="676756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5: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7" name="Google Shape;537;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AREA UNDER THE CURVE, A METRIC TO COMPUTE ACCURACY </a:t>
            </a:r>
            <a:r>
              <a:rPr lang="he-IL" dirty="0"/>
              <a:t> מדד לחישוב דיוק</a:t>
            </a:r>
            <a:endParaRPr lang="en-US" dirty="0"/>
          </a:p>
        </p:txBody>
      </p:sp>
    </p:spTree>
    <p:extLst>
      <p:ext uri="{BB962C8B-B14F-4D97-AF65-F5344CB8AC3E}">
        <p14:creationId xmlns:p14="http://schemas.microsoft.com/office/powerpoint/2010/main" val="23661756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3" name="Google Shape;543;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lnSpc>
                <a:spcPct val="100000"/>
              </a:lnSpc>
              <a:spcBef>
                <a:spcPts val="0"/>
              </a:spcBef>
              <a:spcAft>
                <a:spcPts val="0"/>
              </a:spcAft>
              <a:buSzPts val="1100"/>
              <a:buNone/>
            </a:pPr>
            <a:r>
              <a:rPr lang="en"/>
              <a:t>צריך לקחת בחשבון שזמן החישוב יכול לעלות אז צריך לחשוב על איזון בין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9" name="Google Shape;549;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פונקציית דמיון, מינוף,  סי אן אן המבוסס על שני ערוצים</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5" name="Google Shape;555;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פונקציית דמיון, מינוף,  סי אן אן המבוסס על שני ערוצים</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1" name="Google Shape;561;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 name="Google Shape;12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7: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 name="Google Shape;130;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1" name="Google Shape;141;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lnSpc>
                <a:spcPct val="100000"/>
              </a:lnSpc>
              <a:spcBef>
                <a:spcPts val="0"/>
              </a:spcBef>
              <a:spcAft>
                <a:spcPts val="0"/>
              </a:spcAft>
              <a:buSzPts val="1100"/>
              <a:buNone/>
            </a:pPr>
            <a:r>
              <a:rPr lang="en"/>
              <a:t>אם קשה לנו לזהות אפילו בין טלפון למצלמה מקצועית אז דמיינו כמה זה קשה לזהות בין כל סוגי המצלמות בעולם</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9" name="Google Shape;149;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מאפייני המצלמה, פגמים בפיקסלים</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9"/>
        <p:cNvGrpSpPr/>
        <p:nvPr/>
      </p:nvGrpSpPr>
      <p:grpSpPr>
        <a:xfrm>
          <a:off x="0" y="0"/>
          <a:ext cx="0" cy="0"/>
          <a:chOff x="0" y="0"/>
          <a:chExt cx="0" cy="0"/>
        </a:xfrm>
      </p:grpSpPr>
      <p:sp>
        <p:nvSpPr>
          <p:cNvPr id="10" name="Google Shape;10;p56"/>
          <p:cNvSpPr/>
          <p:nvPr/>
        </p:nvSpPr>
        <p:spPr>
          <a:xfrm>
            <a:off x="0" y="0"/>
            <a:ext cx="9144000" cy="6504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 name="Google Shape;11;p56"/>
          <p:cNvGrpSpPr/>
          <p:nvPr/>
        </p:nvGrpSpPr>
        <p:grpSpPr>
          <a:xfrm>
            <a:off x="830392" y="1588427"/>
            <a:ext cx="745763" cy="61102"/>
            <a:chOff x="4580561" y="2589004"/>
            <a:chExt cx="1064464" cy="25200"/>
          </a:xfrm>
        </p:grpSpPr>
        <p:sp>
          <p:nvSpPr>
            <p:cNvPr id="12" name="Google Shape;12;p5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p5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 name="Google Shape;14;p56"/>
          <p:cNvSpPr txBox="1">
            <a:spLocks noGrp="1"/>
          </p:cNvSpPr>
          <p:nvPr>
            <p:ph type="ctrTitle"/>
          </p:nvPr>
        </p:nvSpPr>
        <p:spPr>
          <a:xfrm>
            <a:off x="729450" y="1763267"/>
            <a:ext cx="7688100" cy="2219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4200"/>
              <a:buNone/>
              <a:defRPr sz="4200"/>
            </a:lvl1pPr>
            <a:lvl2pPr lvl="1" algn="l">
              <a:lnSpc>
                <a:spcPct val="100000"/>
              </a:lnSpc>
              <a:spcBef>
                <a:spcPts val="0"/>
              </a:spcBef>
              <a:spcAft>
                <a:spcPts val="0"/>
              </a:spcAft>
              <a:buSzPts val="4200"/>
              <a:buNone/>
              <a:defRPr sz="4200"/>
            </a:lvl2pPr>
            <a:lvl3pPr lvl="2" algn="l">
              <a:lnSpc>
                <a:spcPct val="100000"/>
              </a:lnSpc>
              <a:spcBef>
                <a:spcPts val="0"/>
              </a:spcBef>
              <a:spcAft>
                <a:spcPts val="0"/>
              </a:spcAft>
              <a:buSzPts val="4200"/>
              <a:buNone/>
              <a:defRPr sz="4200"/>
            </a:lvl3pPr>
            <a:lvl4pPr lvl="3" algn="l">
              <a:lnSpc>
                <a:spcPct val="100000"/>
              </a:lnSpc>
              <a:spcBef>
                <a:spcPts val="0"/>
              </a:spcBef>
              <a:spcAft>
                <a:spcPts val="0"/>
              </a:spcAft>
              <a:buSzPts val="4200"/>
              <a:buNone/>
              <a:defRPr sz="4200"/>
            </a:lvl4pPr>
            <a:lvl5pPr lvl="4" algn="l">
              <a:lnSpc>
                <a:spcPct val="100000"/>
              </a:lnSpc>
              <a:spcBef>
                <a:spcPts val="0"/>
              </a:spcBef>
              <a:spcAft>
                <a:spcPts val="0"/>
              </a:spcAft>
              <a:buSzPts val="4200"/>
              <a:buNone/>
              <a:defRPr sz="4200"/>
            </a:lvl5pPr>
            <a:lvl6pPr lvl="5" algn="l">
              <a:lnSpc>
                <a:spcPct val="100000"/>
              </a:lnSpc>
              <a:spcBef>
                <a:spcPts val="0"/>
              </a:spcBef>
              <a:spcAft>
                <a:spcPts val="0"/>
              </a:spcAft>
              <a:buSzPts val="4200"/>
              <a:buNone/>
              <a:defRPr sz="4200"/>
            </a:lvl6pPr>
            <a:lvl7pPr lvl="6" algn="l">
              <a:lnSpc>
                <a:spcPct val="100000"/>
              </a:lnSpc>
              <a:spcBef>
                <a:spcPts val="0"/>
              </a:spcBef>
              <a:spcAft>
                <a:spcPts val="0"/>
              </a:spcAft>
              <a:buSzPts val="4200"/>
              <a:buNone/>
              <a:defRPr sz="4200"/>
            </a:lvl7pPr>
            <a:lvl8pPr lvl="7" algn="l">
              <a:lnSpc>
                <a:spcPct val="100000"/>
              </a:lnSpc>
              <a:spcBef>
                <a:spcPts val="0"/>
              </a:spcBef>
              <a:spcAft>
                <a:spcPts val="0"/>
              </a:spcAft>
              <a:buSzPts val="4200"/>
              <a:buNone/>
              <a:defRPr sz="4200"/>
            </a:lvl8pPr>
            <a:lvl9pPr lvl="8" algn="l">
              <a:lnSpc>
                <a:spcPct val="100000"/>
              </a:lnSpc>
              <a:spcBef>
                <a:spcPts val="0"/>
              </a:spcBef>
              <a:spcAft>
                <a:spcPts val="0"/>
              </a:spcAft>
              <a:buSzPts val="4200"/>
              <a:buNone/>
              <a:defRPr sz="4200"/>
            </a:lvl9pPr>
          </a:lstStyle>
          <a:p>
            <a:endParaRPr/>
          </a:p>
        </p:txBody>
      </p:sp>
      <p:sp>
        <p:nvSpPr>
          <p:cNvPr id="15" name="Google Shape;15;p56"/>
          <p:cNvSpPr txBox="1">
            <a:spLocks noGrp="1"/>
          </p:cNvSpPr>
          <p:nvPr>
            <p:ph type="subTitle" idx="1"/>
          </p:nvPr>
        </p:nvSpPr>
        <p:spPr>
          <a:xfrm>
            <a:off x="729627" y="4230533"/>
            <a:ext cx="7688100" cy="7215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16" name="Google Shape;16;p56"/>
          <p:cNvSpPr txBox="1">
            <a:spLocks noGrp="1"/>
          </p:cNvSpPr>
          <p:nvPr>
            <p:ph type="sldNum" idx="12"/>
          </p:nvPr>
        </p:nvSpPr>
        <p:spPr>
          <a:xfrm>
            <a:off x="8536302" y="6333134"/>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4"/>
        <p:cNvGrpSpPr/>
        <p:nvPr/>
      </p:nvGrpSpPr>
      <p:grpSpPr>
        <a:xfrm>
          <a:off x="0" y="0"/>
          <a:ext cx="0" cy="0"/>
          <a:chOff x="0" y="0"/>
          <a:chExt cx="0" cy="0"/>
        </a:xfrm>
      </p:grpSpPr>
      <p:sp>
        <p:nvSpPr>
          <p:cNvPr id="65" name="Google Shape;65;p65"/>
          <p:cNvSpPr/>
          <p:nvPr/>
        </p:nvSpPr>
        <p:spPr>
          <a:xfrm>
            <a:off x="0" y="0"/>
            <a:ext cx="9144000" cy="650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6" name="Google Shape;66;p65"/>
          <p:cNvGrpSpPr/>
          <p:nvPr/>
        </p:nvGrpSpPr>
        <p:grpSpPr>
          <a:xfrm>
            <a:off x="830392" y="1588427"/>
            <a:ext cx="745763" cy="61102"/>
            <a:chOff x="4580561" y="2589004"/>
            <a:chExt cx="1064464" cy="25200"/>
          </a:xfrm>
        </p:grpSpPr>
        <p:sp>
          <p:nvSpPr>
            <p:cNvPr id="67" name="Google Shape;67;p6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68;p6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9" name="Google Shape;69;p65"/>
          <p:cNvSpPr txBox="1">
            <a:spLocks noGrp="1"/>
          </p:cNvSpPr>
          <p:nvPr>
            <p:ph type="title"/>
          </p:nvPr>
        </p:nvSpPr>
        <p:spPr>
          <a:xfrm>
            <a:off x="730000" y="1758200"/>
            <a:ext cx="3300900" cy="1842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a:endParaRPr/>
          </a:p>
        </p:txBody>
      </p:sp>
      <p:sp>
        <p:nvSpPr>
          <p:cNvPr id="70" name="Google Shape;70;p65"/>
          <p:cNvSpPr txBox="1">
            <a:spLocks noGrp="1"/>
          </p:cNvSpPr>
          <p:nvPr>
            <p:ph type="body" idx="1"/>
          </p:nvPr>
        </p:nvSpPr>
        <p:spPr>
          <a:xfrm>
            <a:off x="721225" y="3708967"/>
            <a:ext cx="3300900" cy="21300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71" name="Google Shape;71;p65"/>
          <p:cNvSpPr txBox="1">
            <a:spLocks noGrp="1"/>
          </p:cNvSpPr>
          <p:nvPr>
            <p:ph type="sldNum" idx="12"/>
          </p:nvPr>
        </p:nvSpPr>
        <p:spPr>
          <a:xfrm>
            <a:off x="8536302" y="6333134"/>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72"/>
        <p:cNvGrpSpPr/>
        <p:nvPr/>
      </p:nvGrpSpPr>
      <p:grpSpPr>
        <a:xfrm>
          <a:off x="0" y="0"/>
          <a:ext cx="0" cy="0"/>
          <a:chOff x="0" y="0"/>
          <a:chExt cx="0" cy="0"/>
        </a:xfrm>
      </p:grpSpPr>
      <p:grpSp>
        <p:nvGrpSpPr>
          <p:cNvPr id="73" name="Google Shape;73;p66"/>
          <p:cNvGrpSpPr/>
          <p:nvPr/>
        </p:nvGrpSpPr>
        <p:grpSpPr>
          <a:xfrm>
            <a:off x="830392" y="5558926"/>
            <a:ext cx="745763" cy="61102"/>
            <a:chOff x="4580561" y="2589004"/>
            <a:chExt cx="1064464" cy="25200"/>
          </a:xfrm>
        </p:grpSpPr>
        <p:sp>
          <p:nvSpPr>
            <p:cNvPr id="74" name="Google Shape;74;p66"/>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66"/>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6" name="Google Shape;76;p66"/>
          <p:cNvSpPr txBox="1">
            <a:spLocks noGrp="1"/>
          </p:cNvSpPr>
          <p:nvPr>
            <p:ph type="title"/>
          </p:nvPr>
        </p:nvSpPr>
        <p:spPr>
          <a:xfrm>
            <a:off x="729450" y="1152400"/>
            <a:ext cx="7021200" cy="3980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77" name="Google Shape;77;p66"/>
          <p:cNvSpPr txBox="1">
            <a:spLocks noGrp="1"/>
          </p:cNvSpPr>
          <p:nvPr>
            <p:ph type="sldNum" idx="12"/>
          </p:nvPr>
        </p:nvSpPr>
        <p:spPr>
          <a:xfrm>
            <a:off x="8536302" y="6333134"/>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78"/>
        <p:cNvGrpSpPr/>
        <p:nvPr/>
      </p:nvGrpSpPr>
      <p:grpSpPr>
        <a:xfrm>
          <a:off x="0" y="0"/>
          <a:ext cx="0" cy="0"/>
          <a:chOff x="0" y="0"/>
          <a:chExt cx="0" cy="0"/>
        </a:xfrm>
      </p:grpSpPr>
      <p:grpSp>
        <p:nvGrpSpPr>
          <p:cNvPr id="79" name="Google Shape;79;p67"/>
          <p:cNvGrpSpPr/>
          <p:nvPr/>
        </p:nvGrpSpPr>
        <p:grpSpPr>
          <a:xfrm>
            <a:off x="830392" y="5558926"/>
            <a:ext cx="745763" cy="61102"/>
            <a:chOff x="4580561" y="2589004"/>
            <a:chExt cx="1064464" cy="25200"/>
          </a:xfrm>
        </p:grpSpPr>
        <p:sp>
          <p:nvSpPr>
            <p:cNvPr id="80" name="Google Shape;80;p67"/>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81;p67"/>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2" name="Google Shape;82;p67"/>
          <p:cNvSpPr txBox="1">
            <a:spLocks noGrp="1"/>
          </p:cNvSpPr>
          <p:nvPr>
            <p:ph type="title" hasCustomPrompt="1"/>
          </p:nvPr>
        </p:nvSpPr>
        <p:spPr>
          <a:xfrm>
            <a:off x="729450" y="978600"/>
            <a:ext cx="7688400" cy="1659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8000"/>
              <a:buNone/>
              <a:defRPr sz="8000">
                <a:solidFill>
                  <a:schemeClr val="lt1"/>
                </a:solidFill>
              </a:defRPr>
            </a:lvl1pPr>
            <a:lvl2pPr lvl="1" algn="l">
              <a:lnSpc>
                <a:spcPct val="100000"/>
              </a:lnSpc>
              <a:spcBef>
                <a:spcPts val="0"/>
              </a:spcBef>
              <a:spcAft>
                <a:spcPts val="0"/>
              </a:spcAft>
              <a:buClr>
                <a:schemeClr val="lt1"/>
              </a:buClr>
              <a:buSzPts val="8000"/>
              <a:buNone/>
              <a:defRPr sz="8000">
                <a:solidFill>
                  <a:schemeClr val="lt1"/>
                </a:solidFill>
              </a:defRPr>
            </a:lvl2pPr>
            <a:lvl3pPr lvl="2" algn="l">
              <a:lnSpc>
                <a:spcPct val="100000"/>
              </a:lnSpc>
              <a:spcBef>
                <a:spcPts val="0"/>
              </a:spcBef>
              <a:spcAft>
                <a:spcPts val="0"/>
              </a:spcAft>
              <a:buClr>
                <a:schemeClr val="lt1"/>
              </a:buClr>
              <a:buSzPts val="8000"/>
              <a:buNone/>
              <a:defRPr sz="8000">
                <a:solidFill>
                  <a:schemeClr val="lt1"/>
                </a:solidFill>
              </a:defRPr>
            </a:lvl3pPr>
            <a:lvl4pPr lvl="3" algn="l">
              <a:lnSpc>
                <a:spcPct val="100000"/>
              </a:lnSpc>
              <a:spcBef>
                <a:spcPts val="0"/>
              </a:spcBef>
              <a:spcAft>
                <a:spcPts val="0"/>
              </a:spcAft>
              <a:buClr>
                <a:schemeClr val="lt1"/>
              </a:buClr>
              <a:buSzPts val="8000"/>
              <a:buNone/>
              <a:defRPr sz="8000">
                <a:solidFill>
                  <a:schemeClr val="lt1"/>
                </a:solidFill>
              </a:defRPr>
            </a:lvl4pPr>
            <a:lvl5pPr lvl="4" algn="l">
              <a:lnSpc>
                <a:spcPct val="100000"/>
              </a:lnSpc>
              <a:spcBef>
                <a:spcPts val="0"/>
              </a:spcBef>
              <a:spcAft>
                <a:spcPts val="0"/>
              </a:spcAft>
              <a:buClr>
                <a:schemeClr val="lt1"/>
              </a:buClr>
              <a:buSzPts val="8000"/>
              <a:buNone/>
              <a:defRPr sz="8000">
                <a:solidFill>
                  <a:schemeClr val="lt1"/>
                </a:solidFill>
              </a:defRPr>
            </a:lvl5pPr>
            <a:lvl6pPr lvl="5" algn="l">
              <a:lnSpc>
                <a:spcPct val="100000"/>
              </a:lnSpc>
              <a:spcBef>
                <a:spcPts val="0"/>
              </a:spcBef>
              <a:spcAft>
                <a:spcPts val="0"/>
              </a:spcAft>
              <a:buClr>
                <a:schemeClr val="lt1"/>
              </a:buClr>
              <a:buSzPts val="8000"/>
              <a:buNone/>
              <a:defRPr sz="8000">
                <a:solidFill>
                  <a:schemeClr val="lt1"/>
                </a:solidFill>
              </a:defRPr>
            </a:lvl6pPr>
            <a:lvl7pPr lvl="6" algn="l">
              <a:lnSpc>
                <a:spcPct val="100000"/>
              </a:lnSpc>
              <a:spcBef>
                <a:spcPts val="0"/>
              </a:spcBef>
              <a:spcAft>
                <a:spcPts val="0"/>
              </a:spcAft>
              <a:buClr>
                <a:schemeClr val="lt1"/>
              </a:buClr>
              <a:buSzPts val="8000"/>
              <a:buNone/>
              <a:defRPr sz="8000">
                <a:solidFill>
                  <a:schemeClr val="lt1"/>
                </a:solidFill>
              </a:defRPr>
            </a:lvl7pPr>
            <a:lvl8pPr lvl="7" algn="l">
              <a:lnSpc>
                <a:spcPct val="100000"/>
              </a:lnSpc>
              <a:spcBef>
                <a:spcPts val="0"/>
              </a:spcBef>
              <a:spcAft>
                <a:spcPts val="0"/>
              </a:spcAft>
              <a:buClr>
                <a:schemeClr val="lt1"/>
              </a:buClr>
              <a:buSzPts val="8000"/>
              <a:buNone/>
              <a:defRPr sz="8000">
                <a:solidFill>
                  <a:schemeClr val="lt1"/>
                </a:solidFill>
              </a:defRPr>
            </a:lvl8pPr>
            <a:lvl9pPr lvl="8" algn="l">
              <a:lnSpc>
                <a:spcPct val="100000"/>
              </a:lnSpc>
              <a:spcBef>
                <a:spcPts val="0"/>
              </a:spcBef>
              <a:spcAft>
                <a:spcPts val="0"/>
              </a:spcAft>
              <a:buClr>
                <a:schemeClr val="lt1"/>
              </a:buClr>
              <a:buSzPts val="8000"/>
              <a:buNone/>
              <a:defRPr sz="8000">
                <a:solidFill>
                  <a:schemeClr val="lt1"/>
                </a:solidFill>
              </a:defRPr>
            </a:lvl9pPr>
          </a:lstStyle>
          <a:p>
            <a:r>
              <a:t>xx%</a:t>
            </a:r>
          </a:p>
        </p:txBody>
      </p:sp>
      <p:sp>
        <p:nvSpPr>
          <p:cNvPr id="83" name="Google Shape;83;p67"/>
          <p:cNvSpPr txBox="1">
            <a:spLocks noGrp="1"/>
          </p:cNvSpPr>
          <p:nvPr>
            <p:ph type="body" idx="1"/>
          </p:nvPr>
        </p:nvSpPr>
        <p:spPr>
          <a:xfrm>
            <a:off x="729450" y="3030517"/>
            <a:ext cx="7688400" cy="21072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Clr>
                <a:schemeClr val="lt1"/>
              </a:buClr>
              <a:buSzPts val="1300"/>
              <a:buChar char="●"/>
              <a:defRPr>
                <a:solidFill>
                  <a:schemeClr val="lt1"/>
                </a:solidFill>
              </a:defRPr>
            </a:lvl1pPr>
            <a:lvl2pPr marL="914400" lvl="1" indent="-298450" algn="l">
              <a:lnSpc>
                <a:spcPct val="115000"/>
              </a:lnSpc>
              <a:spcBef>
                <a:spcPts val="0"/>
              </a:spcBef>
              <a:spcAft>
                <a:spcPts val="0"/>
              </a:spcAft>
              <a:buClr>
                <a:schemeClr val="lt1"/>
              </a:buClr>
              <a:buSzPts val="1100"/>
              <a:buChar char="○"/>
              <a:defRPr>
                <a:solidFill>
                  <a:schemeClr val="lt1"/>
                </a:solidFill>
              </a:defRPr>
            </a:lvl2pPr>
            <a:lvl3pPr marL="1371600" lvl="2" indent="-298450" algn="l">
              <a:lnSpc>
                <a:spcPct val="115000"/>
              </a:lnSpc>
              <a:spcBef>
                <a:spcPts val="0"/>
              </a:spcBef>
              <a:spcAft>
                <a:spcPts val="0"/>
              </a:spcAft>
              <a:buClr>
                <a:schemeClr val="lt1"/>
              </a:buClr>
              <a:buSzPts val="1100"/>
              <a:buChar char="■"/>
              <a:defRPr>
                <a:solidFill>
                  <a:schemeClr val="lt1"/>
                </a:solidFill>
              </a:defRPr>
            </a:lvl3pPr>
            <a:lvl4pPr marL="1828800" lvl="3" indent="-298450" algn="l">
              <a:lnSpc>
                <a:spcPct val="115000"/>
              </a:lnSpc>
              <a:spcBef>
                <a:spcPts val="0"/>
              </a:spcBef>
              <a:spcAft>
                <a:spcPts val="0"/>
              </a:spcAft>
              <a:buClr>
                <a:schemeClr val="lt1"/>
              </a:buClr>
              <a:buSzPts val="1100"/>
              <a:buChar char="●"/>
              <a:defRPr>
                <a:solidFill>
                  <a:schemeClr val="lt1"/>
                </a:solidFill>
              </a:defRPr>
            </a:lvl4pPr>
            <a:lvl5pPr marL="2286000" lvl="4" indent="-298450" algn="l">
              <a:lnSpc>
                <a:spcPct val="115000"/>
              </a:lnSpc>
              <a:spcBef>
                <a:spcPts val="0"/>
              </a:spcBef>
              <a:spcAft>
                <a:spcPts val="0"/>
              </a:spcAft>
              <a:buClr>
                <a:schemeClr val="lt1"/>
              </a:buClr>
              <a:buSzPts val="1100"/>
              <a:buChar char="○"/>
              <a:defRPr>
                <a:solidFill>
                  <a:schemeClr val="lt1"/>
                </a:solidFill>
              </a:defRPr>
            </a:lvl5pPr>
            <a:lvl6pPr marL="2743200" lvl="5" indent="-298450" algn="l">
              <a:lnSpc>
                <a:spcPct val="115000"/>
              </a:lnSpc>
              <a:spcBef>
                <a:spcPts val="0"/>
              </a:spcBef>
              <a:spcAft>
                <a:spcPts val="0"/>
              </a:spcAft>
              <a:buClr>
                <a:schemeClr val="lt1"/>
              </a:buClr>
              <a:buSzPts val="1100"/>
              <a:buChar char="■"/>
              <a:defRPr>
                <a:solidFill>
                  <a:schemeClr val="lt1"/>
                </a:solidFill>
              </a:defRPr>
            </a:lvl6pPr>
            <a:lvl7pPr marL="3200400" lvl="6" indent="-298450" algn="l">
              <a:lnSpc>
                <a:spcPct val="115000"/>
              </a:lnSpc>
              <a:spcBef>
                <a:spcPts val="0"/>
              </a:spcBef>
              <a:spcAft>
                <a:spcPts val="0"/>
              </a:spcAft>
              <a:buClr>
                <a:schemeClr val="lt1"/>
              </a:buClr>
              <a:buSzPts val="1100"/>
              <a:buChar char="●"/>
              <a:defRPr>
                <a:solidFill>
                  <a:schemeClr val="lt1"/>
                </a:solidFill>
              </a:defRPr>
            </a:lvl7pPr>
            <a:lvl8pPr marL="3657600" lvl="7" indent="-298450" algn="l">
              <a:lnSpc>
                <a:spcPct val="115000"/>
              </a:lnSpc>
              <a:spcBef>
                <a:spcPts val="0"/>
              </a:spcBef>
              <a:spcAft>
                <a:spcPts val="0"/>
              </a:spcAft>
              <a:buClr>
                <a:schemeClr val="lt1"/>
              </a:buClr>
              <a:buSzPts val="1100"/>
              <a:buChar char="○"/>
              <a:defRPr>
                <a:solidFill>
                  <a:schemeClr val="lt1"/>
                </a:solidFill>
              </a:defRPr>
            </a:lvl8pPr>
            <a:lvl9pPr marL="4114800" lvl="8" indent="-298450" algn="l">
              <a:lnSpc>
                <a:spcPct val="115000"/>
              </a:lnSpc>
              <a:spcBef>
                <a:spcPts val="0"/>
              </a:spcBef>
              <a:spcAft>
                <a:spcPts val="0"/>
              </a:spcAft>
              <a:buClr>
                <a:schemeClr val="lt1"/>
              </a:buClr>
              <a:buSzPts val="1100"/>
              <a:buChar char="■"/>
              <a:defRPr>
                <a:solidFill>
                  <a:schemeClr val="lt1"/>
                </a:solidFill>
              </a:defRPr>
            </a:lvl9pPr>
          </a:lstStyle>
          <a:p>
            <a:endParaRPr/>
          </a:p>
        </p:txBody>
      </p:sp>
      <p:sp>
        <p:nvSpPr>
          <p:cNvPr id="84" name="Google Shape;84;p67"/>
          <p:cNvSpPr txBox="1">
            <a:spLocks noGrp="1"/>
          </p:cNvSpPr>
          <p:nvPr>
            <p:ph type="sldNum" idx="12"/>
          </p:nvPr>
        </p:nvSpPr>
        <p:spPr>
          <a:xfrm>
            <a:off x="8536302" y="6333134"/>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57"/>
          <p:cNvSpPr/>
          <p:nvPr/>
        </p:nvSpPr>
        <p:spPr>
          <a:xfrm>
            <a:off x="0" y="0"/>
            <a:ext cx="9144000" cy="650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9" name="Google Shape;19;p57"/>
          <p:cNvGrpSpPr/>
          <p:nvPr/>
        </p:nvGrpSpPr>
        <p:grpSpPr>
          <a:xfrm>
            <a:off x="830392" y="1588427"/>
            <a:ext cx="745763" cy="61102"/>
            <a:chOff x="4580561" y="2589004"/>
            <a:chExt cx="1064464" cy="25200"/>
          </a:xfrm>
        </p:grpSpPr>
        <p:sp>
          <p:nvSpPr>
            <p:cNvPr id="20" name="Google Shape;20;p5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5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2" name="Google Shape;22;p57"/>
          <p:cNvSpPr txBox="1">
            <a:spLocks noGrp="1"/>
          </p:cNvSpPr>
          <p:nvPr>
            <p:ph type="title"/>
          </p:nvPr>
        </p:nvSpPr>
        <p:spPr>
          <a:xfrm>
            <a:off x="729450" y="1758200"/>
            <a:ext cx="7688700" cy="713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a:endParaRPr/>
          </a:p>
        </p:txBody>
      </p:sp>
      <p:sp>
        <p:nvSpPr>
          <p:cNvPr id="23" name="Google Shape;23;p57"/>
          <p:cNvSpPr txBox="1">
            <a:spLocks noGrp="1"/>
          </p:cNvSpPr>
          <p:nvPr>
            <p:ph type="body" idx="1"/>
          </p:nvPr>
        </p:nvSpPr>
        <p:spPr>
          <a:xfrm>
            <a:off x="729450" y="2771833"/>
            <a:ext cx="7688700" cy="30147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24" name="Google Shape;24;p57"/>
          <p:cNvSpPr txBox="1">
            <a:spLocks noGrp="1"/>
          </p:cNvSpPr>
          <p:nvPr>
            <p:ph type="sldNum" idx="12"/>
          </p:nvPr>
        </p:nvSpPr>
        <p:spPr>
          <a:xfrm>
            <a:off x="8536302" y="6333134"/>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sp>
        <p:nvSpPr>
          <p:cNvPr id="26" name="Google Shape;26;p58"/>
          <p:cNvSpPr/>
          <p:nvPr/>
        </p:nvSpPr>
        <p:spPr>
          <a:xfrm>
            <a:off x="0" y="0"/>
            <a:ext cx="9144000" cy="650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7" name="Google Shape;27;p58"/>
          <p:cNvGrpSpPr/>
          <p:nvPr/>
        </p:nvGrpSpPr>
        <p:grpSpPr>
          <a:xfrm>
            <a:off x="830392" y="1588427"/>
            <a:ext cx="745763" cy="61102"/>
            <a:chOff x="4580561" y="2589004"/>
            <a:chExt cx="1064464" cy="25200"/>
          </a:xfrm>
        </p:grpSpPr>
        <p:sp>
          <p:nvSpPr>
            <p:cNvPr id="28" name="Google Shape;28;p58"/>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p58"/>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0" name="Google Shape;30;p58"/>
          <p:cNvSpPr txBox="1">
            <a:spLocks noGrp="1"/>
          </p:cNvSpPr>
          <p:nvPr>
            <p:ph type="title"/>
          </p:nvPr>
        </p:nvSpPr>
        <p:spPr>
          <a:xfrm>
            <a:off x="729450" y="1758200"/>
            <a:ext cx="7688400" cy="713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a:endParaRPr/>
          </a:p>
        </p:txBody>
      </p:sp>
      <p:sp>
        <p:nvSpPr>
          <p:cNvPr id="31" name="Google Shape;31;p58"/>
          <p:cNvSpPr txBox="1">
            <a:spLocks noGrp="1"/>
          </p:cNvSpPr>
          <p:nvPr>
            <p:ph type="body" idx="1"/>
          </p:nvPr>
        </p:nvSpPr>
        <p:spPr>
          <a:xfrm>
            <a:off x="729325" y="2771833"/>
            <a:ext cx="3774300" cy="30147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32" name="Google Shape;32;p58"/>
          <p:cNvSpPr txBox="1">
            <a:spLocks noGrp="1"/>
          </p:cNvSpPr>
          <p:nvPr>
            <p:ph type="body" idx="2"/>
          </p:nvPr>
        </p:nvSpPr>
        <p:spPr>
          <a:xfrm>
            <a:off x="4643604" y="2771833"/>
            <a:ext cx="3774300" cy="30147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33" name="Google Shape;33;p58"/>
          <p:cNvSpPr txBox="1">
            <a:spLocks noGrp="1"/>
          </p:cNvSpPr>
          <p:nvPr>
            <p:ph type="sldNum" idx="12"/>
          </p:nvPr>
        </p:nvSpPr>
        <p:spPr>
          <a:xfrm>
            <a:off x="8536302" y="6333134"/>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
        <p:cNvGrpSpPr/>
        <p:nvPr/>
      </p:nvGrpSpPr>
      <p:grpSpPr>
        <a:xfrm>
          <a:off x="0" y="0"/>
          <a:ext cx="0" cy="0"/>
          <a:chOff x="0" y="0"/>
          <a:chExt cx="0" cy="0"/>
        </a:xfrm>
      </p:grpSpPr>
      <p:sp>
        <p:nvSpPr>
          <p:cNvPr id="35" name="Google Shape;35;p59"/>
          <p:cNvSpPr/>
          <p:nvPr/>
        </p:nvSpPr>
        <p:spPr>
          <a:xfrm>
            <a:off x="0" y="0"/>
            <a:ext cx="9144000" cy="650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6" name="Google Shape;36;p59"/>
          <p:cNvGrpSpPr/>
          <p:nvPr/>
        </p:nvGrpSpPr>
        <p:grpSpPr>
          <a:xfrm>
            <a:off x="830392" y="1588427"/>
            <a:ext cx="745763" cy="61102"/>
            <a:chOff x="4580561" y="2589004"/>
            <a:chExt cx="1064464" cy="25200"/>
          </a:xfrm>
        </p:grpSpPr>
        <p:sp>
          <p:nvSpPr>
            <p:cNvPr id="37" name="Google Shape;37;p5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5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9" name="Google Shape;39;p59"/>
          <p:cNvSpPr txBox="1">
            <a:spLocks noGrp="1"/>
          </p:cNvSpPr>
          <p:nvPr>
            <p:ph type="title"/>
          </p:nvPr>
        </p:nvSpPr>
        <p:spPr>
          <a:xfrm>
            <a:off x="729450" y="1758200"/>
            <a:ext cx="7688400" cy="713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a:endParaRPr/>
          </a:p>
        </p:txBody>
      </p:sp>
      <p:sp>
        <p:nvSpPr>
          <p:cNvPr id="40" name="Google Shape;40;p59"/>
          <p:cNvSpPr txBox="1">
            <a:spLocks noGrp="1"/>
          </p:cNvSpPr>
          <p:nvPr>
            <p:ph type="sldNum" idx="12"/>
          </p:nvPr>
        </p:nvSpPr>
        <p:spPr>
          <a:xfrm>
            <a:off x="8536302" y="6333134"/>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
        <p:cNvGrpSpPr/>
        <p:nvPr/>
      </p:nvGrpSpPr>
      <p:grpSpPr>
        <a:xfrm>
          <a:off x="0" y="0"/>
          <a:ext cx="0" cy="0"/>
          <a:chOff x="0" y="0"/>
          <a:chExt cx="0" cy="0"/>
        </a:xfrm>
      </p:grpSpPr>
      <p:sp>
        <p:nvSpPr>
          <p:cNvPr id="42" name="Google Shape;42;p60"/>
          <p:cNvSpPr/>
          <p:nvPr/>
        </p:nvSpPr>
        <p:spPr>
          <a:xfrm>
            <a:off x="0" y="0"/>
            <a:ext cx="4572000" cy="6858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3" name="Google Shape;43;p60"/>
          <p:cNvGrpSpPr/>
          <p:nvPr/>
        </p:nvGrpSpPr>
        <p:grpSpPr>
          <a:xfrm>
            <a:off x="830392" y="1588427"/>
            <a:ext cx="745763" cy="61102"/>
            <a:chOff x="4580561" y="2589004"/>
            <a:chExt cx="1064464" cy="25200"/>
          </a:xfrm>
        </p:grpSpPr>
        <p:sp>
          <p:nvSpPr>
            <p:cNvPr id="44" name="Google Shape;44;p60"/>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45;p60"/>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6" name="Google Shape;46;p60"/>
          <p:cNvSpPr txBox="1">
            <a:spLocks noGrp="1"/>
          </p:cNvSpPr>
          <p:nvPr>
            <p:ph type="title"/>
          </p:nvPr>
        </p:nvSpPr>
        <p:spPr>
          <a:xfrm>
            <a:off x="730000" y="1758200"/>
            <a:ext cx="3300900" cy="2249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a:endParaRPr/>
          </a:p>
        </p:txBody>
      </p:sp>
      <p:sp>
        <p:nvSpPr>
          <p:cNvPr id="47" name="Google Shape;47;p60"/>
          <p:cNvSpPr txBox="1">
            <a:spLocks noGrp="1"/>
          </p:cNvSpPr>
          <p:nvPr>
            <p:ph type="subTitle" idx="1"/>
          </p:nvPr>
        </p:nvSpPr>
        <p:spPr>
          <a:xfrm>
            <a:off x="724950" y="4215367"/>
            <a:ext cx="3300900" cy="10119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48" name="Google Shape;48;p60"/>
          <p:cNvSpPr txBox="1">
            <a:spLocks noGrp="1"/>
          </p:cNvSpPr>
          <p:nvPr>
            <p:ph type="body" idx="2"/>
          </p:nvPr>
        </p:nvSpPr>
        <p:spPr>
          <a:xfrm>
            <a:off x="5174225" y="1803500"/>
            <a:ext cx="3374400" cy="40341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49" name="Google Shape;49;p60"/>
          <p:cNvSpPr txBox="1">
            <a:spLocks noGrp="1"/>
          </p:cNvSpPr>
          <p:nvPr>
            <p:ph type="sldNum" idx="12"/>
          </p:nvPr>
        </p:nvSpPr>
        <p:spPr>
          <a:xfrm>
            <a:off x="8536302" y="6333134"/>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
        <p:cNvGrpSpPr/>
        <p:nvPr/>
      </p:nvGrpSpPr>
      <p:grpSpPr>
        <a:xfrm>
          <a:off x="0" y="0"/>
          <a:ext cx="0" cy="0"/>
          <a:chOff x="0" y="0"/>
          <a:chExt cx="0" cy="0"/>
        </a:xfrm>
      </p:grpSpPr>
      <p:sp>
        <p:nvSpPr>
          <p:cNvPr id="51" name="Google Shape;51;p61"/>
          <p:cNvSpPr txBox="1">
            <a:spLocks noGrp="1"/>
          </p:cNvSpPr>
          <p:nvPr>
            <p:ph type="body" idx="1"/>
          </p:nvPr>
        </p:nvSpPr>
        <p:spPr>
          <a:xfrm>
            <a:off x="724950" y="5830068"/>
            <a:ext cx="7697400" cy="614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300"/>
              <a:buNone/>
              <a:defRPr/>
            </a:lvl1pPr>
          </a:lstStyle>
          <a:p>
            <a:endParaRPr/>
          </a:p>
        </p:txBody>
      </p:sp>
      <p:sp>
        <p:nvSpPr>
          <p:cNvPr id="52" name="Google Shape;52;p61"/>
          <p:cNvSpPr txBox="1">
            <a:spLocks noGrp="1"/>
          </p:cNvSpPr>
          <p:nvPr>
            <p:ph type="sldNum" idx="12"/>
          </p:nvPr>
        </p:nvSpPr>
        <p:spPr>
          <a:xfrm>
            <a:off x="8536302" y="6333134"/>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lide 15 master">
  <p:cSld name="Slide 15 master">
    <p:bg>
      <p:bgPr>
        <a:solidFill>
          <a:srgbClr val="000000"/>
        </a:solidFill>
        <a:effectLst/>
      </p:bgPr>
    </p:bg>
    <p:spTree>
      <p:nvGrpSpPr>
        <p:cNvPr id="1" name="Shape 53"/>
        <p:cNvGrpSpPr/>
        <p:nvPr/>
      </p:nvGrpSpPr>
      <p:grpSpPr>
        <a:xfrm>
          <a:off x="0" y="0"/>
          <a:ext cx="0" cy="0"/>
          <a:chOff x="0" y="0"/>
          <a:chExt cx="0" cy="0"/>
        </a:xfrm>
      </p:grpSpPr>
      <p:sp>
        <p:nvSpPr>
          <p:cNvPr id="54" name="Google Shape;54;p62"/>
          <p:cNvSpPr/>
          <p:nvPr/>
        </p:nvSpPr>
        <p:spPr>
          <a:xfrm>
            <a:off x="0" y="0"/>
            <a:ext cx="9144000" cy="6858000"/>
          </a:xfrm>
          <a:prstGeom prst="rect">
            <a:avLst/>
          </a:prstGeom>
          <a:solidFill>
            <a:srgbClr val="F5F5F5"/>
          </a:solidFill>
          <a:ln>
            <a:noFill/>
          </a:ln>
        </p:spPr>
        <p:txBody>
          <a:bodyPr spcFirstLastPara="1" wrap="square" lIns="57150" tIns="57150" rIns="57150" bIns="5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62"/>
          <p:cNvSpPr/>
          <p:nvPr/>
        </p:nvSpPr>
        <p:spPr>
          <a:xfrm>
            <a:off x="0" y="0"/>
            <a:ext cx="9144000" cy="6858000"/>
          </a:xfrm>
          <a:prstGeom prst="rect">
            <a:avLst/>
          </a:prstGeom>
          <a:solidFill>
            <a:srgbClr val="FFFFFF"/>
          </a:solidFill>
          <a:ln>
            <a:noFill/>
          </a:ln>
        </p:spPr>
        <p:txBody>
          <a:bodyPr spcFirstLastPara="1" wrap="square" lIns="57150" tIns="57150" rIns="57150" bIns="5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63"/>
          <p:cNvSpPr txBox="1">
            <a:spLocks noGrp="1"/>
          </p:cNvSpPr>
          <p:nvPr>
            <p:ph type="sldNum" idx="12"/>
          </p:nvPr>
        </p:nvSpPr>
        <p:spPr>
          <a:xfrm>
            <a:off x="8536302" y="6333134"/>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58"/>
        <p:cNvGrpSpPr/>
        <p:nvPr/>
      </p:nvGrpSpPr>
      <p:grpSpPr>
        <a:xfrm>
          <a:off x="0" y="0"/>
          <a:ext cx="0" cy="0"/>
          <a:chOff x="0" y="0"/>
          <a:chExt cx="0" cy="0"/>
        </a:xfrm>
      </p:grpSpPr>
      <p:grpSp>
        <p:nvGrpSpPr>
          <p:cNvPr id="59" name="Google Shape;59;p64"/>
          <p:cNvGrpSpPr/>
          <p:nvPr/>
        </p:nvGrpSpPr>
        <p:grpSpPr>
          <a:xfrm>
            <a:off x="830392" y="1588427"/>
            <a:ext cx="745763" cy="61102"/>
            <a:chOff x="4580561" y="2589004"/>
            <a:chExt cx="1064464" cy="25200"/>
          </a:xfrm>
        </p:grpSpPr>
        <p:sp>
          <p:nvSpPr>
            <p:cNvPr id="60" name="Google Shape;60;p64"/>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p64"/>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2" name="Google Shape;62;p64"/>
          <p:cNvSpPr txBox="1">
            <a:spLocks noGrp="1"/>
          </p:cNvSpPr>
          <p:nvPr>
            <p:ph type="title"/>
          </p:nvPr>
        </p:nvSpPr>
        <p:spPr>
          <a:xfrm>
            <a:off x="729450" y="1763267"/>
            <a:ext cx="7688400" cy="2024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63" name="Google Shape;63;p64"/>
          <p:cNvSpPr txBox="1">
            <a:spLocks noGrp="1"/>
          </p:cNvSpPr>
          <p:nvPr>
            <p:ph type="sldNum" idx="12"/>
          </p:nvPr>
        </p:nvSpPr>
        <p:spPr>
          <a:xfrm>
            <a:off x="8536302" y="6333134"/>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55"/>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9pPr>
          </a:lstStyle>
          <a:p>
            <a:endParaRPr/>
          </a:p>
        </p:txBody>
      </p:sp>
      <p:sp>
        <p:nvSpPr>
          <p:cNvPr id="7" name="Google Shape;7;p55"/>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endParaRPr/>
          </a:p>
        </p:txBody>
      </p:sp>
      <p:sp>
        <p:nvSpPr>
          <p:cNvPr id="8" name="Google Shape;8;p55"/>
          <p:cNvSpPr txBox="1">
            <a:spLocks noGrp="1"/>
          </p:cNvSpPr>
          <p:nvPr>
            <p:ph type="sldNum" idx="12"/>
          </p:nvPr>
        </p:nvSpPr>
        <p:spPr>
          <a:xfrm>
            <a:off x="8536302" y="6333134"/>
            <a:ext cx="548700" cy="5247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50.png"/><Relationship Id="rId5" Type="http://schemas.openxmlformats.org/officeDocument/2006/relationships/image" Target="../media/image540.png"/><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hyperlink" Target="https://www.flickr.com/photos/sergesadov/53618205788/in/photolist-2pG4jxW-LagBrq-wkVzHd-2hZRvbf-2oJBjCd-2ofY2X2-y6tGVh-2iSF7p6-2hyEm82-2oMrMfU-WYR9f2-9ybVmS-BEYzHb-2i2iXT9-2jE9R2Y-2mPkAu5-75GoYR-2g8dCmA-2m4chqS-2hNmkFc-HzEtFv-2nT92fo-HRQTSV-G3nmkE-8LoyaM-2aJ7oQk-2pXiWRe-2n9jsRY-2kE1tKZ-nNHXej-2hJm6fs-xHEcKS-2nXh1Km-rWJ13X-zGAEWL-J2CJNQ-2oAkFDe-2nLWyeG-2qzEN8n-2o6zwQc-ACDj24-2pevSR8-2j1szPz-2qvWNfG-xtXXS7-2n9vF8Z-25XV2rM-z5ftBd-fiVkvS-2qwcHnh" TargetMode="External"/><Relationship Id="rId13" Type="http://schemas.openxmlformats.org/officeDocument/2006/relationships/hyperlink" Target="https://stock.adobe.com/il/search?k=camera+clipart" TargetMode="External"/><Relationship Id="rId18" Type="http://schemas.openxmlformats.org/officeDocument/2006/relationships/hyperlink" Target="https://www.google.com/search?q=the+future&amp;sca_esv=474c61ed372cb30b&amp;udm=2&amp;biw=1272&amp;bih=728&amp;sxsrf=ADLYWILFeCyr5VgYpsazS7tflmbmqG7l4w%3A1734473915512&amp;ei=u_hhZ8D7HpCfkdUP5d3iyAk&amp;ved=0ahUKEwiAxezs6q-KAxWQT6QEHeWuGJkQ4dUDCBE&amp;uact=5&amp;oq=the+future&amp;gs_lp=EgNpbWciCnRoZSBmdXR1cmUyChAAGIAEGEMYigUyChAAGIAEGEMYigUyBhAAGAcYHjIKEAAYgAQYQxiKBTIGEAAYBxgeMgoQABiABBhDGIoFMgYQABgHGB4yBhAAGAcYHjIGEAAYBxgeMgYQABgHGB5I1hpQvQJY1RlwAngAkAEAmAFvoAGfBKoBAzAuNbgBA8gBAPgBAZgCBqACwgPCAg0QABiABBixAxhDGIoFwgIFEAAYgASYAwCIBgGSBwMyLjSgB7Ia&amp;sclient=img#vhid=qDNVmVwtaePJZM&amp;vssid=mosaic" TargetMode="External"/><Relationship Id="rId3" Type="http://schemas.openxmlformats.org/officeDocument/2006/relationships/hyperlink" Target="https://github.com/polimi-ispl/cnn-fast-sdi?tab=readme-ov-file" TargetMode="External"/><Relationship Id="rId21" Type="http://schemas.openxmlformats.org/officeDocument/2006/relationships/hyperlink" Target="https://images.app.goo.gl/pnQWgddUKDszSXa89" TargetMode="External"/><Relationship Id="rId7" Type="http://schemas.openxmlformats.org/officeDocument/2006/relationships/hyperlink" Target="https://www.flickr.com/photos/162684392@N05/53734380925/in/pool-the-alps/" TargetMode="External"/><Relationship Id="rId12" Type="http://schemas.openxmlformats.org/officeDocument/2006/relationships/hyperlink" Target="https://www.facebook.com/photo/?fbid=452525980249071&amp;set=a.452525916915744" TargetMode="External"/><Relationship Id="rId17" Type="http://schemas.openxmlformats.org/officeDocument/2006/relationships/hyperlink" Target="https://ece.uwaterloo.ca/~z70wang/publications/iciar09a.pdf" TargetMode="External"/><Relationship Id="rId2" Type="http://schemas.openxmlformats.org/officeDocument/2006/relationships/notesSlide" Target="../notesSlides/notesSlide55.xml"/><Relationship Id="rId16" Type="http://schemas.openxmlformats.org/officeDocument/2006/relationships/hyperlink" Target="https://picsera.com/apsc-vs-full-frame/" TargetMode="External"/><Relationship Id="rId20" Type="http://schemas.openxmlformats.org/officeDocument/2006/relationships/hyperlink" Target="https://www.google.com/imgres?imgurl=https%3A%2F%2Fcdn-icons-png.freepik.com%2F256%2F3474%2F3474721.png%3Fsemt%3Dais_hybrid&amp;tbnid=A_q6MsiFREI0DM&amp;vet=1&amp;imgrefurl=https%3A%2F%2Fwww.freepik.com%2Ficons%2Flimitations&amp;docid=udufwUfa-duZGM&amp;w=256&amp;h=256&amp;source=sh%2Fx%2Fim%2Fm1%2F2&amp;kgs=78991df5aec33b35" TargetMode="External"/><Relationship Id="rId1" Type="http://schemas.openxmlformats.org/officeDocument/2006/relationships/slideLayout" Target="../slideLayouts/slideLayout2.xml"/><Relationship Id="rId6" Type="http://schemas.openxmlformats.org/officeDocument/2006/relationships/hyperlink" Target="https://www.cnet.com/tech/computing/best-camera-to-buy" TargetMode="External"/><Relationship Id="rId11" Type="http://schemas.openxmlformats.org/officeDocument/2006/relationships/hyperlink" Target="https://www.youtube.com/watch?v=91R4xo-BBGg" TargetMode="External"/><Relationship Id="rId24" Type="http://schemas.openxmlformats.org/officeDocument/2006/relationships/hyperlink" Target="https://images.app.goo.gl/UjTEyzv1qsUQgJEa7" TargetMode="External"/><Relationship Id="rId5" Type="http://schemas.openxmlformats.org/officeDocument/2006/relationships/hyperlink" Target="https://youtu.be/auDxwjcp5TQ?si=U-s-R6eY9Y5hifn7" TargetMode="External"/><Relationship Id="rId15" Type="http://schemas.openxmlformats.org/officeDocument/2006/relationships/hyperlink" Target="https://photographylife.com/dead-vs-stuck-vs-hot-pixels" TargetMode="External"/><Relationship Id="rId23" Type="http://schemas.openxmlformats.org/officeDocument/2006/relationships/hyperlink" Target="https://images.app.goo.gl/jctG4w6TJqa4fAke6" TargetMode="External"/><Relationship Id="rId10" Type="http://schemas.openxmlformats.org/officeDocument/2006/relationships/hyperlink" Target="https://www.youtube.com/watch?v=Rltk4Lg--ig" TargetMode="External"/><Relationship Id="rId19" Type="http://schemas.openxmlformats.org/officeDocument/2006/relationships/hyperlink" Target="https://images.app.goo.gl/rGAPP8ty6sXbp1nb6" TargetMode="External"/><Relationship Id="rId4" Type="http://schemas.openxmlformats.org/officeDocument/2006/relationships/hyperlink" Target="https://arxiv.org/pdf/2001.11847" TargetMode="External"/><Relationship Id="rId9" Type="http://schemas.openxmlformats.org/officeDocument/2006/relationships/hyperlink" Target="https://www.aratek.co/news/what-is-a-fingerprint" TargetMode="External"/><Relationship Id="rId14" Type="http://schemas.openxmlformats.org/officeDocument/2006/relationships/hyperlink" Target="https://www.pngegg.com/en/search?q=neural+Network" TargetMode="External"/><Relationship Id="rId22" Type="http://schemas.openxmlformats.org/officeDocument/2006/relationships/hyperlink" Target="https://images.app.goo.gl/cbwrMqRriUyUfuC98"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
        <p:cNvGrpSpPr/>
        <p:nvPr/>
      </p:nvGrpSpPr>
      <p:grpSpPr>
        <a:xfrm>
          <a:off x="0" y="0"/>
          <a:ext cx="0" cy="0"/>
          <a:chOff x="0" y="0"/>
          <a:chExt cx="0" cy="0"/>
        </a:xfrm>
      </p:grpSpPr>
      <p:sp>
        <p:nvSpPr>
          <p:cNvPr id="89" name="Google Shape;89;p1"/>
          <p:cNvSpPr txBox="1">
            <a:spLocks noGrp="1"/>
          </p:cNvSpPr>
          <p:nvPr>
            <p:ph type="ctrTitle"/>
          </p:nvPr>
        </p:nvSpPr>
        <p:spPr>
          <a:xfrm>
            <a:off x="665300" y="666750"/>
            <a:ext cx="8058300" cy="2219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4200"/>
              <a:buNone/>
            </a:pPr>
            <a:r>
              <a:rPr lang="en"/>
              <a:t>Camera/Source Identification</a:t>
            </a:r>
            <a:endParaRPr/>
          </a:p>
        </p:txBody>
      </p:sp>
      <p:sp>
        <p:nvSpPr>
          <p:cNvPr id="90" name="Google Shape;90;p1"/>
          <p:cNvSpPr txBox="1">
            <a:spLocks noGrp="1"/>
          </p:cNvSpPr>
          <p:nvPr>
            <p:ph type="subTitle" idx="1"/>
          </p:nvPr>
        </p:nvSpPr>
        <p:spPr>
          <a:xfrm>
            <a:off x="2451350" y="5740950"/>
            <a:ext cx="4486200" cy="7215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1600"/>
              <a:buNone/>
            </a:pPr>
            <a:r>
              <a:rPr lang="en" sz="2400">
                <a:solidFill>
                  <a:schemeClr val="dk2"/>
                </a:solidFill>
              </a:rPr>
              <a:t>By: Majd Farah &amp; Kiran Kabaso</a:t>
            </a:r>
            <a:endParaRPr sz="2400">
              <a:solidFill>
                <a:schemeClr val="dk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10"/>
          <p:cNvSpPr/>
          <p:nvPr/>
        </p:nvSpPr>
        <p:spPr>
          <a:xfrm>
            <a:off x="496050" y="1675651"/>
            <a:ext cx="8151900" cy="2135100"/>
          </a:xfrm>
          <a:prstGeom prst="rect">
            <a:avLst/>
          </a:prstGeom>
          <a:noFill/>
          <a:ln>
            <a:noFill/>
          </a:ln>
        </p:spPr>
        <p:txBody>
          <a:bodyPr spcFirstLastPara="1" wrap="square" lIns="0" tIns="0" rIns="0" bIns="0" anchor="t" anchorCtr="0">
            <a:noAutofit/>
          </a:bodyPr>
          <a:lstStyle/>
          <a:p>
            <a:pPr marL="0" marR="0" lvl="0" indent="0" algn="ctr" rtl="0">
              <a:lnSpc>
                <a:spcPct val="125203"/>
              </a:lnSpc>
              <a:spcBef>
                <a:spcPts val="0"/>
              </a:spcBef>
              <a:spcAft>
                <a:spcPts val="0"/>
              </a:spcAft>
              <a:buClr>
                <a:srgbClr val="030303"/>
              </a:buClr>
              <a:buSzPts val="3800"/>
              <a:buFont typeface="DM Sans SemiBold"/>
              <a:buNone/>
            </a:pPr>
            <a:r>
              <a:rPr lang="en" sz="5400" b="0" i="0" u="none" strike="noStrike" cap="none" dirty="0">
                <a:solidFill>
                  <a:srgbClr val="030303"/>
                </a:solidFill>
                <a:latin typeface="DM Sans SemiBold"/>
                <a:ea typeface="DM Sans SemiBold"/>
                <a:cs typeface="DM Sans SemiBold"/>
                <a:sym typeface="DM Sans SemiBold"/>
              </a:rPr>
              <a:t>Source/Camera Model Identification Using </a:t>
            </a:r>
            <a:r>
              <a:rPr lang="en" sz="5400" b="1" i="0" u="none" strike="noStrike" cap="none" dirty="0">
                <a:solidFill>
                  <a:srgbClr val="5E98F1"/>
                </a:solidFill>
                <a:latin typeface="DM Sans SemiBold"/>
                <a:ea typeface="DM Sans SemiBold"/>
                <a:cs typeface="DM Sans SemiBold"/>
                <a:sym typeface="DM Sans SemiBold"/>
              </a:rPr>
              <a:t>SVM Classification</a:t>
            </a:r>
            <a:r>
              <a:rPr lang="en" sz="5400" b="0" i="0" u="none" strike="noStrike" cap="none" dirty="0">
                <a:solidFill>
                  <a:srgbClr val="030303"/>
                </a:solidFill>
                <a:latin typeface="DM Sans SemiBold"/>
                <a:ea typeface="DM Sans SemiBold"/>
                <a:cs typeface="DM Sans SemiBold"/>
                <a:sym typeface="DM Sans SemiBold"/>
              </a:rPr>
              <a:t> And Image Features</a:t>
            </a:r>
            <a:endParaRPr sz="5400" b="0" i="0" u="none" strike="noStrike" cap="none" dirty="0">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11"/>
          <p:cNvSpPr txBox="1">
            <a:spLocks noGrp="1"/>
          </p:cNvSpPr>
          <p:nvPr>
            <p:ph type="body" idx="1"/>
          </p:nvPr>
        </p:nvSpPr>
        <p:spPr>
          <a:xfrm>
            <a:off x="729450" y="1985733"/>
            <a:ext cx="7688700" cy="3800700"/>
          </a:xfrm>
          <a:prstGeom prst="rect">
            <a:avLst/>
          </a:prstGeom>
          <a:noFill/>
          <a:ln>
            <a:noFill/>
          </a:ln>
        </p:spPr>
        <p:txBody>
          <a:bodyPr spcFirstLastPara="1" wrap="square" lIns="91425" tIns="91425" rIns="91425" bIns="91425" anchor="t" anchorCtr="0">
            <a:normAutofit/>
          </a:bodyPr>
          <a:lstStyle/>
          <a:p>
            <a:pPr marL="457200" lvl="0" indent="-381000" algn="l" rtl="0">
              <a:lnSpc>
                <a:spcPct val="115000"/>
              </a:lnSpc>
              <a:spcBef>
                <a:spcPts val="0"/>
              </a:spcBef>
              <a:spcAft>
                <a:spcPts val="0"/>
              </a:spcAft>
              <a:buSzPts val="2400"/>
              <a:buChar char="❏"/>
            </a:pPr>
            <a:r>
              <a:rPr lang="en" sz="2400" dirty="0"/>
              <a:t>CFA configuration and the demosaicing algorithm</a:t>
            </a:r>
            <a:endParaRPr sz="2400" dirty="0"/>
          </a:p>
          <a:p>
            <a:pPr marL="457200" lvl="0" indent="0" algn="l" rtl="0">
              <a:lnSpc>
                <a:spcPct val="115000"/>
              </a:lnSpc>
              <a:spcBef>
                <a:spcPts val="1200"/>
              </a:spcBef>
              <a:spcAft>
                <a:spcPts val="0"/>
              </a:spcAft>
              <a:buSzPts val="1300"/>
              <a:buNone/>
            </a:pPr>
            <a:endParaRPr sz="900" dirty="0"/>
          </a:p>
          <a:p>
            <a:pPr marL="457200" lvl="0" indent="-381000" algn="l" rtl="0">
              <a:lnSpc>
                <a:spcPct val="115000"/>
              </a:lnSpc>
              <a:spcBef>
                <a:spcPts val="1200"/>
              </a:spcBef>
              <a:spcAft>
                <a:spcPts val="0"/>
              </a:spcAft>
              <a:buSzPts val="2400"/>
              <a:buChar char="❏"/>
            </a:pPr>
            <a:r>
              <a:rPr lang="en" sz="2400" dirty="0"/>
              <a:t>Camera’s Post Processing.</a:t>
            </a:r>
            <a:endParaRPr sz="2400" dirty="0"/>
          </a:p>
        </p:txBody>
      </p:sp>
      <p:sp>
        <p:nvSpPr>
          <p:cNvPr id="166" name="Google Shape;166;p11"/>
          <p:cNvSpPr txBox="1">
            <a:spLocks noGrp="1"/>
          </p:cNvSpPr>
          <p:nvPr>
            <p:ph type="title"/>
          </p:nvPr>
        </p:nvSpPr>
        <p:spPr>
          <a:xfrm>
            <a:off x="727650" y="755633"/>
            <a:ext cx="7688700" cy="713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600"/>
              <a:buNone/>
            </a:pPr>
            <a:r>
              <a:rPr lang="en" sz="2800" dirty="0"/>
              <a:t>How digital cameras differ?</a:t>
            </a:r>
            <a:endParaRPr sz="2800" dirty="0"/>
          </a:p>
          <a:p>
            <a:pPr marL="0" lvl="0" indent="0" algn="l" rtl="0">
              <a:lnSpc>
                <a:spcPct val="100000"/>
              </a:lnSpc>
              <a:spcBef>
                <a:spcPts val="0"/>
              </a:spcBef>
              <a:spcAft>
                <a:spcPts val="0"/>
              </a:spcAft>
              <a:buSzPts val="2600"/>
              <a:buNone/>
            </a:pPr>
            <a:endParaRPr sz="2800" dirty="0"/>
          </a:p>
          <a:p>
            <a:pPr marL="0" lvl="0" indent="0" algn="l" rtl="0">
              <a:lnSpc>
                <a:spcPct val="100000"/>
              </a:lnSpc>
              <a:spcBef>
                <a:spcPts val="0"/>
              </a:spcBef>
              <a:spcAft>
                <a:spcPts val="0"/>
              </a:spcAft>
              <a:buSzPts val="2600"/>
              <a:buNone/>
            </a:pPr>
            <a:endParaRPr sz="2840" dirty="0"/>
          </a:p>
          <a:p>
            <a:pPr marL="0" lvl="0" indent="0" algn="l" rtl="0">
              <a:lnSpc>
                <a:spcPct val="100000"/>
              </a:lnSpc>
              <a:spcBef>
                <a:spcPts val="0"/>
              </a:spcBef>
              <a:spcAft>
                <a:spcPts val="0"/>
              </a:spcAft>
              <a:buSzPts val="2600"/>
              <a:buNone/>
            </a:pPr>
            <a:endParaRPr sz="2800" dirty="0"/>
          </a:p>
        </p:txBody>
      </p:sp>
      <p:pic>
        <p:nvPicPr>
          <p:cNvPr id="167" name="Google Shape;167;p11"/>
          <p:cNvPicPr preferRelativeResize="0"/>
          <p:nvPr/>
        </p:nvPicPr>
        <p:blipFill rotWithShape="1">
          <a:blip r:embed="rId3">
            <a:alphaModFix/>
          </a:blip>
          <a:srcRect/>
          <a:stretch/>
        </p:blipFill>
        <p:spPr>
          <a:xfrm>
            <a:off x="1637950" y="3429000"/>
            <a:ext cx="5871703" cy="34290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grpSp>
        <p:nvGrpSpPr>
          <p:cNvPr id="174" name="Google Shape;174;p12"/>
          <p:cNvGrpSpPr/>
          <p:nvPr/>
        </p:nvGrpSpPr>
        <p:grpSpPr>
          <a:xfrm>
            <a:off x="370824" y="2218915"/>
            <a:ext cx="8402351" cy="4169020"/>
            <a:chOff x="370734" y="1738057"/>
            <a:chExt cx="8402351" cy="4169020"/>
          </a:xfrm>
        </p:grpSpPr>
        <p:grpSp>
          <p:nvGrpSpPr>
            <p:cNvPr id="175" name="Google Shape;175;p12"/>
            <p:cNvGrpSpPr/>
            <p:nvPr/>
          </p:nvGrpSpPr>
          <p:grpSpPr>
            <a:xfrm>
              <a:off x="370734" y="1738057"/>
              <a:ext cx="2925118" cy="1963940"/>
              <a:chOff x="425988" y="1363274"/>
              <a:chExt cx="2841300" cy="1907664"/>
            </a:xfrm>
          </p:grpSpPr>
          <p:pic>
            <p:nvPicPr>
              <p:cNvPr id="176" name="Google Shape;176;p12" descr="preencoded.png"/>
              <p:cNvPicPr preferRelativeResize="0"/>
              <p:nvPr/>
            </p:nvPicPr>
            <p:blipFill rotWithShape="1">
              <a:blip r:embed="rId3">
                <a:alphaModFix/>
              </a:blip>
              <a:srcRect/>
              <a:stretch/>
            </p:blipFill>
            <p:spPr>
              <a:xfrm>
                <a:off x="662555" y="1363274"/>
                <a:ext cx="2368165" cy="1463567"/>
              </a:xfrm>
              <a:prstGeom prst="rect">
                <a:avLst/>
              </a:prstGeom>
              <a:noFill/>
              <a:ln>
                <a:noFill/>
              </a:ln>
            </p:spPr>
          </p:pic>
          <p:sp>
            <p:nvSpPr>
              <p:cNvPr id="177" name="Google Shape;177;p12"/>
              <p:cNvSpPr/>
              <p:nvPr/>
            </p:nvSpPr>
            <p:spPr>
              <a:xfrm>
                <a:off x="425988" y="2952038"/>
                <a:ext cx="2841300" cy="3189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464646"/>
                  </a:buClr>
                  <a:buSzPts val="1400"/>
                  <a:buFont typeface="DM Sans SemiBold"/>
                  <a:buNone/>
                </a:pPr>
                <a:r>
                  <a:rPr lang="en" sz="2400" b="0" i="0" u="none" strike="noStrike" cap="none">
                    <a:solidFill>
                      <a:srgbClr val="464646"/>
                    </a:solidFill>
                    <a:latin typeface="Lato"/>
                    <a:ea typeface="Lato"/>
                    <a:cs typeface="Lato"/>
                    <a:sym typeface="Lato"/>
                  </a:rPr>
                  <a:t>Color Interpolation</a:t>
                </a:r>
                <a:endParaRPr sz="2400" b="0" i="0" u="none" strike="noStrike" cap="none">
                  <a:solidFill>
                    <a:srgbClr val="000000"/>
                  </a:solidFill>
                  <a:latin typeface="Lato"/>
                  <a:ea typeface="Lato"/>
                  <a:cs typeface="Lato"/>
                  <a:sym typeface="Lato"/>
                </a:endParaRPr>
              </a:p>
            </p:txBody>
          </p:sp>
        </p:grpSp>
        <p:grpSp>
          <p:nvGrpSpPr>
            <p:cNvPr id="178" name="Google Shape;178;p12"/>
            <p:cNvGrpSpPr/>
            <p:nvPr/>
          </p:nvGrpSpPr>
          <p:grpSpPr>
            <a:xfrm>
              <a:off x="3452634" y="1738057"/>
              <a:ext cx="2725601" cy="1953606"/>
              <a:chOff x="3250700" y="1363274"/>
              <a:chExt cx="2647500" cy="1897626"/>
            </a:xfrm>
          </p:grpSpPr>
          <p:pic>
            <p:nvPicPr>
              <p:cNvPr id="179" name="Google Shape;179;p12" descr="preencoded.png"/>
              <p:cNvPicPr preferRelativeResize="0"/>
              <p:nvPr/>
            </p:nvPicPr>
            <p:blipFill rotWithShape="1">
              <a:blip r:embed="rId4">
                <a:alphaModFix/>
              </a:blip>
              <a:srcRect/>
              <a:stretch/>
            </p:blipFill>
            <p:spPr>
              <a:xfrm>
                <a:off x="3390367" y="1363274"/>
                <a:ext cx="2368165" cy="1463567"/>
              </a:xfrm>
              <a:prstGeom prst="rect">
                <a:avLst/>
              </a:prstGeom>
              <a:noFill/>
              <a:ln>
                <a:noFill/>
              </a:ln>
            </p:spPr>
          </p:pic>
          <p:sp>
            <p:nvSpPr>
              <p:cNvPr id="180" name="Google Shape;180;p12"/>
              <p:cNvSpPr/>
              <p:nvPr/>
            </p:nvSpPr>
            <p:spPr>
              <a:xfrm>
                <a:off x="3250700" y="2962100"/>
                <a:ext cx="2647500" cy="2988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464646"/>
                  </a:buClr>
                  <a:buSzPts val="1400"/>
                  <a:buFont typeface="DM Sans SemiBold"/>
                  <a:buNone/>
                </a:pPr>
                <a:r>
                  <a:rPr lang="en" sz="2400" b="0" i="0" u="none" strike="noStrike" cap="none" dirty="0">
                    <a:solidFill>
                      <a:srgbClr val="464646"/>
                    </a:solidFill>
                    <a:latin typeface="Lato"/>
                    <a:ea typeface="Lato"/>
                    <a:cs typeface="Lato"/>
                    <a:sym typeface="Lato"/>
                  </a:rPr>
                  <a:t>Gamma Correction</a:t>
                </a:r>
                <a:endParaRPr sz="2400" b="0" i="0" u="none" strike="noStrike" cap="none" dirty="0">
                  <a:solidFill>
                    <a:srgbClr val="000000"/>
                  </a:solidFill>
                  <a:latin typeface="Arial"/>
                  <a:ea typeface="Arial"/>
                  <a:cs typeface="Arial"/>
                  <a:sym typeface="Arial"/>
                </a:endParaRPr>
              </a:p>
            </p:txBody>
          </p:sp>
        </p:grpSp>
        <p:grpSp>
          <p:nvGrpSpPr>
            <p:cNvPr id="181" name="Google Shape;181;p12"/>
            <p:cNvGrpSpPr/>
            <p:nvPr/>
          </p:nvGrpSpPr>
          <p:grpSpPr>
            <a:xfrm>
              <a:off x="6335023" y="1738057"/>
              <a:ext cx="2438062" cy="2025593"/>
              <a:chOff x="6219372" y="1363274"/>
              <a:chExt cx="2368200" cy="1967551"/>
            </a:xfrm>
          </p:grpSpPr>
          <p:sp>
            <p:nvSpPr>
              <p:cNvPr id="182" name="Google Shape;182;p12"/>
              <p:cNvSpPr/>
              <p:nvPr/>
            </p:nvSpPr>
            <p:spPr>
              <a:xfrm>
                <a:off x="6219372" y="2932725"/>
                <a:ext cx="2368200" cy="3981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rgbClr val="464646"/>
                  </a:buClr>
                  <a:buSzPts val="1400"/>
                  <a:buFont typeface="DM Sans SemiBold"/>
                  <a:buNone/>
                </a:pPr>
                <a:r>
                  <a:rPr lang="en" sz="2400" b="0" i="0" u="none" strike="noStrike" cap="none">
                    <a:solidFill>
                      <a:srgbClr val="464646"/>
                    </a:solidFill>
                    <a:latin typeface="Lato"/>
                    <a:ea typeface="Lato"/>
                    <a:cs typeface="Lato"/>
                    <a:sym typeface="Lato"/>
                  </a:rPr>
                  <a:t>Color Processing</a:t>
                </a:r>
                <a:endParaRPr sz="2400" b="0" i="0" u="none" strike="noStrike" cap="none">
                  <a:solidFill>
                    <a:srgbClr val="464646"/>
                  </a:solidFill>
                  <a:latin typeface="Lato"/>
                  <a:ea typeface="Lato"/>
                  <a:cs typeface="Lato"/>
                  <a:sym typeface="Lato"/>
                </a:endParaRPr>
              </a:p>
            </p:txBody>
          </p:sp>
          <p:pic>
            <p:nvPicPr>
              <p:cNvPr id="183" name="Google Shape;183;p12" descr="preencoded.png"/>
              <p:cNvPicPr preferRelativeResize="0"/>
              <p:nvPr/>
            </p:nvPicPr>
            <p:blipFill rotWithShape="1">
              <a:blip r:embed="rId5">
                <a:alphaModFix/>
              </a:blip>
              <a:srcRect/>
              <a:stretch/>
            </p:blipFill>
            <p:spPr>
              <a:xfrm>
                <a:off x="6219389" y="1363274"/>
                <a:ext cx="2368165" cy="1463567"/>
              </a:xfrm>
              <a:prstGeom prst="rect">
                <a:avLst/>
              </a:prstGeom>
              <a:noFill/>
              <a:ln>
                <a:noFill/>
              </a:ln>
            </p:spPr>
          </p:pic>
        </p:grpSp>
        <p:grpSp>
          <p:nvGrpSpPr>
            <p:cNvPr id="184" name="Google Shape;184;p12"/>
            <p:cNvGrpSpPr/>
            <p:nvPr/>
          </p:nvGrpSpPr>
          <p:grpSpPr>
            <a:xfrm>
              <a:off x="1700205" y="3926241"/>
              <a:ext cx="3472092" cy="1980835"/>
              <a:chOff x="1717363" y="3488757"/>
              <a:chExt cx="3372600" cy="1924075"/>
            </a:xfrm>
          </p:grpSpPr>
          <p:pic>
            <p:nvPicPr>
              <p:cNvPr id="185" name="Google Shape;185;p12" descr="preencoded.png"/>
              <p:cNvPicPr preferRelativeResize="0"/>
              <p:nvPr/>
            </p:nvPicPr>
            <p:blipFill rotWithShape="1">
              <a:blip r:embed="rId6">
                <a:alphaModFix/>
              </a:blip>
              <a:srcRect/>
              <a:stretch/>
            </p:blipFill>
            <p:spPr>
              <a:xfrm>
                <a:off x="2219580" y="3488757"/>
                <a:ext cx="2368165" cy="1463567"/>
              </a:xfrm>
              <a:prstGeom prst="rect">
                <a:avLst/>
              </a:prstGeom>
              <a:noFill/>
              <a:ln>
                <a:noFill/>
              </a:ln>
            </p:spPr>
          </p:pic>
          <p:sp>
            <p:nvSpPr>
              <p:cNvPr id="186" name="Google Shape;186;p12"/>
              <p:cNvSpPr/>
              <p:nvPr/>
            </p:nvSpPr>
            <p:spPr>
              <a:xfrm>
                <a:off x="1717363" y="5093932"/>
                <a:ext cx="3372600" cy="3189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464646"/>
                  </a:buClr>
                  <a:buSzPts val="1400"/>
                  <a:buFont typeface="DM Sans SemiBold"/>
                  <a:buNone/>
                </a:pPr>
                <a:r>
                  <a:rPr lang="en" sz="2400" b="0" i="0" u="none" strike="noStrike" cap="none">
                    <a:solidFill>
                      <a:srgbClr val="464646"/>
                    </a:solidFill>
                    <a:latin typeface="Lato"/>
                    <a:ea typeface="Lato"/>
                    <a:cs typeface="Lato"/>
                    <a:sym typeface="Lato"/>
                  </a:rPr>
                  <a:t>White Point Correction</a:t>
                </a:r>
                <a:endParaRPr sz="2400" b="0" i="0" u="none" strike="noStrike" cap="none">
                  <a:solidFill>
                    <a:srgbClr val="464646"/>
                  </a:solidFill>
                  <a:latin typeface="Lato"/>
                  <a:ea typeface="Lato"/>
                  <a:cs typeface="Lato"/>
                  <a:sym typeface="Lato"/>
                </a:endParaRPr>
              </a:p>
            </p:txBody>
          </p:sp>
        </p:grpSp>
        <p:grpSp>
          <p:nvGrpSpPr>
            <p:cNvPr id="187" name="Google Shape;187;p12"/>
            <p:cNvGrpSpPr/>
            <p:nvPr/>
          </p:nvGrpSpPr>
          <p:grpSpPr>
            <a:xfrm>
              <a:off x="5630669" y="3926240"/>
              <a:ext cx="2438026" cy="1980837"/>
              <a:chOff x="5535201" y="3488756"/>
              <a:chExt cx="2368165" cy="1924076"/>
            </a:xfrm>
          </p:grpSpPr>
          <p:pic>
            <p:nvPicPr>
              <p:cNvPr id="188" name="Google Shape;188;p12" descr="preencoded.png"/>
              <p:cNvPicPr preferRelativeResize="0"/>
              <p:nvPr/>
            </p:nvPicPr>
            <p:blipFill rotWithShape="1">
              <a:blip r:embed="rId7">
                <a:alphaModFix/>
              </a:blip>
              <a:srcRect/>
              <a:stretch/>
            </p:blipFill>
            <p:spPr>
              <a:xfrm>
                <a:off x="5535201" y="3488756"/>
                <a:ext cx="2368165" cy="1463567"/>
              </a:xfrm>
              <a:prstGeom prst="rect">
                <a:avLst/>
              </a:prstGeom>
              <a:noFill/>
              <a:ln>
                <a:noFill/>
              </a:ln>
            </p:spPr>
          </p:pic>
          <p:sp>
            <p:nvSpPr>
              <p:cNvPr id="189" name="Google Shape;189;p12"/>
              <p:cNvSpPr/>
              <p:nvPr/>
            </p:nvSpPr>
            <p:spPr>
              <a:xfrm>
                <a:off x="5681133" y="5093932"/>
                <a:ext cx="2076300" cy="318900"/>
              </a:xfrm>
              <a:prstGeom prst="rect">
                <a:avLst/>
              </a:prstGeom>
              <a:noFill/>
              <a:ln>
                <a:noFill/>
              </a:ln>
            </p:spPr>
            <p:txBody>
              <a:bodyPr spcFirstLastPara="1" wrap="square" lIns="0" tIns="0" rIns="0" bIns="0" anchor="t" anchorCtr="0">
                <a:noAutofit/>
              </a:bodyPr>
              <a:lstStyle/>
              <a:p>
                <a:pPr marL="0" marR="0" lvl="0" indent="0" algn="ctr" rtl="0">
                  <a:lnSpc>
                    <a:spcPct val="125000"/>
                  </a:lnSpc>
                  <a:spcBef>
                    <a:spcPts val="0"/>
                  </a:spcBef>
                  <a:spcAft>
                    <a:spcPts val="0"/>
                  </a:spcAft>
                  <a:buClr>
                    <a:srgbClr val="464646"/>
                  </a:buClr>
                  <a:buSzPts val="1400"/>
                  <a:buFont typeface="DM Sans SemiBold"/>
                  <a:buNone/>
                </a:pPr>
                <a:r>
                  <a:rPr lang="en" sz="2400" b="0" i="0" u="none" strike="noStrike" cap="none">
                    <a:solidFill>
                      <a:srgbClr val="464646"/>
                    </a:solidFill>
                    <a:latin typeface="Lato"/>
                    <a:ea typeface="Lato"/>
                    <a:cs typeface="Lato"/>
                    <a:sym typeface="Lato"/>
                  </a:rPr>
                  <a:t>Compression</a:t>
                </a:r>
                <a:endParaRPr sz="2400" b="0" i="0" u="none" strike="noStrike" cap="none">
                  <a:solidFill>
                    <a:srgbClr val="464646"/>
                  </a:solidFill>
                  <a:latin typeface="Lato"/>
                  <a:ea typeface="Lato"/>
                  <a:cs typeface="Lato"/>
                  <a:sym typeface="Lato"/>
                </a:endParaRPr>
              </a:p>
            </p:txBody>
          </p:sp>
        </p:grpSp>
      </p:grpSp>
      <p:sp>
        <p:nvSpPr>
          <p:cNvPr id="2" name="Google Shape;152;p9">
            <a:extLst>
              <a:ext uri="{FF2B5EF4-FFF2-40B4-BE49-F238E27FC236}">
                <a16:creationId xmlns:a16="http://schemas.microsoft.com/office/drawing/2014/main" id="{119F3B0C-831F-1FB8-2646-DF183BE4BF35}"/>
              </a:ext>
            </a:extLst>
          </p:cNvPr>
          <p:cNvSpPr txBox="1">
            <a:spLocks noGrp="1"/>
          </p:cNvSpPr>
          <p:nvPr>
            <p:ph type="title"/>
          </p:nvPr>
        </p:nvSpPr>
        <p:spPr>
          <a:xfrm>
            <a:off x="727650" y="755633"/>
            <a:ext cx="7688700" cy="713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600"/>
              <a:buNone/>
            </a:pPr>
            <a:r>
              <a:rPr lang="en-US" sz="2800" dirty="0"/>
              <a:t>Camera Image Processing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6" name="Google Shape;196;p13"/>
          <p:cNvSpPr/>
          <p:nvPr/>
        </p:nvSpPr>
        <p:spPr>
          <a:xfrm>
            <a:off x="727650" y="1937523"/>
            <a:ext cx="7549200" cy="1282200"/>
          </a:xfrm>
          <a:prstGeom prst="rect">
            <a:avLst/>
          </a:prstGeom>
          <a:noFill/>
          <a:ln>
            <a:noFill/>
          </a:ln>
        </p:spPr>
        <p:txBody>
          <a:bodyPr spcFirstLastPara="1" wrap="square" lIns="0" tIns="0" rIns="0" bIns="0" anchor="t" anchorCtr="0">
            <a:noAutofit/>
          </a:bodyPr>
          <a:lstStyle/>
          <a:p>
            <a:pPr marL="508000" marR="0" lvl="0" indent="-457200" algn="l" rtl="0">
              <a:lnSpc>
                <a:spcPct val="162857"/>
              </a:lnSpc>
              <a:spcBef>
                <a:spcPts val="0"/>
              </a:spcBef>
              <a:spcAft>
                <a:spcPts val="0"/>
              </a:spcAft>
              <a:buClr>
                <a:srgbClr val="000000"/>
              </a:buClr>
              <a:buSzPts val="2800"/>
              <a:buFont typeface="Wingdings" panose="05000000000000000000" pitchFamily="2" charset="2"/>
              <a:buChar char="q"/>
            </a:pPr>
            <a:r>
              <a:rPr lang="en" sz="2600" b="0" i="0" u="none" strike="noStrike" cap="none" dirty="0">
                <a:solidFill>
                  <a:schemeClr val="bg2">
                    <a:lumMod val="75000"/>
                    <a:lumOff val="25000"/>
                  </a:schemeClr>
                </a:solidFill>
                <a:latin typeface="Lato"/>
                <a:ea typeface="Lato"/>
                <a:cs typeface="Lato"/>
                <a:sym typeface="Lato"/>
              </a:rPr>
              <a:t>Constructs full-color image</a:t>
            </a:r>
            <a:endParaRPr sz="2600" b="0" i="0" u="none" strike="noStrike" cap="none" dirty="0">
              <a:solidFill>
                <a:schemeClr val="bg2">
                  <a:lumMod val="75000"/>
                  <a:lumOff val="25000"/>
                </a:schemeClr>
              </a:solidFill>
              <a:latin typeface="Lato"/>
              <a:ea typeface="Lato"/>
              <a:cs typeface="Lato"/>
              <a:sym typeface="Lato"/>
            </a:endParaRPr>
          </a:p>
          <a:p>
            <a:pPr marL="508000" marR="0" lvl="0" indent="-457200" algn="l" rtl="0">
              <a:lnSpc>
                <a:spcPct val="162857"/>
              </a:lnSpc>
              <a:spcBef>
                <a:spcPts val="0"/>
              </a:spcBef>
              <a:spcAft>
                <a:spcPts val="0"/>
              </a:spcAft>
              <a:buClr>
                <a:schemeClr val="dk2"/>
              </a:buClr>
              <a:buSzPts val="2800"/>
              <a:buFont typeface="Wingdings" panose="05000000000000000000" pitchFamily="2" charset="2"/>
              <a:buChar char="q"/>
            </a:pPr>
            <a:r>
              <a:rPr lang="en" sz="2600" b="0" i="0" u="none" strike="noStrike" cap="none" dirty="0">
                <a:solidFill>
                  <a:schemeClr val="bg2">
                    <a:lumMod val="75000"/>
                    <a:lumOff val="25000"/>
                  </a:schemeClr>
                </a:solidFill>
                <a:latin typeface="Lato"/>
                <a:ea typeface="Lato"/>
                <a:cs typeface="Lato"/>
                <a:sym typeface="Lato"/>
              </a:rPr>
              <a:t>Fills in CFA missing color values</a:t>
            </a:r>
            <a:endParaRPr sz="2600" b="0" i="0" u="none" strike="noStrike" cap="none" dirty="0">
              <a:solidFill>
                <a:schemeClr val="bg2">
                  <a:lumMod val="75000"/>
                  <a:lumOff val="25000"/>
                </a:schemeClr>
              </a:solidFill>
              <a:latin typeface="Lato"/>
              <a:ea typeface="Lato"/>
              <a:cs typeface="Lato"/>
              <a:sym typeface="Lato"/>
            </a:endParaRPr>
          </a:p>
        </p:txBody>
      </p:sp>
      <p:grpSp>
        <p:nvGrpSpPr>
          <p:cNvPr id="197" name="Google Shape;197;p13"/>
          <p:cNvGrpSpPr/>
          <p:nvPr/>
        </p:nvGrpSpPr>
        <p:grpSpPr>
          <a:xfrm>
            <a:off x="0" y="3429000"/>
            <a:ext cx="9144000" cy="3008376"/>
            <a:chOff x="234214" y="3687914"/>
            <a:chExt cx="8675555" cy="2811322"/>
          </a:xfrm>
        </p:grpSpPr>
        <p:pic>
          <p:nvPicPr>
            <p:cNvPr id="198" name="Google Shape;198;p13" descr="preencoded.png"/>
            <p:cNvPicPr preferRelativeResize="0"/>
            <p:nvPr/>
          </p:nvPicPr>
          <p:blipFill rotWithShape="1">
            <a:blip r:embed="rId3">
              <a:alphaModFix/>
            </a:blip>
            <a:srcRect/>
            <a:stretch/>
          </p:blipFill>
          <p:spPr>
            <a:xfrm>
              <a:off x="234214" y="3687914"/>
              <a:ext cx="2811242" cy="2811242"/>
            </a:xfrm>
            <a:prstGeom prst="rect">
              <a:avLst/>
            </a:prstGeom>
            <a:noFill/>
            <a:ln>
              <a:noFill/>
            </a:ln>
          </p:spPr>
        </p:pic>
        <p:pic>
          <p:nvPicPr>
            <p:cNvPr id="199" name="Google Shape;199;p13" descr="preencoded.png"/>
            <p:cNvPicPr preferRelativeResize="0"/>
            <p:nvPr/>
          </p:nvPicPr>
          <p:blipFill rotWithShape="1">
            <a:blip r:embed="rId4">
              <a:alphaModFix/>
            </a:blip>
            <a:srcRect/>
            <a:stretch/>
          </p:blipFill>
          <p:spPr>
            <a:xfrm>
              <a:off x="3166291" y="3687914"/>
              <a:ext cx="2811322" cy="2811322"/>
            </a:xfrm>
            <a:prstGeom prst="rect">
              <a:avLst/>
            </a:prstGeom>
            <a:noFill/>
            <a:ln>
              <a:noFill/>
            </a:ln>
          </p:spPr>
        </p:pic>
        <p:pic>
          <p:nvPicPr>
            <p:cNvPr id="200" name="Google Shape;200;p13" descr="preencoded.png"/>
            <p:cNvPicPr preferRelativeResize="0"/>
            <p:nvPr/>
          </p:nvPicPr>
          <p:blipFill rotWithShape="1">
            <a:blip r:embed="rId5">
              <a:alphaModFix/>
            </a:blip>
            <a:srcRect/>
            <a:stretch/>
          </p:blipFill>
          <p:spPr>
            <a:xfrm>
              <a:off x="6098447" y="3687914"/>
              <a:ext cx="2811322" cy="2811322"/>
            </a:xfrm>
            <a:prstGeom prst="rect">
              <a:avLst/>
            </a:prstGeom>
            <a:noFill/>
            <a:ln>
              <a:noFill/>
            </a:ln>
          </p:spPr>
        </p:pic>
      </p:grpSp>
      <p:sp>
        <p:nvSpPr>
          <p:cNvPr id="2" name="Google Shape;152;p9">
            <a:extLst>
              <a:ext uri="{FF2B5EF4-FFF2-40B4-BE49-F238E27FC236}">
                <a16:creationId xmlns:a16="http://schemas.microsoft.com/office/drawing/2014/main" id="{6314F77F-CAA6-8EB1-66ED-1F4E442BF430}"/>
              </a:ext>
            </a:extLst>
          </p:cNvPr>
          <p:cNvSpPr txBox="1">
            <a:spLocks noGrp="1"/>
          </p:cNvSpPr>
          <p:nvPr>
            <p:ph type="title"/>
          </p:nvPr>
        </p:nvSpPr>
        <p:spPr>
          <a:xfrm>
            <a:off x="727650" y="755633"/>
            <a:ext cx="7688700" cy="713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600"/>
              <a:buNone/>
            </a:pPr>
            <a:r>
              <a:rPr lang="en-US" sz="2800" dirty="0"/>
              <a:t>Color Interpolation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7" name="Google Shape;207;p14"/>
          <p:cNvSpPr/>
          <p:nvPr/>
        </p:nvSpPr>
        <p:spPr>
          <a:xfrm>
            <a:off x="220075" y="2121275"/>
            <a:ext cx="4179000" cy="4284000"/>
          </a:xfrm>
          <a:prstGeom prst="rect">
            <a:avLst/>
          </a:prstGeom>
          <a:noFill/>
          <a:ln>
            <a:noFill/>
          </a:ln>
        </p:spPr>
        <p:txBody>
          <a:bodyPr spcFirstLastPara="1" wrap="square" lIns="0" tIns="0" rIns="0" bIns="0" anchor="t" anchorCtr="0">
            <a:noAutofit/>
          </a:bodyPr>
          <a:lstStyle/>
          <a:p>
            <a:pPr marL="457200" marR="0" lvl="0" indent="-406400" algn="l" rtl="0">
              <a:lnSpc>
                <a:spcPct val="150000"/>
              </a:lnSpc>
              <a:spcBef>
                <a:spcPts val="0"/>
              </a:spcBef>
              <a:spcAft>
                <a:spcPts val="0"/>
              </a:spcAft>
              <a:buClr>
                <a:srgbClr val="464646"/>
              </a:buClr>
              <a:buSzPts val="2800"/>
              <a:buFont typeface="Lato"/>
              <a:buChar char="●"/>
            </a:pPr>
            <a:r>
              <a:rPr lang="en" sz="2600" b="0" i="0" u="none" strike="noStrike" cap="none" dirty="0">
                <a:solidFill>
                  <a:srgbClr val="464646"/>
                </a:solidFill>
                <a:latin typeface="Lato"/>
                <a:ea typeface="Lato"/>
                <a:cs typeface="Lato"/>
                <a:sym typeface="Lato"/>
              </a:rPr>
              <a:t>Adjusts the brightness and contrast.</a:t>
            </a:r>
            <a:endParaRPr sz="2600" b="0" i="0" u="none" strike="noStrike" cap="none" dirty="0">
              <a:solidFill>
                <a:srgbClr val="464646"/>
              </a:solidFill>
              <a:latin typeface="Lato"/>
              <a:ea typeface="Lato"/>
              <a:cs typeface="Lato"/>
              <a:sym typeface="Lato"/>
            </a:endParaRPr>
          </a:p>
          <a:p>
            <a:pPr marL="457200" marR="0" lvl="0" indent="-406400" algn="l" rtl="0">
              <a:lnSpc>
                <a:spcPct val="150000"/>
              </a:lnSpc>
              <a:spcBef>
                <a:spcPts val="0"/>
              </a:spcBef>
              <a:spcAft>
                <a:spcPts val="0"/>
              </a:spcAft>
              <a:buClr>
                <a:srgbClr val="464646"/>
              </a:buClr>
              <a:buSzPts val="2800"/>
              <a:buFont typeface="Lato"/>
              <a:buChar char="●"/>
            </a:pPr>
            <a:r>
              <a:rPr lang="en" sz="2600" b="0" i="0" u="none" strike="noStrike" cap="none" dirty="0">
                <a:solidFill>
                  <a:srgbClr val="464646"/>
                </a:solidFill>
                <a:latin typeface="Lato"/>
                <a:ea typeface="Lato"/>
                <a:cs typeface="Lato"/>
                <a:sym typeface="Lato"/>
              </a:rPr>
              <a:t>Compensates for the nonlinear response of human vision to light intensity.</a:t>
            </a:r>
            <a:endParaRPr sz="2600" b="0" i="0" u="none" strike="noStrike" cap="none" dirty="0">
              <a:solidFill>
                <a:srgbClr val="464646"/>
              </a:solidFill>
              <a:latin typeface="Lato"/>
              <a:ea typeface="Lato"/>
              <a:cs typeface="Lato"/>
              <a:sym typeface="Lato"/>
            </a:endParaRPr>
          </a:p>
        </p:txBody>
      </p:sp>
      <p:pic>
        <p:nvPicPr>
          <p:cNvPr id="208" name="Google Shape;208;p14" descr="preencoded.png"/>
          <p:cNvPicPr preferRelativeResize="0"/>
          <p:nvPr/>
        </p:nvPicPr>
        <p:blipFill rotWithShape="1">
          <a:blip r:embed="rId3">
            <a:alphaModFix/>
          </a:blip>
          <a:srcRect/>
          <a:stretch/>
        </p:blipFill>
        <p:spPr>
          <a:xfrm>
            <a:off x="5474464" y="617924"/>
            <a:ext cx="3122921" cy="3122874"/>
          </a:xfrm>
          <a:prstGeom prst="rect">
            <a:avLst/>
          </a:prstGeom>
          <a:noFill/>
          <a:ln>
            <a:noFill/>
          </a:ln>
        </p:spPr>
      </p:pic>
      <p:pic>
        <p:nvPicPr>
          <p:cNvPr id="209" name="Google Shape;209;p14"/>
          <p:cNvPicPr preferRelativeResize="0"/>
          <p:nvPr/>
        </p:nvPicPr>
        <p:blipFill rotWithShape="1">
          <a:blip r:embed="rId4">
            <a:alphaModFix/>
          </a:blip>
          <a:srcRect/>
          <a:stretch/>
        </p:blipFill>
        <p:spPr>
          <a:xfrm>
            <a:off x="5474464" y="3922799"/>
            <a:ext cx="3122921" cy="2482475"/>
          </a:xfrm>
          <a:prstGeom prst="rect">
            <a:avLst/>
          </a:prstGeom>
          <a:noFill/>
          <a:ln>
            <a:noFill/>
          </a:ln>
        </p:spPr>
      </p:pic>
      <p:sp>
        <p:nvSpPr>
          <p:cNvPr id="2" name="Google Shape;152;p9">
            <a:extLst>
              <a:ext uri="{FF2B5EF4-FFF2-40B4-BE49-F238E27FC236}">
                <a16:creationId xmlns:a16="http://schemas.microsoft.com/office/drawing/2014/main" id="{1F79741A-D53E-C1F3-2B87-1F47456ACB7D}"/>
              </a:ext>
            </a:extLst>
          </p:cNvPr>
          <p:cNvSpPr txBox="1">
            <a:spLocks noGrp="1"/>
          </p:cNvSpPr>
          <p:nvPr>
            <p:ph type="title"/>
          </p:nvPr>
        </p:nvSpPr>
        <p:spPr>
          <a:xfrm>
            <a:off x="727650" y="755633"/>
            <a:ext cx="7688700" cy="713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600"/>
              <a:buNone/>
            </a:pPr>
            <a:r>
              <a:rPr lang="en-US" sz="2800" dirty="0"/>
              <a:t>Gamma Correction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6" name="Google Shape;216;p15"/>
          <p:cNvSpPr/>
          <p:nvPr/>
        </p:nvSpPr>
        <p:spPr>
          <a:xfrm>
            <a:off x="823575" y="1838675"/>
            <a:ext cx="7353300" cy="22557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464646"/>
              </a:buClr>
              <a:buSzPts val="1400"/>
              <a:buFont typeface="Inter Medium"/>
              <a:buNone/>
            </a:pPr>
            <a:r>
              <a:rPr lang="en" sz="2600" b="0" i="0" u="none" strike="noStrike" cap="none" dirty="0">
                <a:solidFill>
                  <a:srgbClr val="464646"/>
                </a:solidFill>
                <a:latin typeface="Lato"/>
                <a:ea typeface="Lato"/>
                <a:cs typeface="Lato"/>
                <a:sym typeface="Lato"/>
              </a:rPr>
              <a:t>Modifies the appearance of an image by adjusting hue, saturation, tone, and other color properties.</a:t>
            </a:r>
            <a:endParaRPr sz="2600" b="0" i="0" u="none" strike="noStrike" cap="none" dirty="0">
              <a:solidFill>
                <a:srgbClr val="000000"/>
              </a:solidFill>
              <a:latin typeface="Lato"/>
              <a:ea typeface="Lato"/>
              <a:cs typeface="Lato"/>
              <a:sym typeface="Lato"/>
            </a:endParaRPr>
          </a:p>
        </p:txBody>
      </p:sp>
      <p:pic>
        <p:nvPicPr>
          <p:cNvPr id="217" name="Google Shape;217;p15" descr="preencoded.png"/>
          <p:cNvPicPr preferRelativeResize="0"/>
          <p:nvPr/>
        </p:nvPicPr>
        <p:blipFill rotWithShape="1">
          <a:blip r:embed="rId3">
            <a:alphaModFix/>
          </a:blip>
          <a:srcRect/>
          <a:stretch/>
        </p:blipFill>
        <p:spPr>
          <a:xfrm>
            <a:off x="1224100" y="2989942"/>
            <a:ext cx="6695800" cy="3112425"/>
          </a:xfrm>
          <a:prstGeom prst="rect">
            <a:avLst/>
          </a:prstGeom>
          <a:noFill/>
          <a:ln>
            <a:noFill/>
          </a:ln>
        </p:spPr>
      </p:pic>
      <p:sp>
        <p:nvSpPr>
          <p:cNvPr id="2" name="Google Shape;152;p9">
            <a:extLst>
              <a:ext uri="{FF2B5EF4-FFF2-40B4-BE49-F238E27FC236}">
                <a16:creationId xmlns:a16="http://schemas.microsoft.com/office/drawing/2014/main" id="{BB03CD25-4CAB-22C9-D187-48E603609EA3}"/>
              </a:ext>
            </a:extLst>
          </p:cNvPr>
          <p:cNvSpPr txBox="1">
            <a:spLocks/>
          </p:cNvSpPr>
          <p:nvPr/>
        </p:nvSpPr>
        <p:spPr>
          <a:xfrm>
            <a:off x="727650" y="755633"/>
            <a:ext cx="7688700" cy="713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9pPr>
          </a:lstStyle>
          <a:p>
            <a:pPr>
              <a:buSzPts val="2600"/>
            </a:pPr>
            <a:r>
              <a:rPr lang="en-US" sz="2800" dirty="0"/>
              <a:t>Color Processing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16"/>
          <p:cNvSpPr/>
          <p:nvPr/>
        </p:nvSpPr>
        <p:spPr>
          <a:xfrm>
            <a:off x="731520" y="758952"/>
            <a:ext cx="5226300" cy="611400"/>
          </a:xfrm>
          <a:prstGeom prst="rect">
            <a:avLst/>
          </a:prstGeom>
          <a:noFill/>
          <a:ln>
            <a:noFill/>
          </a:ln>
        </p:spPr>
        <p:txBody>
          <a:bodyPr spcFirstLastPara="1" wrap="square" lIns="0" tIns="0" rIns="0" bIns="0" anchor="t" anchorCtr="0">
            <a:noAutofit/>
          </a:bodyPr>
          <a:lstStyle/>
          <a:p>
            <a:pPr marL="0" marR="0" lvl="0" indent="0" rtl="0">
              <a:lnSpc>
                <a:spcPct val="125203"/>
              </a:lnSpc>
              <a:spcBef>
                <a:spcPts val="0"/>
              </a:spcBef>
              <a:spcAft>
                <a:spcPts val="0"/>
              </a:spcAft>
              <a:buClr>
                <a:srgbClr val="030303"/>
              </a:buClr>
              <a:buSzPts val="3800"/>
              <a:buFont typeface="DM Sans SemiBold"/>
              <a:buNone/>
            </a:pPr>
            <a:r>
              <a:rPr lang="en" sz="2800" b="1" i="0" u="none" strike="noStrike" cap="none" dirty="0">
                <a:solidFill>
                  <a:schemeClr val="dk2"/>
                </a:solidFill>
                <a:latin typeface="Lato"/>
                <a:ea typeface="Lato"/>
                <a:cs typeface="Lato"/>
                <a:sym typeface="Lato"/>
              </a:rPr>
              <a:t>White Point Correction</a:t>
            </a:r>
            <a:endParaRPr sz="2800" b="1" i="0" u="none" strike="noStrike" cap="none" dirty="0">
              <a:solidFill>
                <a:schemeClr val="dk2"/>
              </a:solidFill>
              <a:latin typeface="Lato"/>
              <a:ea typeface="Lato"/>
              <a:cs typeface="Lato"/>
              <a:sym typeface="Lato"/>
            </a:endParaRPr>
          </a:p>
        </p:txBody>
      </p:sp>
      <p:pic>
        <p:nvPicPr>
          <p:cNvPr id="225" name="Google Shape;225;p16" descr="preencoded.png"/>
          <p:cNvPicPr preferRelativeResize="0"/>
          <p:nvPr/>
        </p:nvPicPr>
        <p:blipFill rotWithShape="1">
          <a:blip r:embed="rId3">
            <a:alphaModFix/>
          </a:blip>
          <a:srcRect/>
          <a:stretch/>
        </p:blipFill>
        <p:spPr>
          <a:xfrm>
            <a:off x="2719950" y="3922724"/>
            <a:ext cx="4105174" cy="2726075"/>
          </a:xfrm>
          <a:prstGeom prst="rect">
            <a:avLst/>
          </a:prstGeom>
          <a:noFill/>
          <a:ln>
            <a:noFill/>
          </a:ln>
        </p:spPr>
      </p:pic>
      <p:sp>
        <p:nvSpPr>
          <p:cNvPr id="2" name="TextBox 1">
            <a:extLst>
              <a:ext uri="{FF2B5EF4-FFF2-40B4-BE49-F238E27FC236}">
                <a16:creationId xmlns:a16="http://schemas.microsoft.com/office/drawing/2014/main" id="{82E6D023-C1AD-11D5-9F9F-7AE06437CAF9}"/>
              </a:ext>
            </a:extLst>
          </p:cNvPr>
          <p:cNvSpPr txBox="1"/>
          <p:nvPr/>
        </p:nvSpPr>
        <p:spPr>
          <a:xfrm>
            <a:off x="722299" y="1782695"/>
            <a:ext cx="7115415" cy="1878848"/>
          </a:xfrm>
          <a:prstGeom prst="rect">
            <a:avLst/>
          </a:prstGeom>
          <a:noFill/>
        </p:spPr>
        <p:txBody>
          <a:bodyPr wrap="square" rtlCol="0">
            <a:spAutoFit/>
          </a:bodyPr>
          <a:lstStyle/>
          <a:p>
            <a:pPr marL="457200" marR="0" lvl="0" indent="-457200" algn="l" defTabSz="914400" rtl="0" eaLnBrk="1" fontAlgn="auto" latinLnBrk="0" hangingPunct="1">
              <a:lnSpc>
                <a:spcPct val="115000"/>
              </a:lnSpc>
              <a:spcBef>
                <a:spcPts val="0"/>
              </a:spcBef>
              <a:spcAft>
                <a:spcPts val="0"/>
              </a:spcAft>
              <a:buClr>
                <a:srgbClr val="1A1A1A"/>
              </a:buClr>
              <a:buSzPts val="2600"/>
              <a:buFont typeface="Courier New" panose="02070309020205020404" pitchFamily="49" charset="0"/>
              <a:buChar char="o"/>
              <a:tabLst/>
              <a:defRPr/>
            </a:pPr>
            <a:r>
              <a:rPr kumimoji="0" lang="en-US" sz="2400" b="0" i="0" u="none" strike="noStrike" kern="0" cap="none" spc="0" normalizeH="0" baseline="0" noProof="0" dirty="0">
                <a:ln>
                  <a:noFill/>
                </a:ln>
                <a:solidFill>
                  <a:srgbClr val="1A1A1A">
                    <a:lumMod val="75000"/>
                    <a:lumOff val="25000"/>
                  </a:srgbClr>
                </a:solidFill>
                <a:effectLst/>
                <a:uLnTx/>
                <a:uFillTx/>
                <a:latin typeface="Lato"/>
                <a:ea typeface="Lato"/>
                <a:cs typeface="Lato"/>
                <a:sym typeface="Lato"/>
              </a:rPr>
              <a:t>Neutralizes color casts caused by different lighting conditions by scaling the RGB channels. </a:t>
            </a:r>
          </a:p>
          <a:p>
            <a:pPr marL="457200" marR="0" lvl="0" indent="-457200" algn="l" defTabSz="914400" rtl="0" eaLnBrk="1" fontAlgn="auto" latinLnBrk="0" hangingPunct="1">
              <a:lnSpc>
                <a:spcPct val="115000"/>
              </a:lnSpc>
              <a:spcBef>
                <a:spcPts val="1000"/>
              </a:spcBef>
              <a:spcAft>
                <a:spcPts val="1000"/>
              </a:spcAft>
              <a:buClr>
                <a:srgbClr val="1A1A1A"/>
              </a:buClr>
              <a:buSzPts val="2600"/>
              <a:buFont typeface="Courier New" panose="02070309020205020404" pitchFamily="49" charset="0"/>
              <a:buChar char="o"/>
              <a:tabLst/>
              <a:defRPr/>
            </a:pPr>
            <a:r>
              <a:rPr kumimoji="0" lang="en-US" sz="2400" b="0" i="0" u="none" strike="noStrike" kern="0" cap="none" spc="0" normalizeH="0" baseline="0" noProof="0" dirty="0">
                <a:ln>
                  <a:noFill/>
                </a:ln>
                <a:solidFill>
                  <a:srgbClr val="1A1A1A">
                    <a:lumMod val="75000"/>
                    <a:lumOff val="25000"/>
                  </a:srgbClr>
                </a:solidFill>
                <a:effectLst/>
                <a:uLnTx/>
                <a:uFillTx/>
                <a:latin typeface="Lato"/>
                <a:ea typeface="Lato"/>
                <a:cs typeface="Lato"/>
                <a:sym typeface="Lato"/>
              </a:rPr>
              <a:t>Ensures that objects meant to appear white look truly white in the image.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17"/>
          <p:cNvSpPr/>
          <p:nvPr/>
        </p:nvSpPr>
        <p:spPr>
          <a:xfrm>
            <a:off x="1466553" y="555246"/>
            <a:ext cx="6210900" cy="611400"/>
          </a:xfrm>
          <a:prstGeom prst="rect">
            <a:avLst/>
          </a:prstGeom>
          <a:noFill/>
          <a:ln>
            <a:noFill/>
          </a:ln>
        </p:spPr>
        <p:txBody>
          <a:bodyPr spcFirstLastPara="1" wrap="square" lIns="0" tIns="0" rIns="0" bIns="0" anchor="t" anchorCtr="0">
            <a:noAutofit/>
          </a:bodyPr>
          <a:lstStyle/>
          <a:p>
            <a:pPr marL="0" marR="0" lvl="0" indent="0" algn="ctr" rtl="0">
              <a:lnSpc>
                <a:spcPct val="125203"/>
              </a:lnSpc>
              <a:spcBef>
                <a:spcPts val="0"/>
              </a:spcBef>
              <a:spcAft>
                <a:spcPts val="0"/>
              </a:spcAft>
              <a:buClr>
                <a:srgbClr val="030303"/>
              </a:buClr>
              <a:buSzPts val="3800"/>
              <a:buFont typeface="DM Sans SemiBold"/>
              <a:buNone/>
            </a:pPr>
            <a:r>
              <a:rPr lang="en" sz="3800" b="1" i="0" u="none" strike="noStrike" cap="none" dirty="0">
                <a:solidFill>
                  <a:srgbClr val="030303"/>
                </a:solidFill>
                <a:latin typeface="Lato"/>
                <a:ea typeface="Lato"/>
                <a:cs typeface="Lato"/>
                <a:sym typeface="Lato"/>
              </a:rPr>
              <a:t>Image Compression Types</a:t>
            </a:r>
            <a:endParaRPr sz="3800" b="1" i="0" u="none" strike="noStrike" cap="none" dirty="0">
              <a:solidFill>
                <a:srgbClr val="000000"/>
              </a:solidFill>
              <a:latin typeface="Lato"/>
              <a:ea typeface="Lato"/>
              <a:cs typeface="Lato"/>
              <a:sym typeface="Lato"/>
            </a:endParaRPr>
          </a:p>
        </p:txBody>
      </p:sp>
      <p:sp>
        <p:nvSpPr>
          <p:cNvPr id="232" name="Google Shape;232;p17"/>
          <p:cNvSpPr/>
          <p:nvPr/>
        </p:nvSpPr>
        <p:spPr>
          <a:xfrm>
            <a:off x="2311013" y="1420163"/>
            <a:ext cx="4521900" cy="4536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464646"/>
              </a:buClr>
              <a:buSzPts val="1400"/>
              <a:buFont typeface="Inter Medium"/>
              <a:buNone/>
            </a:pPr>
            <a:r>
              <a:rPr lang="en" sz="2800" b="0" i="0" u="none" strike="noStrike" cap="none">
                <a:solidFill>
                  <a:srgbClr val="464646"/>
                </a:solidFill>
                <a:latin typeface="Lato"/>
                <a:ea typeface="Lato"/>
                <a:cs typeface="Lato"/>
                <a:sym typeface="Lato"/>
              </a:rPr>
              <a:t>compression techniques </a:t>
            </a:r>
            <a:endParaRPr sz="2800" b="0" i="0" u="none" strike="noStrike" cap="none">
              <a:solidFill>
                <a:srgbClr val="000000"/>
              </a:solidFill>
              <a:latin typeface="Lato"/>
              <a:ea typeface="Lato"/>
              <a:cs typeface="Lato"/>
              <a:sym typeface="Lato"/>
            </a:endParaRPr>
          </a:p>
        </p:txBody>
      </p:sp>
      <p:pic>
        <p:nvPicPr>
          <p:cNvPr id="233" name="Google Shape;233;p17" descr="preencoded.png"/>
          <p:cNvPicPr preferRelativeResize="0"/>
          <p:nvPr/>
        </p:nvPicPr>
        <p:blipFill rotWithShape="1">
          <a:blip r:embed="rId3">
            <a:alphaModFix/>
          </a:blip>
          <a:srcRect/>
          <a:stretch/>
        </p:blipFill>
        <p:spPr>
          <a:xfrm>
            <a:off x="676424" y="2127312"/>
            <a:ext cx="2214860" cy="2214860"/>
          </a:xfrm>
          <a:prstGeom prst="rect">
            <a:avLst/>
          </a:prstGeom>
          <a:noFill/>
          <a:ln>
            <a:noFill/>
          </a:ln>
        </p:spPr>
      </p:pic>
      <p:sp>
        <p:nvSpPr>
          <p:cNvPr id="234" name="Google Shape;234;p17"/>
          <p:cNvSpPr/>
          <p:nvPr/>
        </p:nvSpPr>
        <p:spPr>
          <a:xfrm>
            <a:off x="305925" y="4476775"/>
            <a:ext cx="2955900" cy="861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464646"/>
              </a:buClr>
              <a:buSzPts val="1400"/>
              <a:buFont typeface="DM Sans SemiBold"/>
              <a:buNone/>
            </a:pPr>
            <a:r>
              <a:rPr lang="en" sz="2600" b="1" i="0" u="none" strike="noStrike" cap="none">
                <a:solidFill>
                  <a:srgbClr val="464646"/>
                </a:solidFill>
                <a:latin typeface="Lato"/>
                <a:ea typeface="Lato"/>
                <a:cs typeface="Lato"/>
                <a:sym typeface="Lato"/>
              </a:rPr>
              <a:t>Uncompressed Original</a:t>
            </a:r>
            <a:endParaRPr sz="2600" b="1" i="0" u="none" strike="noStrike" cap="none">
              <a:solidFill>
                <a:srgbClr val="000000"/>
              </a:solidFill>
              <a:latin typeface="Lato"/>
              <a:ea typeface="Lato"/>
              <a:cs typeface="Lato"/>
              <a:sym typeface="Lato"/>
            </a:endParaRPr>
          </a:p>
        </p:txBody>
      </p:sp>
      <p:sp>
        <p:nvSpPr>
          <p:cNvPr id="235" name="Google Shape;235;p17"/>
          <p:cNvSpPr/>
          <p:nvPr/>
        </p:nvSpPr>
        <p:spPr>
          <a:xfrm>
            <a:off x="496125" y="5302905"/>
            <a:ext cx="2575500" cy="611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464646"/>
              </a:buClr>
              <a:buSzPts val="1100"/>
              <a:buFont typeface="Inter Medium"/>
              <a:buNone/>
            </a:pPr>
            <a:r>
              <a:rPr lang="en" sz="2200" b="0" i="0" u="none" strike="noStrike" cap="none">
                <a:solidFill>
                  <a:srgbClr val="464646"/>
                </a:solidFill>
                <a:latin typeface="Lato"/>
                <a:ea typeface="Lato"/>
                <a:cs typeface="Lato"/>
                <a:sym typeface="Lato"/>
              </a:rPr>
              <a:t>containing all original data and detail.</a:t>
            </a:r>
            <a:endParaRPr sz="2200" b="0" i="0" u="none" strike="noStrike" cap="none">
              <a:solidFill>
                <a:srgbClr val="000000"/>
              </a:solidFill>
              <a:latin typeface="Lato"/>
              <a:ea typeface="Lato"/>
              <a:cs typeface="Lato"/>
              <a:sym typeface="Lato"/>
            </a:endParaRPr>
          </a:p>
        </p:txBody>
      </p:sp>
      <p:pic>
        <p:nvPicPr>
          <p:cNvPr id="236" name="Google Shape;236;p17" descr="preencoded.png"/>
          <p:cNvPicPr preferRelativeResize="0"/>
          <p:nvPr/>
        </p:nvPicPr>
        <p:blipFill rotWithShape="1">
          <a:blip r:embed="rId4">
            <a:alphaModFix/>
          </a:blip>
          <a:srcRect/>
          <a:stretch/>
        </p:blipFill>
        <p:spPr>
          <a:xfrm>
            <a:off x="3464496" y="2127312"/>
            <a:ext cx="2214935" cy="2214935"/>
          </a:xfrm>
          <a:prstGeom prst="rect">
            <a:avLst/>
          </a:prstGeom>
          <a:noFill/>
          <a:ln>
            <a:noFill/>
          </a:ln>
        </p:spPr>
      </p:pic>
      <p:sp>
        <p:nvSpPr>
          <p:cNvPr id="237" name="Google Shape;237;p17"/>
          <p:cNvSpPr/>
          <p:nvPr/>
        </p:nvSpPr>
        <p:spPr>
          <a:xfrm>
            <a:off x="3284250" y="4476775"/>
            <a:ext cx="2575500" cy="861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464646"/>
              </a:buClr>
              <a:buSzPts val="1400"/>
              <a:buFont typeface="DM Sans SemiBold"/>
              <a:buNone/>
            </a:pPr>
            <a:r>
              <a:rPr lang="en" sz="2600" b="1" i="0" u="none" strike="noStrike" cap="none">
                <a:solidFill>
                  <a:srgbClr val="464646"/>
                </a:solidFill>
                <a:latin typeface="Lato"/>
                <a:ea typeface="Lato"/>
                <a:cs typeface="Lato"/>
                <a:sym typeface="Lato"/>
              </a:rPr>
              <a:t>Lossy Compression</a:t>
            </a:r>
            <a:endParaRPr sz="2600" b="1" i="0" u="none" strike="noStrike" cap="none">
              <a:solidFill>
                <a:srgbClr val="000000"/>
              </a:solidFill>
              <a:latin typeface="Lato"/>
              <a:ea typeface="Lato"/>
              <a:cs typeface="Lato"/>
              <a:sym typeface="Lato"/>
            </a:endParaRPr>
          </a:p>
        </p:txBody>
      </p:sp>
      <p:sp>
        <p:nvSpPr>
          <p:cNvPr id="238" name="Google Shape;238;p17"/>
          <p:cNvSpPr/>
          <p:nvPr/>
        </p:nvSpPr>
        <p:spPr>
          <a:xfrm>
            <a:off x="3166775" y="5302903"/>
            <a:ext cx="2810400" cy="861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464646"/>
              </a:buClr>
              <a:buSzPts val="1100"/>
              <a:buFont typeface="Inter Medium"/>
              <a:buNone/>
            </a:pPr>
            <a:r>
              <a:rPr lang="en" sz="2200" b="0" i="0" u="none" strike="noStrike" cap="none">
                <a:solidFill>
                  <a:srgbClr val="464646"/>
                </a:solidFill>
                <a:latin typeface="Lato"/>
                <a:ea typeface="Lato"/>
                <a:cs typeface="Lato"/>
                <a:sym typeface="Lato"/>
              </a:rPr>
              <a:t>Reduces file size by removing high frequency data.</a:t>
            </a:r>
            <a:endParaRPr sz="2200" b="0" i="0" u="none" strike="noStrike" cap="none">
              <a:solidFill>
                <a:srgbClr val="000000"/>
              </a:solidFill>
              <a:latin typeface="Lato"/>
              <a:ea typeface="Lato"/>
              <a:cs typeface="Lato"/>
              <a:sym typeface="Lato"/>
            </a:endParaRPr>
          </a:p>
        </p:txBody>
      </p:sp>
      <p:pic>
        <p:nvPicPr>
          <p:cNvPr id="239" name="Google Shape;239;p17" descr="preencoded.png"/>
          <p:cNvPicPr preferRelativeResize="0"/>
          <p:nvPr/>
        </p:nvPicPr>
        <p:blipFill rotWithShape="1">
          <a:blip r:embed="rId3">
            <a:alphaModFix/>
          </a:blip>
          <a:srcRect/>
          <a:stretch/>
        </p:blipFill>
        <p:spPr>
          <a:xfrm>
            <a:off x="6252642" y="2127312"/>
            <a:ext cx="2214860" cy="2214860"/>
          </a:xfrm>
          <a:prstGeom prst="rect">
            <a:avLst/>
          </a:prstGeom>
          <a:noFill/>
          <a:ln>
            <a:noFill/>
          </a:ln>
        </p:spPr>
      </p:pic>
      <p:sp>
        <p:nvSpPr>
          <p:cNvPr id="240" name="Google Shape;240;p17"/>
          <p:cNvSpPr/>
          <p:nvPr/>
        </p:nvSpPr>
        <p:spPr>
          <a:xfrm>
            <a:off x="5980225" y="4476775"/>
            <a:ext cx="2759700" cy="861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464646"/>
              </a:buClr>
              <a:buSzPts val="1400"/>
              <a:buFont typeface="DM Sans SemiBold"/>
              <a:buNone/>
            </a:pPr>
            <a:r>
              <a:rPr lang="en" sz="2600" b="1" i="0" u="none" strike="noStrike" cap="none">
                <a:solidFill>
                  <a:srgbClr val="464646"/>
                </a:solidFill>
                <a:latin typeface="Lato"/>
                <a:ea typeface="Lato"/>
                <a:cs typeface="Lato"/>
                <a:sym typeface="Lato"/>
              </a:rPr>
              <a:t>Lossless Compression</a:t>
            </a:r>
            <a:endParaRPr sz="2600" b="1" i="0" u="none" strike="noStrike" cap="none">
              <a:solidFill>
                <a:srgbClr val="000000"/>
              </a:solidFill>
              <a:latin typeface="Lato"/>
              <a:ea typeface="Lato"/>
              <a:cs typeface="Lato"/>
              <a:sym typeface="Lato"/>
            </a:endParaRPr>
          </a:p>
        </p:txBody>
      </p:sp>
      <p:sp>
        <p:nvSpPr>
          <p:cNvPr id="241" name="Google Shape;241;p17"/>
          <p:cNvSpPr/>
          <p:nvPr/>
        </p:nvSpPr>
        <p:spPr>
          <a:xfrm>
            <a:off x="6164425" y="5302904"/>
            <a:ext cx="2575500" cy="611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464646"/>
              </a:buClr>
              <a:buSzPts val="1100"/>
              <a:buFont typeface="Inter Medium"/>
              <a:buNone/>
            </a:pPr>
            <a:r>
              <a:rPr lang="en" sz="2200" b="0" i="0" u="none" strike="noStrike" cap="none">
                <a:solidFill>
                  <a:srgbClr val="464646"/>
                </a:solidFill>
                <a:latin typeface="Lato"/>
                <a:ea typeface="Lato"/>
                <a:cs typeface="Lato"/>
                <a:sym typeface="Lato"/>
              </a:rPr>
              <a:t>Preserves image quality while reducing file size. </a:t>
            </a:r>
            <a:endParaRPr sz="2200" b="0" i="0" u="none" strike="noStrike" cap="none">
              <a:solidFill>
                <a:srgbClr val="000000"/>
              </a:solidFill>
              <a:latin typeface="Lato"/>
              <a:ea typeface="Lato"/>
              <a:cs typeface="Lato"/>
              <a:sym typeface="Lat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18"/>
          <p:cNvSpPr/>
          <p:nvPr/>
        </p:nvSpPr>
        <p:spPr>
          <a:xfrm>
            <a:off x="731520" y="758952"/>
            <a:ext cx="4890900" cy="611400"/>
          </a:xfrm>
          <a:prstGeom prst="rect">
            <a:avLst/>
          </a:prstGeom>
          <a:noFill/>
          <a:ln>
            <a:noFill/>
          </a:ln>
        </p:spPr>
        <p:txBody>
          <a:bodyPr spcFirstLastPara="1" wrap="square" lIns="0" tIns="0" rIns="0" bIns="0" anchor="t" anchorCtr="0">
            <a:noAutofit/>
          </a:bodyPr>
          <a:lstStyle/>
          <a:p>
            <a:pPr marL="0" marR="0" lvl="0" indent="0" rtl="0">
              <a:lnSpc>
                <a:spcPct val="125203"/>
              </a:lnSpc>
              <a:spcBef>
                <a:spcPts val="0"/>
              </a:spcBef>
              <a:spcAft>
                <a:spcPts val="0"/>
              </a:spcAft>
              <a:buClr>
                <a:srgbClr val="030303"/>
              </a:buClr>
              <a:buSzPts val="3800"/>
              <a:buFont typeface="DM Sans SemiBold"/>
              <a:buNone/>
            </a:pPr>
            <a:r>
              <a:rPr lang="en" sz="2800" b="1" i="0" u="none" strike="noStrike" cap="none" dirty="0">
                <a:solidFill>
                  <a:srgbClr val="030303"/>
                </a:solidFill>
                <a:latin typeface="Lato"/>
                <a:ea typeface="Lato"/>
                <a:cs typeface="Lato"/>
                <a:sym typeface="Lato"/>
              </a:rPr>
              <a:t>SVM Classification</a:t>
            </a:r>
            <a:endParaRPr sz="2800" b="1" i="0" u="none" strike="noStrike" cap="none" dirty="0">
              <a:solidFill>
                <a:srgbClr val="000000"/>
              </a:solidFill>
              <a:latin typeface="Lato"/>
              <a:ea typeface="Lato"/>
              <a:cs typeface="Lato"/>
              <a:sym typeface="Lato"/>
            </a:endParaRPr>
          </a:p>
        </p:txBody>
      </p:sp>
      <p:sp>
        <p:nvSpPr>
          <p:cNvPr id="248" name="Google Shape;248;p18"/>
          <p:cNvSpPr/>
          <p:nvPr/>
        </p:nvSpPr>
        <p:spPr>
          <a:xfrm>
            <a:off x="496119" y="1814066"/>
            <a:ext cx="3903000" cy="2268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pic>
        <p:nvPicPr>
          <p:cNvPr id="249" name="Google Shape;249;p18" descr="preencoded.png"/>
          <p:cNvPicPr preferRelativeResize="0"/>
          <p:nvPr/>
        </p:nvPicPr>
        <p:blipFill rotWithShape="1">
          <a:blip r:embed="rId3">
            <a:alphaModFix/>
          </a:blip>
          <a:srcRect/>
          <a:stretch/>
        </p:blipFill>
        <p:spPr>
          <a:xfrm>
            <a:off x="0" y="2040866"/>
            <a:ext cx="4394300" cy="4058182"/>
          </a:xfrm>
          <a:prstGeom prst="rect">
            <a:avLst/>
          </a:prstGeom>
          <a:noFill/>
          <a:ln>
            <a:noFill/>
          </a:ln>
        </p:spPr>
      </p:pic>
      <p:sp>
        <p:nvSpPr>
          <p:cNvPr id="250" name="Google Shape;250;p18"/>
          <p:cNvSpPr/>
          <p:nvPr/>
        </p:nvSpPr>
        <p:spPr>
          <a:xfrm>
            <a:off x="4749701" y="2534171"/>
            <a:ext cx="3903000" cy="2268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pic>
        <p:nvPicPr>
          <p:cNvPr id="251" name="Google Shape;251;p18" descr="preencoded.png"/>
          <p:cNvPicPr preferRelativeResize="0"/>
          <p:nvPr/>
        </p:nvPicPr>
        <p:blipFill rotWithShape="1">
          <a:blip r:embed="rId4">
            <a:alphaModFix/>
          </a:blip>
          <a:srcRect/>
          <a:stretch/>
        </p:blipFill>
        <p:spPr>
          <a:xfrm>
            <a:off x="4394299" y="2647571"/>
            <a:ext cx="5229991" cy="314036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19"/>
          <p:cNvSpPr/>
          <p:nvPr/>
        </p:nvSpPr>
        <p:spPr>
          <a:xfrm>
            <a:off x="582563" y="481297"/>
            <a:ext cx="7978800" cy="443100"/>
          </a:xfrm>
          <a:prstGeom prst="rect">
            <a:avLst/>
          </a:prstGeom>
          <a:noFill/>
          <a:ln>
            <a:noFill/>
          </a:ln>
        </p:spPr>
        <p:txBody>
          <a:bodyPr spcFirstLastPara="1" wrap="square" lIns="0" tIns="0" rIns="0" bIns="0" anchor="t" anchorCtr="0">
            <a:noAutofit/>
          </a:bodyPr>
          <a:lstStyle/>
          <a:p>
            <a:pPr marL="0" marR="0" lvl="0" indent="0" algn="ctr" rtl="0">
              <a:lnSpc>
                <a:spcPct val="124719"/>
              </a:lnSpc>
              <a:spcBef>
                <a:spcPts val="0"/>
              </a:spcBef>
              <a:spcAft>
                <a:spcPts val="0"/>
              </a:spcAft>
              <a:buClr>
                <a:srgbClr val="030303"/>
              </a:buClr>
              <a:buSzPts val="2800"/>
              <a:buFont typeface="DM Sans SemiBold"/>
              <a:buNone/>
            </a:pPr>
            <a:r>
              <a:rPr lang="en" sz="2800" b="1" i="0" u="none" strike="noStrike" cap="none" dirty="0">
                <a:solidFill>
                  <a:srgbClr val="030303"/>
                </a:solidFill>
                <a:latin typeface="Lato"/>
                <a:ea typeface="Lato"/>
                <a:cs typeface="Lato"/>
                <a:sym typeface="Lato"/>
              </a:rPr>
              <a:t>Feature Extraction for Camera Identification</a:t>
            </a:r>
            <a:endParaRPr sz="2800" b="1" i="0" u="none" strike="noStrike" cap="none" dirty="0">
              <a:solidFill>
                <a:srgbClr val="000000"/>
              </a:solidFill>
              <a:latin typeface="Lato"/>
              <a:ea typeface="Lato"/>
              <a:cs typeface="Lato"/>
              <a:sym typeface="Lato"/>
            </a:endParaRPr>
          </a:p>
        </p:txBody>
      </p:sp>
      <p:pic>
        <p:nvPicPr>
          <p:cNvPr id="258" name="Google Shape;258;p19" descr="preencoded.png"/>
          <p:cNvPicPr preferRelativeResize="0"/>
          <p:nvPr/>
        </p:nvPicPr>
        <p:blipFill rotWithShape="1">
          <a:blip r:embed="rId3">
            <a:alphaModFix/>
          </a:blip>
          <a:srcRect/>
          <a:stretch/>
        </p:blipFill>
        <p:spPr>
          <a:xfrm>
            <a:off x="1036960" y="1264593"/>
            <a:ext cx="1493714" cy="1493714"/>
          </a:xfrm>
          <a:prstGeom prst="rect">
            <a:avLst/>
          </a:prstGeom>
          <a:noFill/>
          <a:ln>
            <a:noFill/>
          </a:ln>
        </p:spPr>
      </p:pic>
      <p:sp>
        <p:nvSpPr>
          <p:cNvPr id="259" name="Google Shape;259;p19"/>
          <p:cNvSpPr/>
          <p:nvPr/>
        </p:nvSpPr>
        <p:spPr>
          <a:xfrm>
            <a:off x="819750" y="2935445"/>
            <a:ext cx="1928100" cy="8241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464646"/>
              </a:buClr>
              <a:buSzPts val="1400"/>
              <a:buFont typeface="DM Sans SemiBold"/>
              <a:buNone/>
            </a:pPr>
            <a:r>
              <a:rPr lang="en" sz="2400" b="0" i="0" u="none" strike="noStrike" cap="none">
                <a:solidFill>
                  <a:srgbClr val="464646"/>
                </a:solidFill>
                <a:latin typeface="Lato"/>
                <a:ea typeface="Lato"/>
                <a:cs typeface="Lato"/>
                <a:sym typeface="Lato"/>
              </a:rPr>
              <a:t>Average Pixel intensity</a:t>
            </a:r>
            <a:endParaRPr sz="2400" b="0" i="0" u="none" strike="noStrike" cap="none">
              <a:solidFill>
                <a:srgbClr val="000000"/>
              </a:solidFill>
              <a:latin typeface="Lato"/>
              <a:ea typeface="Lato"/>
              <a:cs typeface="Lato"/>
              <a:sym typeface="Lato"/>
            </a:endParaRPr>
          </a:p>
        </p:txBody>
      </p:sp>
      <p:pic>
        <p:nvPicPr>
          <p:cNvPr id="260" name="Google Shape;260;p19" descr="preencoded.png"/>
          <p:cNvPicPr preferRelativeResize="0"/>
          <p:nvPr/>
        </p:nvPicPr>
        <p:blipFill rotWithShape="1">
          <a:blip r:embed="rId4">
            <a:alphaModFix/>
          </a:blip>
          <a:srcRect/>
          <a:stretch/>
        </p:blipFill>
        <p:spPr>
          <a:xfrm>
            <a:off x="3825032" y="1264592"/>
            <a:ext cx="1493788" cy="1493788"/>
          </a:xfrm>
          <a:prstGeom prst="rect">
            <a:avLst/>
          </a:prstGeom>
          <a:noFill/>
          <a:ln>
            <a:noFill/>
          </a:ln>
        </p:spPr>
      </p:pic>
      <p:sp>
        <p:nvSpPr>
          <p:cNvPr id="261" name="Google Shape;261;p19"/>
          <p:cNvSpPr/>
          <p:nvPr/>
        </p:nvSpPr>
        <p:spPr>
          <a:xfrm>
            <a:off x="3662800" y="2935518"/>
            <a:ext cx="1818300" cy="9447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464646"/>
              </a:buClr>
              <a:buSzPts val="1400"/>
              <a:buFont typeface="DM Sans SemiBold"/>
              <a:buNone/>
            </a:pPr>
            <a:r>
              <a:rPr lang="en" sz="2400" b="0" i="0" u="none" strike="noStrike" cap="none">
                <a:solidFill>
                  <a:srgbClr val="464646"/>
                </a:solidFill>
                <a:latin typeface="Lato"/>
                <a:ea typeface="Lato"/>
                <a:cs typeface="Lato"/>
                <a:sym typeface="Lato"/>
              </a:rPr>
              <a:t>RGB Pairs Correlation</a:t>
            </a:r>
            <a:endParaRPr sz="2400" b="0" i="0" u="none" strike="noStrike" cap="none">
              <a:solidFill>
                <a:srgbClr val="000000"/>
              </a:solidFill>
              <a:latin typeface="Lato"/>
              <a:ea typeface="Lato"/>
              <a:cs typeface="Lato"/>
              <a:sym typeface="Lato"/>
            </a:endParaRPr>
          </a:p>
        </p:txBody>
      </p:sp>
      <p:pic>
        <p:nvPicPr>
          <p:cNvPr id="262" name="Google Shape;262;p19" descr="preencoded.png"/>
          <p:cNvPicPr preferRelativeResize="0"/>
          <p:nvPr/>
        </p:nvPicPr>
        <p:blipFill rotWithShape="1">
          <a:blip r:embed="rId5">
            <a:alphaModFix/>
          </a:blip>
          <a:srcRect/>
          <a:stretch/>
        </p:blipFill>
        <p:spPr>
          <a:xfrm>
            <a:off x="6613177" y="1264593"/>
            <a:ext cx="1493714" cy="1493714"/>
          </a:xfrm>
          <a:prstGeom prst="rect">
            <a:avLst/>
          </a:prstGeom>
          <a:noFill/>
          <a:ln>
            <a:noFill/>
          </a:ln>
        </p:spPr>
      </p:pic>
      <p:sp>
        <p:nvSpPr>
          <p:cNvPr id="263" name="Google Shape;263;p19"/>
          <p:cNvSpPr/>
          <p:nvPr/>
        </p:nvSpPr>
        <p:spPr>
          <a:xfrm>
            <a:off x="5955325" y="2935550"/>
            <a:ext cx="2809500" cy="11799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464646"/>
              </a:buClr>
              <a:buSzPts val="1400"/>
              <a:buFont typeface="DM Sans SemiBold"/>
              <a:buNone/>
            </a:pPr>
            <a:r>
              <a:rPr lang="en" sz="2400" b="0" i="0" u="none" strike="noStrike" cap="none">
                <a:solidFill>
                  <a:srgbClr val="464646"/>
                </a:solidFill>
                <a:latin typeface="Lato"/>
                <a:ea typeface="Lato"/>
                <a:cs typeface="Lato"/>
                <a:sym typeface="Lato"/>
              </a:rPr>
              <a:t>Neighbor Distribution Center of Mass</a:t>
            </a:r>
            <a:endParaRPr sz="2400" b="0" i="0" u="none" strike="noStrike" cap="none">
              <a:solidFill>
                <a:srgbClr val="000000"/>
              </a:solidFill>
              <a:latin typeface="Lato"/>
              <a:ea typeface="Lato"/>
              <a:cs typeface="Lato"/>
              <a:sym typeface="Lato"/>
            </a:endParaRPr>
          </a:p>
        </p:txBody>
      </p:sp>
      <p:pic>
        <p:nvPicPr>
          <p:cNvPr id="264" name="Google Shape;264;p19" descr="preencoded.png"/>
          <p:cNvPicPr preferRelativeResize="0"/>
          <p:nvPr/>
        </p:nvPicPr>
        <p:blipFill rotWithShape="1">
          <a:blip r:embed="rId6">
            <a:alphaModFix/>
          </a:blip>
          <a:srcRect/>
          <a:stretch/>
        </p:blipFill>
        <p:spPr>
          <a:xfrm>
            <a:off x="2430959" y="4115544"/>
            <a:ext cx="1493788" cy="1493788"/>
          </a:xfrm>
          <a:prstGeom prst="rect">
            <a:avLst/>
          </a:prstGeom>
          <a:noFill/>
          <a:ln>
            <a:noFill/>
          </a:ln>
        </p:spPr>
      </p:pic>
      <p:sp>
        <p:nvSpPr>
          <p:cNvPr id="265" name="Google Shape;265;p19"/>
          <p:cNvSpPr/>
          <p:nvPr/>
        </p:nvSpPr>
        <p:spPr>
          <a:xfrm>
            <a:off x="2059903" y="5650783"/>
            <a:ext cx="2235900" cy="7863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464646"/>
              </a:buClr>
              <a:buSzPts val="1400"/>
              <a:buFont typeface="DM Sans SemiBold"/>
              <a:buNone/>
            </a:pPr>
            <a:r>
              <a:rPr lang="en" sz="2400" b="0" i="0" u="none" strike="noStrike" cap="none" dirty="0">
                <a:solidFill>
                  <a:srgbClr val="464646"/>
                </a:solidFill>
                <a:latin typeface="Lato"/>
                <a:ea typeface="Lato"/>
                <a:cs typeface="Lato"/>
                <a:sym typeface="Lato"/>
              </a:rPr>
              <a:t>Wavelet Domain Statistics</a:t>
            </a:r>
            <a:endParaRPr sz="2400" b="0" i="0" u="none" strike="noStrike" cap="none" dirty="0">
              <a:solidFill>
                <a:srgbClr val="000000"/>
              </a:solidFill>
              <a:latin typeface="Lato"/>
              <a:ea typeface="Lato"/>
              <a:cs typeface="Lato"/>
              <a:sym typeface="Lato"/>
            </a:endParaRPr>
          </a:p>
        </p:txBody>
      </p:sp>
      <p:pic>
        <p:nvPicPr>
          <p:cNvPr id="266" name="Google Shape;266;p19" descr="preencoded.png"/>
          <p:cNvPicPr preferRelativeResize="0"/>
          <p:nvPr/>
        </p:nvPicPr>
        <p:blipFill rotWithShape="1">
          <a:blip r:embed="rId7">
            <a:alphaModFix/>
          </a:blip>
          <a:srcRect/>
          <a:stretch/>
        </p:blipFill>
        <p:spPr>
          <a:xfrm>
            <a:off x="5219105" y="4115544"/>
            <a:ext cx="1493788" cy="1493788"/>
          </a:xfrm>
          <a:prstGeom prst="rect">
            <a:avLst/>
          </a:prstGeom>
          <a:noFill/>
          <a:ln>
            <a:noFill/>
          </a:ln>
        </p:spPr>
      </p:pic>
      <p:sp>
        <p:nvSpPr>
          <p:cNvPr id="267" name="Google Shape;267;p19"/>
          <p:cNvSpPr/>
          <p:nvPr/>
        </p:nvSpPr>
        <p:spPr>
          <a:xfrm>
            <a:off x="5002925" y="5786469"/>
            <a:ext cx="1926300" cy="8241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464646"/>
              </a:buClr>
              <a:buSzPts val="1400"/>
              <a:buFont typeface="DM Sans SemiBold"/>
              <a:buNone/>
            </a:pPr>
            <a:r>
              <a:rPr lang="en" sz="2400" b="0" i="0" u="none" strike="noStrike" cap="none">
                <a:solidFill>
                  <a:srgbClr val="464646"/>
                </a:solidFill>
                <a:latin typeface="Lato"/>
                <a:ea typeface="Lato"/>
                <a:cs typeface="Lato"/>
                <a:sym typeface="Lato"/>
              </a:rPr>
              <a:t>RGB Pairs Energy Ratio</a:t>
            </a:r>
            <a:endParaRPr sz="2400" b="0" i="0" u="none" strike="noStrike" cap="none">
              <a:solidFill>
                <a:srgbClr val="000000"/>
              </a:solidFill>
              <a:latin typeface="Lato"/>
              <a:ea typeface="Lato"/>
              <a:cs typeface="Lato"/>
              <a:sym typeface="La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p2" descr="A screenshot of a computer screen&#10;&#10;Description automatically generated"/>
          <p:cNvPicPr preferRelativeResize="0"/>
          <p:nvPr/>
        </p:nvPicPr>
        <p:blipFill rotWithShape="1">
          <a:blip r:embed="rId3">
            <a:alphaModFix/>
          </a:blip>
          <a:srcRect l="36325" t="-1492" r="11388"/>
          <a:stretch/>
        </p:blipFill>
        <p:spPr>
          <a:xfrm>
            <a:off x="4869711" y="567070"/>
            <a:ext cx="4295553" cy="6290931"/>
          </a:xfrm>
          <a:prstGeom prst="rect">
            <a:avLst/>
          </a:prstGeom>
          <a:noFill/>
          <a:ln>
            <a:noFill/>
          </a:ln>
        </p:spPr>
      </p:pic>
      <p:sp>
        <p:nvSpPr>
          <p:cNvPr id="96" name="Google Shape;96;p2"/>
          <p:cNvSpPr txBox="1">
            <a:spLocks noGrp="1"/>
          </p:cNvSpPr>
          <p:nvPr>
            <p:ph type="body" idx="1"/>
          </p:nvPr>
        </p:nvSpPr>
        <p:spPr>
          <a:xfrm>
            <a:off x="438826" y="1831165"/>
            <a:ext cx="4430886" cy="4860258"/>
          </a:xfrm>
          <a:prstGeom prst="rect">
            <a:avLst/>
          </a:prstGeom>
          <a:noFill/>
          <a:ln>
            <a:noFill/>
          </a:ln>
        </p:spPr>
        <p:txBody>
          <a:bodyPr spcFirstLastPara="1" wrap="square" lIns="91425" tIns="91425" rIns="91425" bIns="91425" anchor="t" anchorCtr="0">
            <a:noAutofit/>
          </a:bodyPr>
          <a:lstStyle/>
          <a:p>
            <a:pPr marL="342900" lvl="0" indent="-342900" algn="l" rtl="0">
              <a:lnSpc>
                <a:spcPct val="200000"/>
              </a:lnSpc>
              <a:spcBef>
                <a:spcPts val="0"/>
              </a:spcBef>
              <a:spcAft>
                <a:spcPts val="0"/>
              </a:spcAft>
              <a:buSzPts val="1300"/>
              <a:buChar char="●"/>
            </a:pPr>
            <a:r>
              <a:rPr lang="en" sz="2400"/>
              <a:t>Can we trace back the origin of an image?</a:t>
            </a:r>
            <a:endParaRPr sz="2400"/>
          </a:p>
          <a:p>
            <a:pPr marL="342900" lvl="0" indent="-342900" algn="l" rtl="0">
              <a:lnSpc>
                <a:spcPct val="200000"/>
              </a:lnSpc>
              <a:spcBef>
                <a:spcPts val="1200"/>
              </a:spcBef>
              <a:spcAft>
                <a:spcPts val="0"/>
              </a:spcAft>
              <a:buSzPts val="1300"/>
              <a:buChar char="●"/>
            </a:pPr>
            <a:r>
              <a:rPr lang="en" sz="2400"/>
              <a:t>Can we reveal the authors of illicit material?</a:t>
            </a:r>
            <a:endParaRPr sz="2400"/>
          </a:p>
          <a:p>
            <a:pPr marL="342900" lvl="0" indent="-342900" algn="l" rtl="0">
              <a:lnSpc>
                <a:spcPct val="200000"/>
              </a:lnSpc>
              <a:spcBef>
                <a:spcPts val="1200"/>
              </a:spcBef>
              <a:spcAft>
                <a:spcPts val="1200"/>
              </a:spcAft>
              <a:buSzPts val="1300"/>
              <a:buChar char="●"/>
            </a:pPr>
            <a:r>
              <a:rPr lang="en" sz="2400"/>
              <a:t>Which camera acquired the image?</a:t>
            </a:r>
            <a:endParaRPr sz="2400"/>
          </a:p>
        </p:txBody>
      </p:sp>
      <p:sp>
        <p:nvSpPr>
          <p:cNvPr id="97" name="Google Shape;97;p2"/>
          <p:cNvSpPr txBox="1">
            <a:spLocks noGrp="1"/>
          </p:cNvSpPr>
          <p:nvPr>
            <p:ph type="title"/>
          </p:nvPr>
        </p:nvSpPr>
        <p:spPr>
          <a:xfrm>
            <a:off x="727650" y="755633"/>
            <a:ext cx="7688700" cy="713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00000"/>
              </a:buClr>
              <a:buSzPts val="990"/>
              <a:buFont typeface="Arial"/>
              <a:buNone/>
            </a:pPr>
            <a:r>
              <a:rPr lang="en" sz="2840"/>
              <a:t>Motivation</a:t>
            </a:r>
            <a:endParaRPr sz="2840"/>
          </a:p>
          <a:p>
            <a:pPr marL="0" lvl="0" indent="0" algn="l" rtl="0">
              <a:lnSpc>
                <a:spcPct val="100000"/>
              </a:lnSpc>
              <a:spcBef>
                <a:spcPts val="0"/>
              </a:spcBef>
              <a:spcAft>
                <a:spcPts val="0"/>
              </a:spcAft>
              <a:buSzPts val="2600"/>
              <a:buNone/>
            </a:pPr>
            <a:endParaRPr sz="28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20"/>
          <p:cNvSpPr/>
          <p:nvPr/>
        </p:nvSpPr>
        <p:spPr>
          <a:xfrm>
            <a:off x="731520" y="758952"/>
            <a:ext cx="5323200" cy="611400"/>
          </a:xfrm>
          <a:prstGeom prst="rect">
            <a:avLst/>
          </a:prstGeom>
          <a:noFill/>
          <a:ln>
            <a:noFill/>
          </a:ln>
        </p:spPr>
        <p:txBody>
          <a:bodyPr spcFirstLastPara="1" wrap="square" lIns="0" tIns="0" rIns="0" bIns="0" anchor="t" anchorCtr="0">
            <a:noAutofit/>
          </a:bodyPr>
          <a:lstStyle/>
          <a:p>
            <a:pPr marL="0" marR="0" lvl="0" indent="0" rtl="0">
              <a:lnSpc>
                <a:spcPct val="125203"/>
              </a:lnSpc>
              <a:spcBef>
                <a:spcPts val="0"/>
              </a:spcBef>
              <a:spcAft>
                <a:spcPts val="0"/>
              </a:spcAft>
              <a:buClr>
                <a:srgbClr val="030303"/>
              </a:buClr>
              <a:buSzPts val="3800"/>
              <a:buFont typeface="DM Sans SemiBold"/>
              <a:buNone/>
            </a:pPr>
            <a:r>
              <a:rPr lang="en" sz="2800" b="1" i="0" u="none" strike="noStrike" cap="none" dirty="0">
                <a:solidFill>
                  <a:srgbClr val="030303"/>
                </a:solidFill>
                <a:latin typeface="Lato"/>
                <a:ea typeface="Lato"/>
                <a:cs typeface="Lato"/>
                <a:sym typeface="Lato"/>
              </a:rPr>
              <a:t>Average Pixel Intensity</a:t>
            </a:r>
            <a:endParaRPr sz="2800" b="1" i="0" u="none" strike="noStrike" cap="none" dirty="0">
              <a:solidFill>
                <a:srgbClr val="000000"/>
              </a:solidFill>
              <a:latin typeface="Lato"/>
              <a:ea typeface="Lato"/>
              <a:cs typeface="Lato"/>
              <a:sym typeface="Lato"/>
            </a:endParaRPr>
          </a:p>
        </p:txBody>
      </p:sp>
      <p:sp>
        <p:nvSpPr>
          <p:cNvPr id="274" name="Google Shape;274;p20"/>
          <p:cNvSpPr/>
          <p:nvPr/>
        </p:nvSpPr>
        <p:spPr>
          <a:xfrm>
            <a:off x="640800" y="1828800"/>
            <a:ext cx="8253818" cy="2458200"/>
          </a:xfrm>
          <a:prstGeom prst="rect">
            <a:avLst/>
          </a:prstGeom>
          <a:noFill/>
          <a:ln>
            <a:noFill/>
          </a:ln>
        </p:spPr>
        <p:txBody>
          <a:bodyPr spcFirstLastPara="1" wrap="square" lIns="0" tIns="0" rIns="0" bIns="0" anchor="t" anchorCtr="0">
            <a:noAutofit/>
          </a:bodyPr>
          <a:lstStyle/>
          <a:p>
            <a:pPr marL="215900" marR="0" lvl="0" indent="-215900" algn="l" rtl="0">
              <a:lnSpc>
                <a:spcPct val="115000"/>
              </a:lnSpc>
              <a:spcBef>
                <a:spcPts val="0"/>
              </a:spcBef>
              <a:spcAft>
                <a:spcPts val="0"/>
              </a:spcAft>
              <a:buClr>
                <a:srgbClr val="464646"/>
              </a:buClr>
              <a:buSzPts val="2800"/>
              <a:buFont typeface="Lato"/>
              <a:buChar char="•"/>
            </a:pPr>
            <a:r>
              <a:rPr lang="en" sz="2600" dirty="0">
                <a:solidFill>
                  <a:srgbClr val="464646"/>
                </a:solidFill>
                <a:latin typeface="Lato"/>
                <a:ea typeface="Lato"/>
                <a:cs typeface="Lato"/>
                <a:sym typeface="Lato"/>
              </a:rPr>
              <a:t> </a:t>
            </a:r>
            <a:r>
              <a:rPr lang="en" sz="2600" b="0" i="0" u="none" strike="noStrike" cap="none" dirty="0">
                <a:solidFill>
                  <a:srgbClr val="464646"/>
                </a:solidFill>
                <a:latin typeface="Lato"/>
                <a:ea typeface="Lato"/>
                <a:cs typeface="Lato"/>
                <a:sym typeface="Lato"/>
              </a:rPr>
              <a:t>Measures the mean value of the three RGB channels.</a:t>
            </a:r>
            <a:endParaRPr sz="2600" b="0" i="0" u="none" strike="noStrike" cap="none" dirty="0">
              <a:solidFill>
                <a:srgbClr val="464646"/>
              </a:solidFill>
              <a:latin typeface="Lato"/>
              <a:ea typeface="Lato"/>
              <a:cs typeface="Lato"/>
              <a:sym typeface="Lato"/>
            </a:endParaRPr>
          </a:p>
          <a:p>
            <a:pPr marL="292100" marR="0" lvl="0" indent="-292100" algn="l" rtl="0">
              <a:lnSpc>
                <a:spcPct val="115000"/>
              </a:lnSpc>
              <a:spcBef>
                <a:spcPts val="1000"/>
              </a:spcBef>
              <a:spcAft>
                <a:spcPts val="1000"/>
              </a:spcAft>
              <a:buClr>
                <a:srgbClr val="464646"/>
              </a:buClr>
              <a:buSzPts val="2800"/>
              <a:buFont typeface="Lato"/>
              <a:buChar char="•"/>
            </a:pPr>
            <a:r>
              <a:rPr lang="en" sz="2600" b="0" i="0" u="none" strike="noStrike" cap="none" dirty="0">
                <a:solidFill>
                  <a:srgbClr val="464646"/>
                </a:solidFill>
                <a:latin typeface="Lato"/>
                <a:ea typeface="Lato"/>
                <a:cs typeface="Lato"/>
                <a:sym typeface="Lato"/>
              </a:rPr>
              <a:t>If the intensities had been changed in a way that did not preserve the mean, this feature will be affected.</a:t>
            </a:r>
            <a:endParaRPr sz="2600" b="0" i="0" u="none" strike="noStrike" cap="none" dirty="0">
              <a:solidFill>
                <a:srgbClr val="464646"/>
              </a:solidFill>
              <a:latin typeface="Lato"/>
              <a:ea typeface="Lato"/>
              <a:cs typeface="Lato"/>
              <a:sym typeface="Lato"/>
            </a:endParaRPr>
          </a:p>
        </p:txBody>
      </p:sp>
      <p:sp>
        <p:nvSpPr>
          <p:cNvPr id="275" name="Google Shape;275;p20"/>
          <p:cNvSpPr/>
          <p:nvPr/>
        </p:nvSpPr>
        <p:spPr>
          <a:xfrm>
            <a:off x="496119" y="4286994"/>
            <a:ext cx="3903000" cy="283500"/>
          </a:xfrm>
          <a:prstGeom prst="rect">
            <a:avLst/>
          </a:prstGeom>
          <a:noFill/>
          <a:ln>
            <a:noFill/>
          </a:ln>
        </p:spPr>
        <p:txBody>
          <a:bodyPr spcFirstLastPara="1" wrap="square" lIns="0" tIns="0" rIns="0" bIns="0" anchor="t" anchorCtr="0">
            <a:noAutofit/>
          </a:bodyPr>
          <a:lstStyle/>
          <a:p>
            <a:pPr marL="0" marR="0" lvl="0" indent="0" algn="l" rtl="0">
              <a:lnSpc>
                <a:spcPct val="161363"/>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p20"/>
          <p:cNvSpPr/>
          <p:nvPr/>
        </p:nvSpPr>
        <p:spPr>
          <a:xfrm>
            <a:off x="4749701" y="2780333"/>
            <a:ext cx="3903000" cy="2268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pic>
        <p:nvPicPr>
          <p:cNvPr id="277" name="Google Shape;277;p20" descr="preencoded.png"/>
          <p:cNvPicPr preferRelativeResize="0"/>
          <p:nvPr/>
        </p:nvPicPr>
        <p:blipFill rotWithShape="1">
          <a:blip r:embed="rId3">
            <a:alphaModFix/>
          </a:blip>
          <a:srcRect/>
          <a:stretch/>
        </p:blipFill>
        <p:spPr>
          <a:xfrm>
            <a:off x="1328514" y="3712426"/>
            <a:ext cx="6832738" cy="1464025"/>
          </a:xfrm>
          <a:prstGeom prst="rect">
            <a:avLst/>
          </a:prstGeom>
          <a:noFill/>
          <a:ln>
            <a:noFill/>
          </a:ln>
        </p:spPr>
      </p:pic>
      <p:sp>
        <p:nvSpPr>
          <p:cNvPr id="278" name="Google Shape;278;p20"/>
          <p:cNvSpPr/>
          <p:nvPr/>
        </p:nvSpPr>
        <p:spPr>
          <a:xfrm>
            <a:off x="640798" y="5438215"/>
            <a:ext cx="7259617" cy="312804"/>
          </a:xfrm>
          <a:prstGeom prst="rect">
            <a:avLst/>
          </a:prstGeom>
          <a:noFill/>
          <a:ln>
            <a:noFill/>
          </a:ln>
        </p:spPr>
        <p:txBody>
          <a:bodyPr spcFirstLastPara="1" wrap="square" lIns="0" tIns="0" rIns="0" bIns="0" anchor="t" anchorCtr="0">
            <a:noAutofit/>
          </a:bodyPr>
          <a:lstStyle/>
          <a:p>
            <a:pPr marL="0" marR="0" lvl="0" indent="0" algn="l" rtl="0">
              <a:lnSpc>
                <a:spcPct val="160714"/>
              </a:lnSpc>
              <a:spcBef>
                <a:spcPts val="0"/>
              </a:spcBef>
              <a:spcAft>
                <a:spcPts val="0"/>
              </a:spcAft>
              <a:buClr>
                <a:srgbClr val="464646"/>
              </a:buClr>
              <a:buSzPts val="900"/>
              <a:buFont typeface="Inter Medium"/>
              <a:buNone/>
            </a:pPr>
            <a:r>
              <a:rPr lang="en" sz="2400" b="0" i="0" u="none" strike="noStrike" cap="none" dirty="0">
                <a:solidFill>
                  <a:srgbClr val="464646"/>
                </a:solidFill>
                <a:latin typeface="Lato"/>
                <a:ea typeface="Lato"/>
                <a:cs typeface="Lato"/>
                <a:sym typeface="Lato"/>
              </a:rPr>
              <a:t>I_c(i) = Intensity of pixel, i in channel c (R, G, or B)</a:t>
            </a:r>
            <a:endParaRPr sz="2400" b="0" i="0" u="none" strike="noStrike" cap="none" dirty="0">
              <a:solidFill>
                <a:srgbClr val="000000"/>
              </a:solidFill>
              <a:latin typeface="Lato"/>
              <a:ea typeface="Lato"/>
              <a:cs typeface="Lato"/>
              <a:sym typeface="Lato"/>
            </a:endParaRPr>
          </a:p>
        </p:txBody>
      </p:sp>
      <p:sp>
        <p:nvSpPr>
          <p:cNvPr id="279" name="Google Shape;279;p20"/>
          <p:cNvSpPr/>
          <p:nvPr/>
        </p:nvSpPr>
        <p:spPr>
          <a:xfrm>
            <a:off x="640798" y="5945772"/>
            <a:ext cx="8366041" cy="672968"/>
          </a:xfrm>
          <a:prstGeom prst="rect">
            <a:avLst/>
          </a:prstGeom>
          <a:noFill/>
          <a:ln>
            <a:noFill/>
          </a:ln>
        </p:spPr>
        <p:txBody>
          <a:bodyPr spcFirstLastPara="1" wrap="square" lIns="0" tIns="0" rIns="0" bIns="0" anchor="t" anchorCtr="0">
            <a:noAutofit/>
          </a:bodyPr>
          <a:lstStyle/>
          <a:p>
            <a:pPr marL="0" marR="0" lvl="0" indent="0" algn="l" rtl="0">
              <a:lnSpc>
                <a:spcPct val="160714"/>
              </a:lnSpc>
              <a:spcBef>
                <a:spcPts val="0"/>
              </a:spcBef>
              <a:spcAft>
                <a:spcPts val="0"/>
              </a:spcAft>
              <a:buClr>
                <a:srgbClr val="464646"/>
              </a:buClr>
              <a:buSzPts val="900"/>
              <a:buFont typeface="Inter Medium"/>
              <a:buNone/>
            </a:pPr>
            <a:r>
              <a:rPr lang="en" sz="2400" b="0" i="0" u="none" strike="noStrike" cap="none" dirty="0">
                <a:solidFill>
                  <a:srgbClr val="464646"/>
                </a:solidFill>
                <a:latin typeface="Lato"/>
                <a:ea typeface="Lato"/>
                <a:cs typeface="Lato"/>
                <a:sym typeface="Lato"/>
              </a:rPr>
              <a:t>N = Total number of pixels in the image || c = Color channel</a:t>
            </a:r>
            <a:endParaRPr sz="2400" b="0" i="0" u="none" strike="noStrike" cap="none" dirty="0">
              <a:solidFill>
                <a:srgbClr val="000000"/>
              </a:solidFill>
              <a:latin typeface="Lato"/>
              <a:ea typeface="Lato"/>
              <a:cs typeface="Lato"/>
              <a:sym typeface="Lat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21"/>
          <p:cNvSpPr/>
          <p:nvPr/>
        </p:nvSpPr>
        <p:spPr>
          <a:xfrm>
            <a:off x="731520" y="758952"/>
            <a:ext cx="5105700" cy="611400"/>
          </a:xfrm>
          <a:prstGeom prst="rect">
            <a:avLst/>
          </a:prstGeom>
          <a:noFill/>
          <a:ln>
            <a:noFill/>
          </a:ln>
        </p:spPr>
        <p:txBody>
          <a:bodyPr spcFirstLastPara="1" wrap="square" lIns="0" tIns="0" rIns="0" bIns="0" anchor="t" anchorCtr="0">
            <a:noAutofit/>
          </a:bodyPr>
          <a:lstStyle/>
          <a:p>
            <a:pPr marL="0" marR="0" lvl="0" indent="0" rtl="0">
              <a:lnSpc>
                <a:spcPct val="115000"/>
              </a:lnSpc>
              <a:spcBef>
                <a:spcPts val="0"/>
              </a:spcBef>
              <a:spcAft>
                <a:spcPts val="0"/>
              </a:spcAft>
              <a:buClr>
                <a:srgbClr val="030303"/>
              </a:buClr>
              <a:buSzPts val="3800"/>
              <a:buFont typeface="DM Sans SemiBold"/>
              <a:buNone/>
            </a:pPr>
            <a:r>
              <a:rPr lang="en" sz="2800" b="1" i="0" u="none" strike="noStrike" cap="none" dirty="0">
                <a:solidFill>
                  <a:srgbClr val="030303"/>
                </a:solidFill>
                <a:latin typeface="Lato"/>
                <a:ea typeface="Lato"/>
                <a:cs typeface="Lato"/>
                <a:sym typeface="Lato"/>
              </a:rPr>
              <a:t>RGB Pairs Correlation</a:t>
            </a:r>
            <a:endParaRPr sz="2800" b="1" i="0" u="none" strike="noStrike" cap="none" dirty="0">
              <a:solidFill>
                <a:srgbClr val="000000"/>
              </a:solidFill>
              <a:latin typeface="Lato"/>
              <a:ea typeface="Lato"/>
              <a:cs typeface="Lato"/>
              <a:sym typeface="Lato"/>
            </a:endParaRPr>
          </a:p>
        </p:txBody>
      </p:sp>
      <p:sp>
        <p:nvSpPr>
          <p:cNvPr id="286" name="Google Shape;286;p21"/>
          <p:cNvSpPr/>
          <p:nvPr/>
        </p:nvSpPr>
        <p:spPr>
          <a:xfrm>
            <a:off x="432463" y="1988575"/>
            <a:ext cx="4548900" cy="3963900"/>
          </a:xfrm>
          <a:prstGeom prst="rect">
            <a:avLst/>
          </a:prstGeom>
          <a:noFill/>
          <a:ln>
            <a:noFill/>
          </a:ln>
        </p:spPr>
        <p:txBody>
          <a:bodyPr spcFirstLastPara="1" wrap="square" lIns="0" tIns="0" rIns="0" bIns="0" anchor="t" anchorCtr="0">
            <a:noAutofit/>
          </a:bodyPr>
          <a:lstStyle/>
          <a:p>
            <a:pPr marL="457200" marR="0" lvl="0" indent="-406400" algn="l" rtl="0">
              <a:lnSpc>
                <a:spcPct val="115000"/>
              </a:lnSpc>
              <a:spcBef>
                <a:spcPts val="0"/>
              </a:spcBef>
              <a:spcAft>
                <a:spcPts val="0"/>
              </a:spcAft>
              <a:buClr>
                <a:srgbClr val="464646"/>
              </a:buClr>
              <a:buSzPts val="2800"/>
              <a:buFont typeface="Lato"/>
              <a:buChar char="●"/>
            </a:pPr>
            <a:r>
              <a:rPr lang="en" sz="2600" b="0" i="0" u="none" strike="noStrike" cap="none">
                <a:solidFill>
                  <a:srgbClr val="464646"/>
                </a:solidFill>
                <a:latin typeface="Lato"/>
                <a:ea typeface="Lato"/>
                <a:cs typeface="Lato"/>
                <a:sym typeface="Lato"/>
              </a:rPr>
              <a:t>Evaluates the correlation between different color channels (RG, RB, GB).</a:t>
            </a:r>
            <a:endParaRPr sz="2600" b="0" i="0" u="none" strike="noStrike" cap="none">
              <a:solidFill>
                <a:srgbClr val="464646"/>
              </a:solidFill>
              <a:latin typeface="Lato"/>
              <a:ea typeface="Lato"/>
              <a:cs typeface="Lato"/>
              <a:sym typeface="Lato"/>
            </a:endParaRPr>
          </a:p>
          <a:p>
            <a:pPr marL="457200" marR="0" lvl="0" indent="-406400" algn="l" rtl="0">
              <a:lnSpc>
                <a:spcPct val="115000"/>
              </a:lnSpc>
              <a:spcBef>
                <a:spcPts val="1000"/>
              </a:spcBef>
              <a:spcAft>
                <a:spcPts val="1000"/>
              </a:spcAft>
              <a:buClr>
                <a:srgbClr val="464646"/>
              </a:buClr>
              <a:buSzPts val="2800"/>
              <a:buFont typeface="Lato"/>
              <a:buChar char="●"/>
            </a:pPr>
            <a:r>
              <a:rPr lang="en" sz="2600" b="0" i="0" u="none" strike="noStrike" cap="none">
                <a:solidFill>
                  <a:srgbClr val="464646"/>
                </a:solidFill>
                <a:latin typeface="Lato"/>
                <a:ea typeface="Lato"/>
                <a:cs typeface="Lato"/>
                <a:sym typeface="Lato"/>
              </a:rPr>
              <a:t>Captures how the relationships between channels vary based on the camera’s processing pipeline.</a:t>
            </a:r>
            <a:endParaRPr sz="2600" b="0" i="0" u="none" strike="noStrike" cap="none">
              <a:solidFill>
                <a:srgbClr val="464646"/>
              </a:solidFill>
              <a:latin typeface="Lato"/>
              <a:ea typeface="Lato"/>
              <a:cs typeface="Lato"/>
              <a:sym typeface="Lato"/>
            </a:endParaRPr>
          </a:p>
        </p:txBody>
      </p:sp>
      <p:pic>
        <p:nvPicPr>
          <p:cNvPr id="287" name="Google Shape;287;p21"/>
          <p:cNvPicPr preferRelativeResize="0"/>
          <p:nvPr/>
        </p:nvPicPr>
        <p:blipFill rotWithShape="1">
          <a:blip r:embed="rId3">
            <a:alphaModFix/>
          </a:blip>
          <a:srcRect/>
          <a:stretch/>
        </p:blipFill>
        <p:spPr>
          <a:xfrm>
            <a:off x="4961631" y="2075013"/>
            <a:ext cx="3749901" cy="379102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22"/>
          <p:cNvSpPr/>
          <p:nvPr/>
        </p:nvSpPr>
        <p:spPr>
          <a:xfrm>
            <a:off x="731520" y="758952"/>
            <a:ext cx="6434100" cy="443100"/>
          </a:xfrm>
          <a:prstGeom prst="rect">
            <a:avLst/>
          </a:prstGeom>
          <a:noFill/>
          <a:ln>
            <a:noFill/>
          </a:ln>
        </p:spPr>
        <p:txBody>
          <a:bodyPr spcFirstLastPara="1" wrap="square" lIns="0" tIns="0" rIns="0" bIns="0" anchor="t" anchorCtr="0">
            <a:noAutofit/>
          </a:bodyPr>
          <a:lstStyle/>
          <a:p>
            <a:pPr marL="0" marR="0" lvl="0" indent="0" rtl="0">
              <a:lnSpc>
                <a:spcPct val="124719"/>
              </a:lnSpc>
              <a:spcBef>
                <a:spcPts val="0"/>
              </a:spcBef>
              <a:spcAft>
                <a:spcPts val="0"/>
              </a:spcAft>
              <a:buClr>
                <a:srgbClr val="030303"/>
              </a:buClr>
              <a:buSzPts val="2800"/>
              <a:buFont typeface="DM Sans SemiBold"/>
              <a:buNone/>
            </a:pPr>
            <a:r>
              <a:rPr lang="en" sz="2800" b="1" i="0" u="none" strike="noStrike" cap="none" dirty="0">
                <a:solidFill>
                  <a:srgbClr val="030303"/>
                </a:solidFill>
                <a:latin typeface="Lato"/>
                <a:ea typeface="Lato"/>
                <a:cs typeface="Lato"/>
                <a:sym typeface="Lato"/>
              </a:rPr>
              <a:t>Neighbor Distribution Center of Mass</a:t>
            </a:r>
            <a:endParaRPr sz="2800" b="1" i="0" u="none" strike="noStrike" cap="none" dirty="0">
              <a:solidFill>
                <a:srgbClr val="000000"/>
              </a:solidFill>
              <a:latin typeface="Lato"/>
              <a:ea typeface="Lato"/>
              <a:cs typeface="Lato"/>
              <a:sym typeface="Lato"/>
            </a:endParaRPr>
          </a:p>
        </p:txBody>
      </p:sp>
      <p:sp>
        <p:nvSpPr>
          <p:cNvPr id="294" name="Google Shape;294;p22"/>
          <p:cNvSpPr/>
          <p:nvPr/>
        </p:nvSpPr>
        <p:spPr>
          <a:xfrm>
            <a:off x="564950" y="2118650"/>
            <a:ext cx="7890600" cy="1086900"/>
          </a:xfrm>
          <a:prstGeom prst="rect">
            <a:avLst/>
          </a:prstGeom>
          <a:noFill/>
          <a:ln>
            <a:noFill/>
          </a:ln>
        </p:spPr>
        <p:txBody>
          <a:bodyPr spcFirstLastPara="1" wrap="square" lIns="0" tIns="0" rIns="0" bIns="0" anchor="t" anchorCtr="0">
            <a:noAutofit/>
          </a:bodyPr>
          <a:lstStyle/>
          <a:p>
            <a:pPr marL="292100" marR="0" lvl="0" indent="-292100" algn="l" rtl="0">
              <a:lnSpc>
                <a:spcPct val="115000"/>
              </a:lnSpc>
              <a:spcBef>
                <a:spcPts val="0"/>
              </a:spcBef>
              <a:spcAft>
                <a:spcPts val="0"/>
              </a:spcAft>
              <a:buClr>
                <a:srgbClr val="464646"/>
              </a:buClr>
              <a:buSzPts val="2800"/>
              <a:buFont typeface="Lato"/>
              <a:buChar char="●"/>
            </a:pPr>
            <a:r>
              <a:rPr lang="en" sz="2600" b="0" i="0" u="none" strike="noStrike" cap="none" dirty="0">
                <a:solidFill>
                  <a:srgbClr val="464646"/>
                </a:solidFill>
                <a:latin typeface="Lato"/>
                <a:ea typeface="Lato"/>
                <a:cs typeface="Lato"/>
                <a:sym typeface="Lato"/>
              </a:rPr>
              <a:t>sensitive to local intensity variations</a:t>
            </a:r>
            <a:endParaRPr sz="2600" b="0" i="0" u="none" strike="noStrike" cap="none" dirty="0">
              <a:solidFill>
                <a:srgbClr val="464646"/>
              </a:solidFill>
              <a:latin typeface="Lato"/>
              <a:ea typeface="Lato"/>
              <a:cs typeface="Lato"/>
              <a:sym typeface="Lato"/>
            </a:endParaRPr>
          </a:p>
          <a:p>
            <a:pPr marL="292100" marR="0" lvl="0" indent="-292100" algn="l" rtl="0">
              <a:lnSpc>
                <a:spcPct val="115000"/>
              </a:lnSpc>
              <a:spcBef>
                <a:spcPts val="800"/>
              </a:spcBef>
              <a:spcAft>
                <a:spcPts val="800"/>
              </a:spcAft>
              <a:buClr>
                <a:srgbClr val="464646"/>
              </a:buClr>
              <a:buSzPts val="2800"/>
              <a:buFont typeface="Lato"/>
              <a:buChar char="●"/>
            </a:pPr>
            <a:r>
              <a:rPr lang="en" sz="2600" b="0" i="0" u="none" strike="noStrike" cap="none" dirty="0">
                <a:solidFill>
                  <a:srgbClr val="464646"/>
                </a:solidFill>
                <a:latin typeface="Lato"/>
                <a:ea typeface="Lato"/>
                <a:cs typeface="Lato"/>
                <a:sym typeface="Lato"/>
              </a:rPr>
              <a:t>sensitive to intensity scaling and shifting. </a:t>
            </a:r>
            <a:endParaRPr sz="2600" b="0" i="0" u="none" strike="noStrike" cap="none" dirty="0">
              <a:solidFill>
                <a:srgbClr val="464646"/>
              </a:solidFill>
              <a:latin typeface="Lato"/>
              <a:ea typeface="Lato"/>
              <a:cs typeface="Lato"/>
              <a:sym typeface="Lato"/>
            </a:endParaRPr>
          </a:p>
        </p:txBody>
      </p:sp>
      <p:pic>
        <p:nvPicPr>
          <p:cNvPr id="295" name="Google Shape;295;p22" descr="preencoded.png"/>
          <p:cNvPicPr preferRelativeResize="0"/>
          <p:nvPr/>
        </p:nvPicPr>
        <p:blipFill rotWithShape="1">
          <a:blip r:embed="rId3">
            <a:alphaModFix/>
          </a:blip>
          <a:srcRect/>
          <a:stretch/>
        </p:blipFill>
        <p:spPr>
          <a:xfrm>
            <a:off x="1130644" y="3519188"/>
            <a:ext cx="6759200" cy="1520694"/>
          </a:xfrm>
          <a:prstGeom prst="rect">
            <a:avLst/>
          </a:prstGeom>
          <a:noFill/>
          <a:ln>
            <a:noFill/>
          </a:ln>
        </p:spPr>
      </p:pic>
      <p:sp>
        <p:nvSpPr>
          <p:cNvPr id="296" name="Google Shape;296;p22"/>
          <p:cNvSpPr/>
          <p:nvPr/>
        </p:nvSpPr>
        <p:spPr>
          <a:xfrm>
            <a:off x="564950" y="5353520"/>
            <a:ext cx="6541200" cy="181500"/>
          </a:xfrm>
          <a:prstGeom prst="rect">
            <a:avLst/>
          </a:prstGeom>
          <a:noFill/>
          <a:ln>
            <a:noFill/>
          </a:ln>
        </p:spPr>
        <p:txBody>
          <a:bodyPr spcFirstLastPara="1" wrap="square" lIns="0" tIns="0" rIns="0" bIns="0" anchor="t" anchorCtr="0">
            <a:noAutofit/>
          </a:bodyPr>
          <a:lstStyle/>
          <a:p>
            <a:pPr marL="0" marR="0" lvl="0" indent="0" algn="l" rtl="0">
              <a:lnSpc>
                <a:spcPct val="160714"/>
              </a:lnSpc>
              <a:spcBef>
                <a:spcPts val="0"/>
              </a:spcBef>
              <a:spcAft>
                <a:spcPts val="0"/>
              </a:spcAft>
              <a:buClr>
                <a:srgbClr val="464646"/>
              </a:buClr>
              <a:buSzPts val="900"/>
              <a:buFont typeface="Inter Medium"/>
              <a:buNone/>
            </a:pPr>
            <a:r>
              <a:rPr lang="en" sz="2400" b="0" i="0" u="none" strike="noStrike" cap="none" dirty="0">
                <a:solidFill>
                  <a:srgbClr val="464646"/>
                </a:solidFill>
                <a:latin typeface="Lato"/>
                <a:ea typeface="Lato"/>
                <a:cs typeface="Lato"/>
                <a:sym typeface="Lato"/>
              </a:rPr>
              <a:t>xᵢ: Intensity value.</a:t>
            </a:r>
            <a:endParaRPr sz="2400" b="0" i="0" u="none" strike="noStrike" cap="none" dirty="0">
              <a:solidFill>
                <a:srgbClr val="000000"/>
              </a:solidFill>
              <a:latin typeface="Lato"/>
              <a:ea typeface="Lato"/>
              <a:cs typeface="Lato"/>
              <a:sym typeface="Lato"/>
            </a:endParaRPr>
          </a:p>
        </p:txBody>
      </p:sp>
      <p:sp>
        <p:nvSpPr>
          <p:cNvPr id="297" name="Google Shape;297;p22"/>
          <p:cNvSpPr/>
          <p:nvPr/>
        </p:nvSpPr>
        <p:spPr>
          <a:xfrm>
            <a:off x="564950" y="5848658"/>
            <a:ext cx="6541200" cy="181500"/>
          </a:xfrm>
          <a:prstGeom prst="rect">
            <a:avLst/>
          </a:prstGeom>
          <a:noFill/>
          <a:ln>
            <a:noFill/>
          </a:ln>
        </p:spPr>
        <p:txBody>
          <a:bodyPr spcFirstLastPara="1" wrap="square" lIns="0" tIns="0" rIns="0" bIns="0" anchor="t" anchorCtr="0">
            <a:noAutofit/>
          </a:bodyPr>
          <a:lstStyle/>
          <a:p>
            <a:pPr marL="0" marR="0" lvl="0" indent="0" algn="l" rtl="0">
              <a:lnSpc>
                <a:spcPct val="160714"/>
              </a:lnSpc>
              <a:spcBef>
                <a:spcPts val="0"/>
              </a:spcBef>
              <a:spcAft>
                <a:spcPts val="0"/>
              </a:spcAft>
              <a:buClr>
                <a:srgbClr val="464646"/>
              </a:buClr>
              <a:buSzPts val="900"/>
              <a:buFont typeface="Inter Medium"/>
              <a:buNone/>
            </a:pPr>
            <a:r>
              <a:rPr lang="en" sz="2400" b="0" i="0" u="none" strike="noStrike" cap="none" dirty="0">
                <a:solidFill>
                  <a:srgbClr val="464646"/>
                </a:solidFill>
                <a:latin typeface="Lato"/>
                <a:ea typeface="Lato"/>
                <a:cs typeface="Lato"/>
                <a:sym typeface="Lato"/>
              </a:rPr>
              <a:t>nᵢ: Number of neighbors with intensity xᵢ.</a:t>
            </a:r>
            <a:endParaRPr sz="2400" b="0" i="0" u="none" strike="noStrike" cap="none" dirty="0">
              <a:solidFill>
                <a:srgbClr val="000000"/>
              </a:solidFill>
              <a:latin typeface="Lato"/>
              <a:ea typeface="Lato"/>
              <a:cs typeface="Lato"/>
              <a:sym typeface="Lat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23"/>
          <p:cNvSpPr/>
          <p:nvPr/>
        </p:nvSpPr>
        <p:spPr>
          <a:xfrm>
            <a:off x="731520" y="758952"/>
            <a:ext cx="7796700" cy="499800"/>
          </a:xfrm>
          <a:prstGeom prst="rect">
            <a:avLst/>
          </a:prstGeom>
          <a:noFill/>
          <a:ln>
            <a:noFill/>
          </a:ln>
        </p:spPr>
        <p:txBody>
          <a:bodyPr spcFirstLastPara="1" wrap="square" lIns="0" tIns="0" rIns="0" bIns="0" anchor="t" anchorCtr="0">
            <a:noAutofit/>
          </a:bodyPr>
          <a:lstStyle/>
          <a:p>
            <a:pPr marL="0" marR="0" lvl="0" indent="0" rtl="0">
              <a:lnSpc>
                <a:spcPct val="124719"/>
              </a:lnSpc>
              <a:spcBef>
                <a:spcPts val="0"/>
              </a:spcBef>
              <a:spcAft>
                <a:spcPts val="0"/>
              </a:spcAft>
              <a:buClr>
                <a:srgbClr val="030303"/>
              </a:buClr>
              <a:buSzPts val="2800"/>
              <a:buFont typeface="DM Sans SemiBold"/>
              <a:buNone/>
            </a:pPr>
            <a:r>
              <a:rPr lang="en" sz="2800" b="1" i="0" u="none" strike="noStrike" cap="none" dirty="0">
                <a:solidFill>
                  <a:srgbClr val="030303"/>
                </a:solidFill>
                <a:latin typeface="Lato"/>
                <a:ea typeface="Lato"/>
                <a:cs typeface="Lato"/>
                <a:sym typeface="Lato"/>
              </a:rPr>
              <a:t>Wavelet Domain Statistics - LH,HL,HH Mean</a:t>
            </a:r>
            <a:endParaRPr sz="2800" b="1" i="0" u="none" strike="noStrike" cap="none" dirty="0">
              <a:solidFill>
                <a:srgbClr val="000000"/>
              </a:solidFill>
              <a:latin typeface="Lato"/>
              <a:ea typeface="Lato"/>
              <a:cs typeface="Lato"/>
              <a:sym typeface="Lato"/>
            </a:endParaRPr>
          </a:p>
        </p:txBody>
      </p:sp>
      <p:sp>
        <p:nvSpPr>
          <p:cNvPr id="304" name="Google Shape;304;p23"/>
          <p:cNvSpPr/>
          <p:nvPr/>
        </p:nvSpPr>
        <p:spPr>
          <a:xfrm>
            <a:off x="496124" y="5552156"/>
            <a:ext cx="3598200" cy="283500"/>
          </a:xfrm>
          <a:prstGeom prst="rect">
            <a:avLst/>
          </a:prstGeom>
          <a:noFill/>
          <a:ln>
            <a:noFill/>
          </a:ln>
        </p:spPr>
        <p:txBody>
          <a:bodyPr spcFirstLastPara="1" wrap="square" lIns="0" tIns="0" rIns="0" bIns="0" anchor="t" anchorCtr="0">
            <a:noAutofit/>
          </a:bodyPr>
          <a:lstStyle/>
          <a:p>
            <a:pPr marL="0" marR="0" lvl="0" indent="0" algn="l" rtl="0">
              <a:lnSpc>
                <a:spcPct val="161363"/>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nvGrpSpPr>
          <p:cNvPr id="305" name="Google Shape;305;p23"/>
          <p:cNvGrpSpPr/>
          <p:nvPr/>
        </p:nvGrpSpPr>
        <p:grpSpPr>
          <a:xfrm>
            <a:off x="298838" y="2066640"/>
            <a:ext cx="8546326" cy="4149300"/>
            <a:chOff x="339975" y="2144713"/>
            <a:chExt cx="8546326" cy="4149300"/>
          </a:xfrm>
        </p:grpSpPr>
        <p:sp>
          <p:nvSpPr>
            <p:cNvPr id="306" name="Google Shape;306;p23"/>
            <p:cNvSpPr/>
            <p:nvPr/>
          </p:nvSpPr>
          <p:spPr>
            <a:xfrm>
              <a:off x="339975" y="2144713"/>
              <a:ext cx="4658400" cy="4149300"/>
            </a:xfrm>
            <a:prstGeom prst="rect">
              <a:avLst/>
            </a:prstGeom>
            <a:noFill/>
            <a:ln>
              <a:noFill/>
            </a:ln>
          </p:spPr>
          <p:txBody>
            <a:bodyPr spcFirstLastPara="1" wrap="square" lIns="0" tIns="0" rIns="0" bIns="0" anchor="t" anchorCtr="0">
              <a:noAutofit/>
            </a:bodyPr>
            <a:lstStyle/>
            <a:p>
              <a:pPr marL="292100" marR="0" lvl="0" indent="-292100" algn="l" rtl="0">
                <a:lnSpc>
                  <a:spcPct val="115000"/>
                </a:lnSpc>
                <a:spcBef>
                  <a:spcPts val="0"/>
                </a:spcBef>
                <a:spcAft>
                  <a:spcPts val="0"/>
                </a:spcAft>
                <a:buClr>
                  <a:srgbClr val="464646"/>
                </a:buClr>
                <a:buSzPts val="2800"/>
                <a:buFont typeface="Lato"/>
                <a:buChar char="●"/>
              </a:pPr>
              <a:r>
                <a:rPr lang="en" sz="2600" b="0" i="0" u="none" strike="noStrike" cap="none" dirty="0">
                  <a:solidFill>
                    <a:srgbClr val="464646"/>
                  </a:solidFill>
                  <a:latin typeface="Lato"/>
                  <a:ea typeface="Lato"/>
                  <a:cs typeface="Lato"/>
                  <a:sym typeface="Lato"/>
                </a:rPr>
                <a:t>Wavelet transforms decompose an image into different frequency bands, We then take their magnitude mean.</a:t>
              </a:r>
              <a:endParaRPr sz="2600" b="0" i="0" u="none" strike="noStrike" cap="none" dirty="0">
                <a:solidFill>
                  <a:srgbClr val="464646"/>
                </a:solidFill>
                <a:latin typeface="Lato"/>
                <a:ea typeface="Lato"/>
                <a:cs typeface="Lato"/>
                <a:sym typeface="Lato"/>
              </a:endParaRPr>
            </a:p>
            <a:p>
              <a:pPr marL="292100" marR="0" lvl="0" indent="-292100" algn="l" rtl="0">
                <a:lnSpc>
                  <a:spcPct val="115000"/>
                </a:lnSpc>
                <a:spcBef>
                  <a:spcPts val="1000"/>
                </a:spcBef>
                <a:spcAft>
                  <a:spcPts val="1000"/>
                </a:spcAft>
                <a:buClr>
                  <a:srgbClr val="464646"/>
                </a:buClr>
                <a:buSzPts val="2800"/>
                <a:buFont typeface="Lato"/>
                <a:buChar char="●"/>
              </a:pPr>
              <a:r>
                <a:rPr lang="en" sz="2600" b="0" i="0" u="none" strike="noStrike" cap="none" dirty="0">
                  <a:solidFill>
                    <a:srgbClr val="464646"/>
                  </a:solidFill>
                  <a:latin typeface="Lato"/>
                  <a:ea typeface="Lato"/>
                  <a:cs typeface="Lato"/>
                  <a:sym typeface="Lato"/>
                </a:rPr>
                <a:t>Measure localised intensity variations in the image.</a:t>
              </a:r>
              <a:endParaRPr sz="2600" b="0" i="0" u="none" strike="noStrike" cap="none" dirty="0">
                <a:solidFill>
                  <a:srgbClr val="464646"/>
                </a:solidFill>
                <a:latin typeface="Lato"/>
                <a:ea typeface="Lato"/>
                <a:cs typeface="Lato"/>
                <a:sym typeface="Lato"/>
              </a:endParaRPr>
            </a:p>
          </p:txBody>
        </p:sp>
        <p:pic>
          <p:nvPicPr>
            <p:cNvPr id="307" name="Google Shape;307;p23"/>
            <p:cNvPicPr preferRelativeResize="0"/>
            <p:nvPr/>
          </p:nvPicPr>
          <p:blipFill rotWithShape="1">
            <a:blip r:embed="rId3">
              <a:alphaModFix/>
            </a:blip>
            <a:srcRect/>
            <a:stretch/>
          </p:blipFill>
          <p:spPr>
            <a:xfrm>
              <a:off x="5078950" y="2770737"/>
              <a:ext cx="3807351" cy="2897250"/>
            </a:xfrm>
            <a:prstGeom prst="rect">
              <a:avLst/>
            </a:prstGeom>
            <a:noFill/>
            <a:ln>
              <a:noFill/>
            </a:ln>
          </p:spPr>
        </p:pic>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24"/>
          <p:cNvSpPr/>
          <p:nvPr/>
        </p:nvSpPr>
        <p:spPr>
          <a:xfrm>
            <a:off x="731520" y="758952"/>
            <a:ext cx="5319000" cy="611400"/>
          </a:xfrm>
          <a:prstGeom prst="rect">
            <a:avLst/>
          </a:prstGeom>
          <a:noFill/>
          <a:ln>
            <a:noFill/>
          </a:ln>
        </p:spPr>
        <p:txBody>
          <a:bodyPr spcFirstLastPara="1" wrap="square" lIns="0" tIns="0" rIns="0" bIns="0" anchor="t" anchorCtr="0">
            <a:noAutofit/>
          </a:bodyPr>
          <a:lstStyle/>
          <a:p>
            <a:pPr marL="0" marR="0" lvl="0" indent="0" algn="l" rtl="0">
              <a:lnSpc>
                <a:spcPct val="125203"/>
              </a:lnSpc>
              <a:spcBef>
                <a:spcPts val="0"/>
              </a:spcBef>
              <a:spcAft>
                <a:spcPts val="0"/>
              </a:spcAft>
              <a:buClr>
                <a:srgbClr val="030303"/>
              </a:buClr>
              <a:buSzPts val="3800"/>
              <a:buFont typeface="DM Sans SemiBold"/>
              <a:buNone/>
            </a:pPr>
            <a:r>
              <a:rPr lang="en" sz="2800" b="1" i="0" u="none" strike="noStrike" cap="none" dirty="0">
                <a:solidFill>
                  <a:srgbClr val="030303"/>
                </a:solidFill>
                <a:latin typeface="Lato"/>
                <a:ea typeface="Lato"/>
                <a:cs typeface="Lato"/>
                <a:sym typeface="Lato"/>
              </a:rPr>
              <a:t>RGB Pairs Energy Ratio</a:t>
            </a:r>
            <a:endParaRPr sz="2800" b="1" i="0" u="none" strike="noStrike" cap="none" dirty="0">
              <a:solidFill>
                <a:srgbClr val="000000"/>
              </a:solidFill>
              <a:latin typeface="Lato"/>
              <a:ea typeface="Lato"/>
              <a:cs typeface="Lato"/>
              <a:sym typeface="Lato"/>
            </a:endParaRPr>
          </a:p>
        </p:txBody>
      </p:sp>
      <p:sp>
        <p:nvSpPr>
          <p:cNvPr id="314" name="Google Shape;314;p24"/>
          <p:cNvSpPr/>
          <p:nvPr/>
        </p:nvSpPr>
        <p:spPr>
          <a:xfrm>
            <a:off x="524100" y="1762675"/>
            <a:ext cx="8095800" cy="2984700"/>
          </a:xfrm>
          <a:prstGeom prst="rect">
            <a:avLst/>
          </a:prstGeom>
          <a:noFill/>
          <a:ln>
            <a:noFill/>
          </a:ln>
        </p:spPr>
        <p:txBody>
          <a:bodyPr spcFirstLastPara="1" wrap="square" lIns="0" tIns="0" rIns="0" bIns="0" anchor="t" anchorCtr="0">
            <a:noAutofit/>
          </a:bodyPr>
          <a:lstStyle/>
          <a:p>
            <a:pPr marL="215900" marR="0" lvl="0" indent="-215900" algn="l" rtl="0">
              <a:lnSpc>
                <a:spcPct val="100000"/>
              </a:lnSpc>
              <a:spcBef>
                <a:spcPts val="0"/>
              </a:spcBef>
              <a:spcAft>
                <a:spcPts val="0"/>
              </a:spcAft>
              <a:buClr>
                <a:srgbClr val="464646"/>
              </a:buClr>
              <a:buSzPts val="2800"/>
              <a:buFont typeface="Lato"/>
              <a:buChar char="•"/>
            </a:pPr>
            <a:r>
              <a:rPr lang="en" sz="2600" b="0" i="0" u="none" strike="noStrike" cap="none" dirty="0">
                <a:solidFill>
                  <a:srgbClr val="464646"/>
                </a:solidFill>
                <a:latin typeface="Lato"/>
                <a:ea typeface="Lato"/>
                <a:cs typeface="Lato"/>
                <a:sym typeface="Lato"/>
              </a:rPr>
              <a:t> Measures the energy distribution among the RGB channels.</a:t>
            </a:r>
            <a:endParaRPr sz="2600" b="0" i="0" u="none" strike="noStrike" cap="none" dirty="0">
              <a:solidFill>
                <a:srgbClr val="464646"/>
              </a:solidFill>
              <a:latin typeface="Lato"/>
              <a:ea typeface="Lato"/>
              <a:cs typeface="Lato"/>
              <a:sym typeface="Lato"/>
            </a:endParaRPr>
          </a:p>
          <a:p>
            <a:pPr marL="292100" marR="0" lvl="0" indent="-292100" algn="l" rtl="0">
              <a:lnSpc>
                <a:spcPct val="100000"/>
              </a:lnSpc>
              <a:spcBef>
                <a:spcPts val="1000"/>
              </a:spcBef>
              <a:spcAft>
                <a:spcPts val="0"/>
              </a:spcAft>
              <a:buClr>
                <a:srgbClr val="464646"/>
              </a:buClr>
              <a:buSzPts val="2800"/>
              <a:buFont typeface="Lato"/>
              <a:buChar char="•"/>
            </a:pPr>
            <a:r>
              <a:rPr lang="en" sz="2600" b="0" i="0" u="none" strike="noStrike" cap="none" dirty="0">
                <a:solidFill>
                  <a:srgbClr val="464646"/>
                </a:solidFill>
                <a:latin typeface="Lato"/>
                <a:ea typeface="Lato"/>
                <a:cs typeface="Lato"/>
                <a:sym typeface="Lato"/>
              </a:rPr>
              <a:t>Ratios include ERG=EG/ER, ERB=EB/ER, EGB=EB/EG.</a:t>
            </a:r>
            <a:endParaRPr sz="2600" b="0" i="0" u="none" strike="noStrike" cap="none" dirty="0">
              <a:solidFill>
                <a:srgbClr val="464646"/>
              </a:solidFill>
              <a:latin typeface="Lato"/>
              <a:ea typeface="Lato"/>
              <a:cs typeface="Lato"/>
              <a:sym typeface="Lato"/>
            </a:endParaRPr>
          </a:p>
          <a:p>
            <a:pPr marL="292100" marR="0" lvl="0" indent="-292100" algn="l" rtl="0">
              <a:lnSpc>
                <a:spcPct val="100000"/>
              </a:lnSpc>
              <a:spcBef>
                <a:spcPts val="1000"/>
              </a:spcBef>
              <a:spcAft>
                <a:spcPts val="1000"/>
              </a:spcAft>
              <a:buClr>
                <a:srgbClr val="464646"/>
              </a:buClr>
              <a:buSzPts val="2800"/>
              <a:buFont typeface="Lato"/>
              <a:buChar char="•"/>
            </a:pPr>
            <a:r>
              <a:rPr lang="en" sz="2600" b="0" i="0" u="none" strike="noStrike" cap="none" dirty="0">
                <a:solidFill>
                  <a:srgbClr val="464646"/>
                </a:solidFill>
                <a:latin typeface="Lato"/>
                <a:ea typeface="Lato"/>
                <a:cs typeface="Lato"/>
                <a:sym typeface="Lato"/>
              </a:rPr>
              <a:t>Sensitive to changes from white point correction and gamma correction.</a:t>
            </a:r>
            <a:endParaRPr sz="2600" b="0" i="0" u="none" strike="noStrike" cap="none" dirty="0">
              <a:solidFill>
                <a:srgbClr val="464646"/>
              </a:solidFill>
              <a:latin typeface="Lato"/>
              <a:ea typeface="Lato"/>
              <a:cs typeface="Lato"/>
              <a:sym typeface="Lato"/>
            </a:endParaRPr>
          </a:p>
        </p:txBody>
      </p:sp>
      <p:sp>
        <p:nvSpPr>
          <p:cNvPr id="315" name="Google Shape;315;p24"/>
          <p:cNvSpPr/>
          <p:nvPr/>
        </p:nvSpPr>
        <p:spPr>
          <a:xfrm>
            <a:off x="612962" y="6069275"/>
            <a:ext cx="7857300" cy="181500"/>
          </a:xfrm>
          <a:prstGeom prst="rect">
            <a:avLst/>
          </a:prstGeom>
          <a:noFill/>
          <a:ln>
            <a:noFill/>
          </a:ln>
        </p:spPr>
        <p:txBody>
          <a:bodyPr spcFirstLastPara="1" wrap="square" lIns="0" tIns="0" rIns="0" bIns="0" anchor="t" anchorCtr="0">
            <a:noAutofit/>
          </a:bodyPr>
          <a:lstStyle/>
          <a:p>
            <a:pPr marL="0" marR="0" lvl="0" indent="0" algn="l" rtl="0">
              <a:lnSpc>
                <a:spcPct val="160714"/>
              </a:lnSpc>
              <a:spcBef>
                <a:spcPts val="0"/>
              </a:spcBef>
              <a:spcAft>
                <a:spcPts val="0"/>
              </a:spcAft>
              <a:buClr>
                <a:srgbClr val="464646"/>
              </a:buClr>
              <a:buSzPts val="900"/>
              <a:buFont typeface="Inter Medium"/>
              <a:buNone/>
            </a:pPr>
            <a:r>
              <a:rPr lang="en" sz="2000" b="0" i="0" u="none" strike="noStrike" cap="none" dirty="0">
                <a:solidFill>
                  <a:srgbClr val="464646"/>
                </a:solidFill>
                <a:latin typeface="Lato"/>
                <a:ea typeface="Lato"/>
                <a:cs typeface="Lato"/>
                <a:sym typeface="Lato"/>
              </a:rPr>
              <a:t>Ic​(i): Intensity of pixel iii in channel ccc. </a:t>
            </a:r>
            <a:endParaRPr sz="2000" b="0" i="0" u="none" strike="noStrike" cap="none" dirty="0">
              <a:solidFill>
                <a:srgbClr val="000000"/>
              </a:solidFill>
              <a:latin typeface="Lato"/>
              <a:ea typeface="Lato"/>
              <a:cs typeface="Lato"/>
              <a:sym typeface="Lato"/>
            </a:endParaRPr>
          </a:p>
        </p:txBody>
      </p:sp>
      <p:sp>
        <p:nvSpPr>
          <p:cNvPr id="316" name="Google Shape;316;p24"/>
          <p:cNvSpPr/>
          <p:nvPr/>
        </p:nvSpPr>
        <p:spPr>
          <a:xfrm>
            <a:off x="612962" y="6428151"/>
            <a:ext cx="7857300" cy="181500"/>
          </a:xfrm>
          <a:prstGeom prst="rect">
            <a:avLst/>
          </a:prstGeom>
          <a:noFill/>
          <a:ln>
            <a:noFill/>
          </a:ln>
        </p:spPr>
        <p:txBody>
          <a:bodyPr spcFirstLastPara="1" wrap="square" lIns="0" tIns="0" rIns="0" bIns="0" anchor="t" anchorCtr="0">
            <a:noAutofit/>
          </a:bodyPr>
          <a:lstStyle/>
          <a:p>
            <a:pPr marL="0" marR="0" lvl="0" indent="0" algn="l" rtl="0">
              <a:lnSpc>
                <a:spcPct val="160714"/>
              </a:lnSpc>
              <a:spcBef>
                <a:spcPts val="0"/>
              </a:spcBef>
              <a:spcAft>
                <a:spcPts val="0"/>
              </a:spcAft>
              <a:buClr>
                <a:srgbClr val="464646"/>
              </a:buClr>
              <a:buSzPts val="900"/>
              <a:buFont typeface="Inter Medium"/>
              <a:buNone/>
            </a:pPr>
            <a:r>
              <a:rPr lang="en" sz="2000" b="0" i="0" u="none" strike="noStrike" cap="none" dirty="0">
                <a:solidFill>
                  <a:srgbClr val="464646"/>
                </a:solidFill>
                <a:latin typeface="Lato"/>
                <a:ea typeface="Lato"/>
                <a:cs typeface="Lato"/>
                <a:sym typeface="Lato"/>
              </a:rPr>
              <a:t>N: Total number of pixels in the image.</a:t>
            </a:r>
            <a:endParaRPr sz="2000" b="0" i="0" u="none" strike="noStrike" cap="none" dirty="0">
              <a:solidFill>
                <a:srgbClr val="000000"/>
              </a:solidFill>
              <a:latin typeface="Lato"/>
              <a:ea typeface="Lato"/>
              <a:cs typeface="Lato"/>
              <a:sym typeface="Lato"/>
            </a:endParaRPr>
          </a:p>
        </p:txBody>
      </p:sp>
      <p:pic>
        <p:nvPicPr>
          <p:cNvPr id="317" name="Google Shape;317;p24" descr="preencoded.png"/>
          <p:cNvPicPr preferRelativeResize="0"/>
          <p:nvPr/>
        </p:nvPicPr>
        <p:blipFill rotWithShape="1">
          <a:blip r:embed="rId3">
            <a:alphaModFix/>
          </a:blip>
          <a:srcRect/>
          <a:stretch/>
        </p:blipFill>
        <p:spPr>
          <a:xfrm>
            <a:off x="3634340" y="4876060"/>
            <a:ext cx="5105160" cy="718322"/>
          </a:xfrm>
          <a:prstGeom prst="rect">
            <a:avLst/>
          </a:prstGeom>
          <a:noFill/>
          <a:ln>
            <a:noFill/>
          </a:ln>
        </p:spPr>
      </p:pic>
      <p:pic>
        <p:nvPicPr>
          <p:cNvPr id="318" name="Google Shape;318;p24"/>
          <p:cNvPicPr preferRelativeResize="0"/>
          <p:nvPr/>
        </p:nvPicPr>
        <p:blipFill rotWithShape="1">
          <a:blip r:embed="rId4">
            <a:alphaModFix/>
          </a:blip>
          <a:srcRect/>
          <a:stretch/>
        </p:blipFill>
        <p:spPr>
          <a:xfrm>
            <a:off x="493700" y="4669299"/>
            <a:ext cx="2371523" cy="11318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324" name="Google Shape;324;p25"/>
          <p:cNvPicPr preferRelativeResize="0"/>
          <p:nvPr/>
        </p:nvPicPr>
        <p:blipFill rotWithShape="1">
          <a:blip r:embed="rId3">
            <a:alphaModFix/>
          </a:blip>
          <a:srcRect/>
          <a:stretch/>
        </p:blipFill>
        <p:spPr>
          <a:xfrm>
            <a:off x="1125141" y="410766"/>
            <a:ext cx="6893719" cy="603646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26"/>
          <p:cNvSpPr/>
          <p:nvPr/>
        </p:nvSpPr>
        <p:spPr>
          <a:xfrm>
            <a:off x="731520" y="758952"/>
            <a:ext cx="6973800" cy="443100"/>
          </a:xfrm>
          <a:prstGeom prst="rect">
            <a:avLst/>
          </a:prstGeom>
          <a:noFill/>
          <a:ln>
            <a:noFill/>
          </a:ln>
        </p:spPr>
        <p:txBody>
          <a:bodyPr spcFirstLastPara="1" wrap="square" lIns="0" tIns="0" rIns="0" bIns="0" anchor="t" anchorCtr="0">
            <a:noAutofit/>
          </a:bodyPr>
          <a:lstStyle/>
          <a:p>
            <a:pPr marL="0" marR="0" lvl="0" indent="0" rtl="0">
              <a:lnSpc>
                <a:spcPct val="124719"/>
              </a:lnSpc>
              <a:spcBef>
                <a:spcPts val="0"/>
              </a:spcBef>
              <a:spcAft>
                <a:spcPts val="0"/>
              </a:spcAft>
              <a:buClr>
                <a:srgbClr val="030303"/>
              </a:buClr>
              <a:buSzPts val="2800"/>
              <a:buFont typeface="DM Sans SemiBold"/>
              <a:buNone/>
            </a:pPr>
            <a:r>
              <a:rPr lang="en" sz="2800" b="1" i="0" u="none" strike="noStrike" cap="none" dirty="0">
                <a:solidFill>
                  <a:srgbClr val="030303"/>
                </a:solidFill>
                <a:latin typeface="Lato"/>
                <a:ea typeface="Lato"/>
                <a:cs typeface="Lato"/>
                <a:sym typeface="Lato"/>
              </a:rPr>
              <a:t>Features Related To Color Interpolation</a:t>
            </a:r>
            <a:endParaRPr sz="2800" b="1" i="0" u="none" strike="noStrike" cap="none" dirty="0">
              <a:solidFill>
                <a:srgbClr val="000000"/>
              </a:solidFill>
              <a:latin typeface="Lato"/>
              <a:ea typeface="Lato"/>
              <a:cs typeface="Lato"/>
              <a:sym typeface="Lato"/>
            </a:endParaRPr>
          </a:p>
        </p:txBody>
      </p:sp>
      <p:pic>
        <p:nvPicPr>
          <p:cNvPr id="331" name="Google Shape;331;p26"/>
          <p:cNvPicPr preferRelativeResize="0"/>
          <p:nvPr/>
        </p:nvPicPr>
        <p:blipFill rotWithShape="1">
          <a:blip r:embed="rId3">
            <a:alphaModFix/>
          </a:blip>
          <a:srcRect/>
          <a:stretch/>
        </p:blipFill>
        <p:spPr>
          <a:xfrm>
            <a:off x="0" y="1940500"/>
            <a:ext cx="9144002" cy="491749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27"/>
          <p:cNvSpPr/>
          <p:nvPr/>
        </p:nvSpPr>
        <p:spPr>
          <a:xfrm>
            <a:off x="731520" y="758952"/>
            <a:ext cx="7807500" cy="443100"/>
          </a:xfrm>
          <a:prstGeom prst="rect">
            <a:avLst/>
          </a:prstGeom>
          <a:noFill/>
          <a:ln>
            <a:noFill/>
          </a:ln>
        </p:spPr>
        <p:txBody>
          <a:bodyPr spcFirstLastPara="1" wrap="square" lIns="0" tIns="0" rIns="0" bIns="0" anchor="t" anchorCtr="0">
            <a:noAutofit/>
          </a:bodyPr>
          <a:lstStyle/>
          <a:p>
            <a:pPr marL="0" marR="0" lvl="0" indent="0" rtl="0">
              <a:lnSpc>
                <a:spcPct val="124719"/>
              </a:lnSpc>
              <a:spcBef>
                <a:spcPts val="0"/>
              </a:spcBef>
              <a:spcAft>
                <a:spcPts val="0"/>
              </a:spcAft>
              <a:buClr>
                <a:srgbClr val="030303"/>
              </a:buClr>
              <a:buSzPts val="2800"/>
              <a:buFont typeface="DM Sans SemiBold"/>
              <a:buNone/>
            </a:pPr>
            <a:r>
              <a:rPr lang="en" sz="2800" b="1" i="0" u="none" strike="noStrike" cap="none" dirty="0">
                <a:solidFill>
                  <a:srgbClr val="030303"/>
                </a:solidFill>
                <a:latin typeface="Lato"/>
                <a:ea typeface="Lato"/>
                <a:cs typeface="Lato"/>
                <a:sym typeface="Lato"/>
              </a:rPr>
              <a:t>Features Related To Gamma Correction</a:t>
            </a:r>
            <a:endParaRPr sz="2800" b="1" i="0" u="none" strike="noStrike" cap="none" dirty="0">
              <a:solidFill>
                <a:srgbClr val="000000"/>
              </a:solidFill>
              <a:latin typeface="Lato"/>
              <a:ea typeface="Lato"/>
              <a:cs typeface="Lato"/>
              <a:sym typeface="Lato"/>
            </a:endParaRPr>
          </a:p>
        </p:txBody>
      </p:sp>
      <p:pic>
        <p:nvPicPr>
          <p:cNvPr id="338" name="Google Shape;338;p27"/>
          <p:cNvPicPr preferRelativeResize="0"/>
          <p:nvPr/>
        </p:nvPicPr>
        <p:blipFill rotWithShape="1">
          <a:blip r:embed="rId3">
            <a:alphaModFix/>
          </a:blip>
          <a:srcRect/>
          <a:stretch/>
        </p:blipFill>
        <p:spPr>
          <a:xfrm>
            <a:off x="0" y="1936891"/>
            <a:ext cx="9144002" cy="492110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28"/>
          <p:cNvSpPr/>
          <p:nvPr/>
        </p:nvSpPr>
        <p:spPr>
          <a:xfrm>
            <a:off x="731520" y="758952"/>
            <a:ext cx="7142100" cy="443100"/>
          </a:xfrm>
          <a:prstGeom prst="rect">
            <a:avLst/>
          </a:prstGeom>
          <a:noFill/>
          <a:ln>
            <a:noFill/>
          </a:ln>
        </p:spPr>
        <p:txBody>
          <a:bodyPr spcFirstLastPara="1" wrap="square" lIns="0" tIns="0" rIns="0" bIns="0" anchor="t" anchorCtr="0">
            <a:noAutofit/>
          </a:bodyPr>
          <a:lstStyle/>
          <a:p>
            <a:pPr marL="0" marR="0" lvl="0" indent="0" rtl="0">
              <a:lnSpc>
                <a:spcPct val="124719"/>
              </a:lnSpc>
              <a:spcBef>
                <a:spcPts val="0"/>
              </a:spcBef>
              <a:spcAft>
                <a:spcPts val="0"/>
              </a:spcAft>
              <a:buClr>
                <a:srgbClr val="030303"/>
              </a:buClr>
              <a:buSzPts val="2800"/>
              <a:buFont typeface="DM Sans SemiBold"/>
              <a:buNone/>
            </a:pPr>
            <a:r>
              <a:rPr lang="en" sz="2800" b="1" i="0" u="none" strike="noStrike" cap="none" dirty="0">
                <a:solidFill>
                  <a:srgbClr val="030303"/>
                </a:solidFill>
                <a:latin typeface="Lato"/>
                <a:ea typeface="Lato"/>
                <a:cs typeface="Lato"/>
                <a:sym typeface="Lato"/>
              </a:rPr>
              <a:t>Features Related To Color Processing</a:t>
            </a:r>
            <a:endParaRPr sz="2800" b="1" i="0" u="none" strike="noStrike" cap="none" dirty="0">
              <a:solidFill>
                <a:srgbClr val="000000"/>
              </a:solidFill>
              <a:latin typeface="Lato"/>
              <a:ea typeface="Lato"/>
              <a:cs typeface="Lato"/>
              <a:sym typeface="Lato"/>
            </a:endParaRPr>
          </a:p>
        </p:txBody>
      </p:sp>
      <p:pic>
        <p:nvPicPr>
          <p:cNvPr id="345" name="Google Shape;345;p28"/>
          <p:cNvPicPr preferRelativeResize="0"/>
          <p:nvPr/>
        </p:nvPicPr>
        <p:blipFill rotWithShape="1">
          <a:blip r:embed="rId3">
            <a:alphaModFix/>
          </a:blip>
          <a:srcRect/>
          <a:stretch/>
        </p:blipFill>
        <p:spPr>
          <a:xfrm>
            <a:off x="0" y="1905641"/>
            <a:ext cx="9144000" cy="495236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29"/>
          <p:cNvSpPr/>
          <p:nvPr/>
        </p:nvSpPr>
        <p:spPr>
          <a:xfrm>
            <a:off x="731520" y="758952"/>
            <a:ext cx="7961400" cy="443100"/>
          </a:xfrm>
          <a:prstGeom prst="rect">
            <a:avLst/>
          </a:prstGeom>
          <a:noFill/>
          <a:ln>
            <a:noFill/>
          </a:ln>
        </p:spPr>
        <p:txBody>
          <a:bodyPr spcFirstLastPara="1" wrap="square" lIns="0" tIns="0" rIns="0" bIns="0" anchor="t" anchorCtr="0">
            <a:noAutofit/>
          </a:bodyPr>
          <a:lstStyle/>
          <a:p>
            <a:pPr marL="0" marR="0" lvl="0" indent="0" rtl="0">
              <a:lnSpc>
                <a:spcPct val="124719"/>
              </a:lnSpc>
              <a:spcBef>
                <a:spcPts val="0"/>
              </a:spcBef>
              <a:spcAft>
                <a:spcPts val="0"/>
              </a:spcAft>
              <a:buClr>
                <a:srgbClr val="030303"/>
              </a:buClr>
              <a:buSzPts val="2800"/>
              <a:buFont typeface="DM Sans SemiBold"/>
              <a:buNone/>
            </a:pPr>
            <a:r>
              <a:rPr lang="en" sz="2800" b="1" i="0" u="none" strike="noStrike" cap="none" dirty="0">
                <a:solidFill>
                  <a:srgbClr val="030303"/>
                </a:solidFill>
                <a:latin typeface="Lato"/>
                <a:ea typeface="Lato"/>
                <a:cs typeface="Lato"/>
                <a:sym typeface="Lato"/>
              </a:rPr>
              <a:t>Features Related To White Point Correction</a:t>
            </a:r>
            <a:endParaRPr sz="2800" b="1" i="0" u="none" strike="noStrike" cap="none" dirty="0">
              <a:solidFill>
                <a:srgbClr val="000000"/>
              </a:solidFill>
              <a:latin typeface="Lato"/>
              <a:ea typeface="Lato"/>
              <a:cs typeface="Lato"/>
              <a:sym typeface="Lato"/>
            </a:endParaRPr>
          </a:p>
        </p:txBody>
      </p:sp>
      <p:pic>
        <p:nvPicPr>
          <p:cNvPr id="352" name="Google Shape;352;p29"/>
          <p:cNvPicPr preferRelativeResize="0"/>
          <p:nvPr/>
        </p:nvPicPr>
        <p:blipFill rotWithShape="1">
          <a:blip r:embed="rId3">
            <a:alphaModFix/>
          </a:blip>
          <a:srcRect/>
          <a:stretch/>
        </p:blipFill>
        <p:spPr>
          <a:xfrm>
            <a:off x="0" y="1967113"/>
            <a:ext cx="9144001" cy="489088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3"/>
          <p:cNvSpPr txBox="1">
            <a:spLocks noGrp="1"/>
          </p:cNvSpPr>
          <p:nvPr>
            <p:ph type="body" idx="1"/>
          </p:nvPr>
        </p:nvSpPr>
        <p:spPr>
          <a:xfrm>
            <a:off x="727650" y="1883999"/>
            <a:ext cx="5488591" cy="4902695"/>
          </a:xfrm>
          <a:prstGeom prst="rect">
            <a:avLst/>
          </a:prstGeom>
          <a:noFill/>
          <a:ln>
            <a:noFill/>
          </a:ln>
        </p:spPr>
        <p:txBody>
          <a:bodyPr spcFirstLastPara="1" wrap="square" lIns="91425" tIns="91425" rIns="91425" bIns="91425" anchor="t" anchorCtr="0">
            <a:normAutofit/>
          </a:bodyPr>
          <a:lstStyle/>
          <a:p>
            <a:pPr marL="457200" lvl="0" indent="-381000" algn="l" rtl="0">
              <a:lnSpc>
                <a:spcPct val="150000"/>
              </a:lnSpc>
              <a:spcBef>
                <a:spcPts val="0"/>
              </a:spcBef>
              <a:spcAft>
                <a:spcPts val="0"/>
              </a:spcAft>
              <a:buSzPts val="2400"/>
              <a:buChar char="●"/>
            </a:pPr>
            <a:r>
              <a:rPr lang="en" sz="2400" dirty="0"/>
              <a:t>Introduction to the Camera/Source Identification problem</a:t>
            </a:r>
            <a:endParaRPr dirty="0"/>
          </a:p>
          <a:p>
            <a:pPr marL="457200" lvl="0" indent="-381000" algn="l" rtl="0">
              <a:lnSpc>
                <a:spcPct val="150000"/>
              </a:lnSpc>
              <a:spcBef>
                <a:spcPts val="0"/>
              </a:spcBef>
              <a:spcAft>
                <a:spcPts val="0"/>
              </a:spcAft>
              <a:buSzPts val="2400"/>
              <a:buChar char="●"/>
            </a:pPr>
            <a:r>
              <a:rPr lang="en" sz="2400" dirty="0"/>
              <a:t>Introducing two methods to solve the problem</a:t>
            </a:r>
            <a:endParaRPr dirty="0"/>
          </a:p>
          <a:p>
            <a:pPr marL="457200" lvl="0" indent="-381000" algn="l" rtl="0">
              <a:lnSpc>
                <a:spcPct val="150000"/>
              </a:lnSpc>
              <a:spcBef>
                <a:spcPts val="0"/>
              </a:spcBef>
              <a:spcAft>
                <a:spcPts val="0"/>
              </a:spcAft>
              <a:buSzPts val="2400"/>
              <a:buChar char="●"/>
            </a:pPr>
            <a:r>
              <a:rPr lang="en" sz="2400" dirty="0"/>
              <a:t>Examining how Deep Learning method improves the process</a:t>
            </a:r>
            <a:endParaRPr dirty="0"/>
          </a:p>
          <a:p>
            <a:pPr marL="457200" lvl="0" indent="-381000" algn="l" rtl="0">
              <a:lnSpc>
                <a:spcPct val="150000"/>
              </a:lnSpc>
              <a:spcBef>
                <a:spcPts val="0"/>
              </a:spcBef>
              <a:spcAft>
                <a:spcPts val="0"/>
              </a:spcAft>
              <a:buSzPts val="2400"/>
              <a:buChar char="●"/>
            </a:pPr>
            <a:r>
              <a:rPr lang="en" sz="2400" dirty="0"/>
              <a:t>Test results</a:t>
            </a:r>
            <a:endParaRPr dirty="0"/>
          </a:p>
          <a:p>
            <a:pPr marL="457200" lvl="0" indent="-381000" algn="l" rtl="0">
              <a:lnSpc>
                <a:spcPct val="150000"/>
              </a:lnSpc>
              <a:spcBef>
                <a:spcPts val="0"/>
              </a:spcBef>
              <a:spcAft>
                <a:spcPts val="0"/>
              </a:spcAft>
              <a:buSzPts val="2400"/>
              <a:buChar char="●"/>
            </a:pPr>
            <a:r>
              <a:rPr lang="en" sz="2400" dirty="0"/>
              <a:t>Summary</a:t>
            </a:r>
            <a:endParaRPr dirty="0"/>
          </a:p>
          <a:p>
            <a:pPr marL="457200" lvl="0" indent="-228600" algn="l" rtl="0">
              <a:lnSpc>
                <a:spcPct val="150000"/>
              </a:lnSpc>
              <a:spcBef>
                <a:spcPts val="0"/>
              </a:spcBef>
              <a:spcAft>
                <a:spcPts val="0"/>
              </a:spcAft>
              <a:buSzPts val="2400"/>
              <a:buNone/>
            </a:pPr>
            <a:endParaRPr sz="2400" dirty="0"/>
          </a:p>
        </p:txBody>
      </p:sp>
      <p:sp>
        <p:nvSpPr>
          <p:cNvPr id="103" name="Google Shape;103;p3"/>
          <p:cNvSpPr txBox="1">
            <a:spLocks noGrp="1"/>
          </p:cNvSpPr>
          <p:nvPr>
            <p:ph type="title"/>
          </p:nvPr>
        </p:nvSpPr>
        <p:spPr>
          <a:xfrm>
            <a:off x="727650" y="755633"/>
            <a:ext cx="7688700" cy="713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600"/>
              <a:buNone/>
            </a:pPr>
            <a:r>
              <a:rPr lang="en" sz="2800"/>
              <a:t>Agenda</a:t>
            </a:r>
            <a:endParaRPr sz="2800"/>
          </a:p>
          <a:p>
            <a:pPr marL="0" lvl="0" indent="0" algn="l" rtl="0">
              <a:lnSpc>
                <a:spcPct val="100000"/>
              </a:lnSpc>
              <a:spcBef>
                <a:spcPts val="0"/>
              </a:spcBef>
              <a:spcAft>
                <a:spcPts val="0"/>
              </a:spcAft>
              <a:buSzPts val="2600"/>
              <a:buNone/>
            </a:pPr>
            <a:endParaRPr sz="2840"/>
          </a:p>
          <a:p>
            <a:pPr marL="0" lvl="0" indent="0" algn="l" rtl="0">
              <a:lnSpc>
                <a:spcPct val="100000"/>
              </a:lnSpc>
              <a:spcBef>
                <a:spcPts val="0"/>
              </a:spcBef>
              <a:spcAft>
                <a:spcPts val="0"/>
              </a:spcAft>
              <a:buSzPts val="2600"/>
              <a:buNone/>
            </a:pPr>
            <a:endParaRPr sz="2800"/>
          </a:p>
        </p:txBody>
      </p:sp>
      <p:pic>
        <p:nvPicPr>
          <p:cNvPr id="3" name="Picture 2" descr="A clipboard with check marks&#10;&#10;Description automatically generated">
            <a:extLst>
              <a:ext uri="{FF2B5EF4-FFF2-40B4-BE49-F238E27FC236}">
                <a16:creationId xmlns:a16="http://schemas.microsoft.com/office/drawing/2014/main" id="{41A441B5-0DBD-D69E-E06D-9323AA455B10}"/>
              </a:ext>
            </a:extLst>
          </p:cNvPr>
          <p:cNvPicPr>
            <a:picLocks noChangeAspect="1"/>
          </p:cNvPicPr>
          <p:nvPr/>
        </p:nvPicPr>
        <p:blipFill>
          <a:blip r:embed="rId3"/>
          <a:stretch>
            <a:fillRect/>
          </a:stretch>
        </p:blipFill>
        <p:spPr>
          <a:xfrm>
            <a:off x="5799250" y="1778466"/>
            <a:ext cx="3515356" cy="3540154"/>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30"/>
          <p:cNvSpPr/>
          <p:nvPr/>
        </p:nvSpPr>
        <p:spPr>
          <a:xfrm>
            <a:off x="731520" y="758952"/>
            <a:ext cx="6733800" cy="443100"/>
          </a:xfrm>
          <a:prstGeom prst="rect">
            <a:avLst/>
          </a:prstGeom>
          <a:noFill/>
          <a:ln>
            <a:noFill/>
          </a:ln>
        </p:spPr>
        <p:txBody>
          <a:bodyPr spcFirstLastPara="1" wrap="square" lIns="0" tIns="0" rIns="0" bIns="0" anchor="t" anchorCtr="0">
            <a:noAutofit/>
          </a:bodyPr>
          <a:lstStyle/>
          <a:p>
            <a:pPr marL="0" marR="0" lvl="0" indent="0" rtl="0">
              <a:lnSpc>
                <a:spcPct val="124719"/>
              </a:lnSpc>
              <a:spcBef>
                <a:spcPts val="0"/>
              </a:spcBef>
              <a:spcAft>
                <a:spcPts val="0"/>
              </a:spcAft>
              <a:buClr>
                <a:srgbClr val="030303"/>
              </a:buClr>
              <a:buSzPts val="2800"/>
              <a:buFont typeface="DM Sans SemiBold"/>
              <a:buNone/>
            </a:pPr>
            <a:r>
              <a:rPr lang="en" sz="2800" b="1" i="0" u="none" strike="noStrike" cap="none" dirty="0">
                <a:solidFill>
                  <a:srgbClr val="030303"/>
                </a:solidFill>
                <a:latin typeface="Lato"/>
                <a:ea typeface="Lato"/>
                <a:cs typeface="Lato"/>
                <a:sym typeface="Lato"/>
              </a:rPr>
              <a:t>Features Related To Compression</a:t>
            </a:r>
            <a:endParaRPr sz="2800" b="1" i="0" u="none" strike="noStrike" cap="none" dirty="0">
              <a:solidFill>
                <a:srgbClr val="000000"/>
              </a:solidFill>
              <a:latin typeface="Lato"/>
              <a:ea typeface="Lato"/>
              <a:cs typeface="Lato"/>
              <a:sym typeface="Lato"/>
            </a:endParaRPr>
          </a:p>
        </p:txBody>
      </p:sp>
      <p:pic>
        <p:nvPicPr>
          <p:cNvPr id="359" name="Google Shape;359;p30"/>
          <p:cNvPicPr preferRelativeResize="0"/>
          <p:nvPr/>
        </p:nvPicPr>
        <p:blipFill rotWithShape="1">
          <a:blip r:embed="rId3">
            <a:alphaModFix/>
          </a:blip>
          <a:srcRect/>
          <a:stretch/>
        </p:blipFill>
        <p:spPr>
          <a:xfrm>
            <a:off x="0" y="1944061"/>
            <a:ext cx="9144000" cy="491393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31"/>
          <p:cNvSpPr/>
          <p:nvPr/>
        </p:nvSpPr>
        <p:spPr>
          <a:xfrm>
            <a:off x="731520" y="758952"/>
            <a:ext cx="7690104" cy="713232"/>
          </a:xfrm>
          <a:prstGeom prst="rect">
            <a:avLst/>
          </a:prstGeom>
          <a:noFill/>
          <a:ln>
            <a:noFill/>
          </a:ln>
        </p:spPr>
        <p:txBody>
          <a:bodyPr spcFirstLastPara="1" wrap="square" lIns="0" tIns="0" rIns="0" bIns="0" anchor="t" anchorCtr="0">
            <a:noAutofit/>
          </a:bodyPr>
          <a:lstStyle/>
          <a:p>
            <a:pPr marL="0" marR="0" lvl="0" indent="0" rtl="0">
              <a:lnSpc>
                <a:spcPct val="124719"/>
              </a:lnSpc>
              <a:spcBef>
                <a:spcPts val="0"/>
              </a:spcBef>
              <a:spcAft>
                <a:spcPts val="0"/>
              </a:spcAft>
              <a:buClr>
                <a:srgbClr val="030303"/>
              </a:buClr>
              <a:buSzPts val="2800"/>
              <a:buFont typeface="DM Sans SemiBold"/>
              <a:buNone/>
            </a:pPr>
            <a:r>
              <a:rPr lang="en" sz="2800" b="1" i="0" u="none" strike="noStrike" cap="none" dirty="0">
                <a:solidFill>
                  <a:srgbClr val="030303"/>
                </a:solidFill>
                <a:latin typeface="Lato"/>
                <a:ea typeface="Lato"/>
                <a:cs typeface="Lato"/>
                <a:sym typeface="Lato"/>
              </a:rPr>
              <a:t>Process of Deducing Camera Source</a:t>
            </a:r>
            <a:endParaRPr sz="2800" b="1" i="0" u="none" strike="noStrike" cap="none" dirty="0">
              <a:solidFill>
                <a:srgbClr val="000000"/>
              </a:solidFill>
              <a:latin typeface="Lato"/>
              <a:ea typeface="Lato"/>
              <a:cs typeface="Lato"/>
              <a:sym typeface="Lato"/>
            </a:endParaRPr>
          </a:p>
        </p:txBody>
      </p:sp>
      <p:sp>
        <p:nvSpPr>
          <p:cNvPr id="366" name="Google Shape;366;p31"/>
          <p:cNvSpPr/>
          <p:nvPr/>
        </p:nvSpPr>
        <p:spPr>
          <a:xfrm>
            <a:off x="434584" y="1819333"/>
            <a:ext cx="8151900" cy="226800"/>
          </a:xfrm>
          <a:prstGeom prst="rect">
            <a:avLst/>
          </a:prstGeom>
          <a:noFill/>
          <a:ln>
            <a:noFill/>
          </a:ln>
        </p:spPr>
        <p:txBody>
          <a:bodyPr spcFirstLastPara="1" wrap="square" lIns="0" tIns="0" rIns="0" bIns="0" anchor="t" anchorCtr="0">
            <a:noAutofit/>
          </a:bodyPr>
          <a:lstStyle/>
          <a:p>
            <a:pPr marL="0" marR="0" lvl="0" indent="0" algn="ctr" rtl="0">
              <a:lnSpc>
                <a:spcPct val="162857"/>
              </a:lnSpc>
              <a:spcBef>
                <a:spcPts val="0"/>
              </a:spcBef>
              <a:spcAft>
                <a:spcPts val="0"/>
              </a:spcAft>
              <a:buClr>
                <a:srgbClr val="464646"/>
              </a:buClr>
              <a:buSzPts val="1100"/>
              <a:buFont typeface="Inter Medium"/>
              <a:buNone/>
            </a:pPr>
            <a:r>
              <a:rPr lang="en" sz="2800" b="0" i="0" u="none" strike="noStrike" cap="none" dirty="0">
                <a:solidFill>
                  <a:srgbClr val="464646"/>
                </a:solidFill>
                <a:latin typeface="Lato"/>
                <a:ea typeface="Lato"/>
                <a:cs typeface="Lato"/>
                <a:sym typeface="Lato"/>
              </a:rPr>
              <a:t>Analyze the image and extract key features</a:t>
            </a:r>
            <a:endParaRPr sz="2800" b="0" i="0" u="none" strike="noStrike" cap="none" dirty="0">
              <a:solidFill>
                <a:srgbClr val="000000"/>
              </a:solidFill>
              <a:latin typeface="Lato"/>
              <a:ea typeface="Lato"/>
              <a:cs typeface="Lato"/>
              <a:sym typeface="Lato"/>
            </a:endParaRPr>
          </a:p>
        </p:txBody>
      </p:sp>
      <p:sp>
        <p:nvSpPr>
          <p:cNvPr id="367" name="Google Shape;367;p31"/>
          <p:cNvSpPr/>
          <p:nvPr/>
        </p:nvSpPr>
        <p:spPr>
          <a:xfrm>
            <a:off x="496119" y="2791048"/>
            <a:ext cx="8151900" cy="226800"/>
          </a:xfrm>
          <a:prstGeom prst="rect">
            <a:avLst/>
          </a:prstGeom>
          <a:noFill/>
          <a:ln>
            <a:noFill/>
          </a:ln>
        </p:spPr>
        <p:txBody>
          <a:bodyPr spcFirstLastPara="1" wrap="square" lIns="0" tIns="0" rIns="0" bIns="0" anchor="t" anchorCtr="0">
            <a:noAutofit/>
          </a:bodyPr>
          <a:lstStyle/>
          <a:p>
            <a:pPr marL="0" marR="0" lvl="0" indent="0" algn="ctr" rtl="0">
              <a:lnSpc>
                <a:spcPct val="162857"/>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8" name="Google Shape;368;p31"/>
          <p:cNvSpPr/>
          <p:nvPr/>
        </p:nvSpPr>
        <p:spPr>
          <a:xfrm>
            <a:off x="418044" y="2620082"/>
            <a:ext cx="8151900" cy="226800"/>
          </a:xfrm>
          <a:prstGeom prst="rect">
            <a:avLst/>
          </a:prstGeom>
          <a:noFill/>
          <a:ln>
            <a:noFill/>
          </a:ln>
        </p:spPr>
        <p:txBody>
          <a:bodyPr spcFirstLastPara="1" wrap="square" lIns="0" tIns="0" rIns="0" bIns="0" anchor="t" anchorCtr="0">
            <a:noAutofit/>
          </a:bodyPr>
          <a:lstStyle/>
          <a:p>
            <a:pPr marL="0" marR="0" lvl="0" indent="0" algn="ctr" rtl="0">
              <a:lnSpc>
                <a:spcPct val="162857"/>
              </a:lnSpc>
              <a:spcBef>
                <a:spcPts val="0"/>
              </a:spcBef>
              <a:spcAft>
                <a:spcPts val="0"/>
              </a:spcAft>
              <a:buClr>
                <a:srgbClr val="464646"/>
              </a:buClr>
              <a:buSzPts val="1100"/>
              <a:buFont typeface="Inter Medium"/>
              <a:buNone/>
            </a:pPr>
            <a:r>
              <a:rPr lang="en" sz="2400" b="0" i="0" u="none" strike="noStrike" cap="none">
                <a:solidFill>
                  <a:srgbClr val="464646"/>
                </a:solidFill>
                <a:latin typeface="Lato"/>
                <a:ea typeface="Lato"/>
                <a:cs typeface="Lato"/>
                <a:sym typeface="Lato"/>
              </a:rPr>
              <a:t>Classify Using a SVM classifier</a:t>
            </a:r>
            <a:endParaRPr sz="2400" b="0" i="0" u="none" strike="noStrike" cap="none">
              <a:solidFill>
                <a:srgbClr val="000000"/>
              </a:solidFill>
              <a:latin typeface="Lato"/>
              <a:ea typeface="Lato"/>
              <a:cs typeface="Lato"/>
              <a:sym typeface="Lato"/>
            </a:endParaRPr>
          </a:p>
        </p:txBody>
      </p:sp>
      <p:sp>
        <p:nvSpPr>
          <p:cNvPr id="369" name="Google Shape;369;p31"/>
          <p:cNvSpPr/>
          <p:nvPr/>
        </p:nvSpPr>
        <p:spPr>
          <a:xfrm>
            <a:off x="496119" y="3354618"/>
            <a:ext cx="8151900" cy="19200"/>
          </a:xfrm>
          <a:prstGeom prst="roundRect">
            <a:avLst>
              <a:gd name="adj" fmla="val 111628"/>
            </a:avLst>
          </a:prstGeom>
          <a:solidFill>
            <a:srgbClr val="D8D4D4"/>
          </a:solidFill>
          <a:ln>
            <a:noFill/>
          </a:ln>
        </p:spPr>
        <p:txBody>
          <a:bodyPr spcFirstLastPara="1" wrap="square" lIns="57150" tIns="57150" rIns="57150" bIns="5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p31"/>
          <p:cNvSpPr/>
          <p:nvPr/>
        </p:nvSpPr>
        <p:spPr>
          <a:xfrm>
            <a:off x="1797918" y="3354618"/>
            <a:ext cx="19200" cy="496200"/>
          </a:xfrm>
          <a:prstGeom prst="roundRect">
            <a:avLst>
              <a:gd name="adj" fmla="val 111628"/>
            </a:avLst>
          </a:prstGeom>
          <a:solidFill>
            <a:srgbClr val="D8D4D4"/>
          </a:solidFill>
          <a:ln>
            <a:noFill/>
          </a:ln>
        </p:spPr>
        <p:txBody>
          <a:bodyPr spcFirstLastPara="1" wrap="square" lIns="57150" tIns="57150" rIns="57150" bIns="5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p31"/>
          <p:cNvSpPr/>
          <p:nvPr/>
        </p:nvSpPr>
        <p:spPr>
          <a:xfrm>
            <a:off x="1647974" y="3195148"/>
            <a:ext cx="318900" cy="318900"/>
          </a:xfrm>
          <a:prstGeom prst="roundRect">
            <a:avLst>
              <a:gd name="adj" fmla="val 6667"/>
            </a:avLst>
          </a:prstGeom>
          <a:solidFill>
            <a:srgbClr val="F2EEEE"/>
          </a:solidFill>
          <a:ln>
            <a:noFill/>
          </a:ln>
        </p:spPr>
        <p:txBody>
          <a:bodyPr spcFirstLastPara="1" wrap="square" lIns="57150" tIns="57150" rIns="57150" bIns="5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 name="Google Shape;372;p31"/>
          <p:cNvSpPr/>
          <p:nvPr/>
        </p:nvSpPr>
        <p:spPr>
          <a:xfrm>
            <a:off x="1770385" y="3248280"/>
            <a:ext cx="74100" cy="2127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464646"/>
              </a:buClr>
              <a:buSzPts val="1700"/>
              <a:buFont typeface="DM Sans SemiBold"/>
              <a:buNone/>
            </a:pPr>
            <a:r>
              <a:rPr lang="en" sz="1700" b="1" i="0" u="none" strike="noStrike" cap="none">
                <a:solidFill>
                  <a:srgbClr val="464646"/>
                </a:solidFill>
                <a:latin typeface="DM Sans SemiBold"/>
                <a:ea typeface="DM Sans SemiBold"/>
                <a:cs typeface="DM Sans SemiBold"/>
                <a:sym typeface="DM Sans SemiBold"/>
              </a:rPr>
              <a:t>1</a:t>
            </a:r>
            <a:endParaRPr sz="1700" b="0" i="0" u="none" strike="noStrike" cap="none">
              <a:solidFill>
                <a:srgbClr val="000000"/>
              </a:solidFill>
              <a:latin typeface="Arial"/>
              <a:ea typeface="Arial"/>
              <a:cs typeface="Arial"/>
              <a:sym typeface="Arial"/>
            </a:endParaRPr>
          </a:p>
        </p:txBody>
      </p:sp>
      <p:sp>
        <p:nvSpPr>
          <p:cNvPr id="373" name="Google Shape;373;p31"/>
          <p:cNvSpPr/>
          <p:nvPr/>
        </p:nvSpPr>
        <p:spPr>
          <a:xfrm>
            <a:off x="637878" y="3992569"/>
            <a:ext cx="2339400" cy="453600"/>
          </a:xfrm>
          <a:prstGeom prst="rect">
            <a:avLst/>
          </a:prstGeom>
          <a:noFill/>
          <a:ln>
            <a:noFill/>
          </a:ln>
        </p:spPr>
        <p:txBody>
          <a:bodyPr spcFirstLastPara="1" wrap="square" lIns="0" tIns="0" rIns="0" bIns="0" anchor="t" anchorCtr="0">
            <a:noAutofit/>
          </a:bodyPr>
          <a:lstStyle/>
          <a:p>
            <a:pPr marL="0" marR="0" lvl="0" indent="0" algn="ctr" rtl="0">
              <a:lnSpc>
                <a:spcPct val="115000"/>
              </a:lnSpc>
              <a:spcBef>
                <a:spcPts val="0"/>
              </a:spcBef>
              <a:spcAft>
                <a:spcPts val="0"/>
              </a:spcAft>
              <a:buClr>
                <a:srgbClr val="464646"/>
              </a:buClr>
              <a:buSzPts val="1100"/>
              <a:buFont typeface="Inter Medium"/>
              <a:buNone/>
            </a:pPr>
            <a:r>
              <a:rPr lang="en" sz="2400" b="0" i="0" u="none" strike="noStrike" cap="none">
                <a:solidFill>
                  <a:srgbClr val="464646"/>
                </a:solidFill>
                <a:latin typeface="Lato"/>
                <a:ea typeface="Lato"/>
                <a:cs typeface="Lato"/>
                <a:sym typeface="Lato"/>
              </a:rPr>
              <a:t>Train a SVM classifier on a reference database.</a:t>
            </a:r>
            <a:endParaRPr sz="2400" b="0" i="0" u="none" strike="noStrike" cap="none">
              <a:solidFill>
                <a:srgbClr val="000000"/>
              </a:solidFill>
              <a:latin typeface="Lato"/>
              <a:ea typeface="Lato"/>
              <a:cs typeface="Lato"/>
              <a:sym typeface="Lato"/>
            </a:endParaRPr>
          </a:p>
        </p:txBody>
      </p:sp>
      <p:sp>
        <p:nvSpPr>
          <p:cNvPr id="374" name="Google Shape;374;p31"/>
          <p:cNvSpPr/>
          <p:nvPr/>
        </p:nvSpPr>
        <p:spPr>
          <a:xfrm>
            <a:off x="4562401" y="3354618"/>
            <a:ext cx="19200" cy="496200"/>
          </a:xfrm>
          <a:prstGeom prst="roundRect">
            <a:avLst>
              <a:gd name="adj" fmla="val 111628"/>
            </a:avLst>
          </a:prstGeom>
          <a:solidFill>
            <a:srgbClr val="D8D4D4"/>
          </a:solidFill>
          <a:ln>
            <a:noFill/>
          </a:ln>
        </p:spPr>
        <p:txBody>
          <a:bodyPr spcFirstLastPara="1" wrap="square" lIns="57150" tIns="57150" rIns="57150" bIns="5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p31"/>
          <p:cNvSpPr/>
          <p:nvPr/>
        </p:nvSpPr>
        <p:spPr>
          <a:xfrm>
            <a:off x="4412456" y="3195148"/>
            <a:ext cx="318900" cy="318900"/>
          </a:xfrm>
          <a:prstGeom prst="roundRect">
            <a:avLst>
              <a:gd name="adj" fmla="val 6667"/>
            </a:avLst>
          </a:prstGeom>
          <a:solidFill>
            <a:srgbClr val="F2EEEE"/>
          </a:solidFill>
          <a:ln>
            <a:noFill/>
          </a:ln>
        </p:spPr>
        <p:txBody>
          <a:bodyPr spcFirstLastPara="1" wrap="square" lIns="57150" tIns="57150" rIns="57150" bIns="5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p31"/>
          <p:cNvSpPr/>
          <p:nvPr/>
        </p:nvSpPr>
        <p:spPr>
          <a:xfrm>
            <a:off x="4510534" y="3248280"/>
            <a:ext cx="122700" cy="2127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464646"/>
              </a:buClr>
              <a:buSzPts val="1700"/>
              <a:buFont typeface="DM Sans SemiBold"/>
              <a:buNone/>
            </a:pPr>
            <a:r>
              <a:rPr lang="en" sz="1700" b="1" i="0" u="none" strike="noStrike" cap="none">
                <a:solidFill>
                  <a:srgbClr val="464646"/>
                </a:solidFill>
                <a:latin typeface="DM Sans SemiBold"/>
                <a:ea typeface="DM Sans SemiBold"/>
                <a:cs typeface="DM Sans SemiBold"/>
                <a:sym typeface="DM Sans SemiBold"/>
              </a:rPr>
              <a:t>2</a:t>
            </a:r>
            <a:endParaRPr sz="1700" b="0" i="0" u="none" strike="noStrike" cap="none">
              <a:solidFill>
                <a:srgbClr val="000000"/>
              </a:solidFill>
              <a:latin typeface="Arial"/>
              <a:ea typeface="Arial"/>
              <a:cs typeface="Arial"/>
              <a:sym typeface="Arial"/>
            </a:endParaRPr>
          </a:p>
        </p:txBody>
      </p:sp>
      <p:sp>
        <p:nvSpPr>
          <p:cNvPr id="377" name="Google Shape;377;p31"/>
          <p:cNvSpPr/>
          <p:nvPr/>
        </p:nvSpPr>
        <p:spPr>
          <a:xfrm>
            <a:off x="3402360" y="3992569"/>
            <a:ext cx="2339400" cy="453600"/>
          </a:xfrm>
          <a:prstGeom prst="rect">
            <a:avLst/>
          </a:prstGeom>
          <a:noFill/>
          <a:ln>
            <a:noFill/>
          </a:ln>
        </p:spPr>
        <p:txBody>
          <a:bodyPr spcFirstLastPara="1" wrap="square" lIns="0" tIns="0" rIns="0" bIns="0" anchor="t" anchorCtr="0">
            <a:noAutofit/>
          </a:bodyPr>
          <a:lstStyle/>
          <a:p>
            <a:pPr marL="0" marR="0" lvl="0" indent="0" algn="ctr" rtl="0">
              <a:lnSpc>
                <a:spcPct val="115000"/>
              </a:lnSpc>
              <a:spcBef>
                <a:spcPts val="0"/>
              </a:spcBef>
              <a:spcAft>
                <a:spcPts val="0"/>
              </a:spcAft>
              <a:buClr>
                <a:srgbClr val="464646"/>
              </a:buClr>
              <a:buSzPts val="1100"/>
              <a:buFont typeface="Inter Medium"/>
              <a:buNone/>
            </a:pPr>
            <a:r>
              <a:rPr lang="en" sz="2400" b="0" i="0" u="none" strike="noStrike" cap="none">
                <a:solidFill>
                  <a:srgbClr val="464646"/>
                </a:solidFill>
                <a:latin typeface="Lato"/>
                <a:ea typeface="Lato"/>
                <a:cs typeface="Lato"/>
                <a:sym typeface="Lato"/>
              </a:rPr>
              <a:t>Input the extracted features of the unknown image into the model.</a:t>
            </a:r>
            <a:endParaRPr sz="2400" b="0" i="0" u="none" strike="noStrike" cap="none">
              <a:solidFill>
                <a:srgbClr val="000000"/>
              </a:solidFill>
              <a:latin typeface="Lato"/>
              <a:ea typeface="Lato"/>
              <a:cs typeface="Lato"/>
              <a:sym typeface="Lato"/>
            </a:endParaRPr>
          </a:p>
        </p:txBody>
      </p:sp>
      <p:sp>
        <p:nvSpPr>
          <p:cNvPr id="378" name="Google Shape;378;p31"/>
          <p:cNvSpPr/>
          <p:nvPr/>
        </p:nvSpPr>
        <p:spPr>
          <a:xfrm>
            <a:off x="7326883" y="3354618"/>
            <a:ext cx="19200" cy="496200"/>
          </a:xfrm>
          <a:prstGeom prst="roundRect">
            <a:avLst>
              <a:gd name="adj" fmla="val 111628"/>
            </a:avLst>
          </a:prstGeom>
          <a:solidFill>
            <a:srgbClr val="D8D4D4"/>
          </a:solidFill>
          <a:ln>
            <a:noFill/>
          </a:ln>
        </p:spPr>
        <p:txBody>
          <a:bodyPr spcFirstLastPara="1" wrap="square" lIns="57150" tIns="57150" rIns="57150" bIns="5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 name="Google Shape;379;p31"/>
          <p:cNvSpPr/>
          <p:nvPr/>
        </p:nvSpPr>
        <p:spPr>
          <a:xfrm>
            <a:off x="7176939" y="3195148"/>
            <a:ext cx="318900" cy="318900"/>
          </a:xfrm>
          <a:prstGeom prst="roundRect">
            <a:avLst>
              <a:gd name="adj" fmla="val 6667"/>
            </a:avLst>
          </a:prstGeom>
          <a:solidFill>
            <a:srgbClr val="F2EEEE"/>
          </a:solidFill>
          <a:ln>
            <a:noFill/>
          </a:ln>
        </p:spPr>
        <p:txBody>
          <a:bodyPr spcFirstLastPara="1" wrap="square" lIns="57150" tIns="57150" rIns="57150" bIns="5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p31"/>
          <p:cNvSpPr/>
          <p:nvPr/>
        </p:nvSpPr>
        <p:spPr>
          <a:xfrm>
            <a:off x="7272709" y="3248280"/>
            <a:ext cx="127200" cy="2127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464646"/>
              </a:buClr>
              <a:buSzPts val="1700"/>
              <a:buFont typeface="DM Sans SemiBold"/>
              <a:buNone/>
            </a:pPr>
            <a:r>
              <a:rPr lang="en" sz="1700" b="1" i="0" u="none" strike="noStrike" cap="none">
                <a:solidFill>
                  <a:srgbClr val="464646"/>
                </a:solidFill>
                <a:latin typeface="DM Sans SemiBold"/>
                <a:ea typeface="DM Sans SemiBold"/>
                <a:cs typeface="DM Sans SemiBold"/>
                <a:sym typeface="DM Sans SemiBold"/>
              </a:rPr>
              <a:t>3</a:t>
            </a:r>
            <a:endParaRPr sz="1700" b="0" i="0" u="none" strike="noStrike" cap="none">
              <a:solidFill>
                <a:srgbClr val="000000"/>
              </a:solidFill>
              <a:latin typeface="Arial"/>
              <a:ea typeface="Arial"/>
              <a:cs typeface="Arial"/>
              <a:sym typeface="Arial"/>
            </a:endParaRPr>
          </a:p>
        </p:txBody>
      </p:sp>
      <p:sp>
        <p:nvSpPr>
          <p:cNvPr id="381" name="Google Shape;381;p31"/>
          <p:cNvSpPr/>
          <p:nvPr/>
        </p:nvSpPr>
        <p:spPr>
          <a:xfrm>
            <a:off x="6166850" y="3992577"/>
            <a:ext cx="2587800" cy="1629300"/>
          </a:xfrm>
          <a:prstGeom prst="rect">
            <a:avLst/>
          </a:prstGeom>
          <a:noFill/>
          <a:ln>
            <a:noFill/>
          </a:ln>
        </p:spPr>
        <p:txBody>
          <a:bodyPr spcFirstLastPara="1" wrap="square" lIns="0" tIns="0" rIns="0" bIns="0" anchor="t" anchorCtr="0">
            <a:noAutofit/>
          </a:bodyPr>
          <a:lstStyle/>
          <a:p>
            <a:pPr marL="0" marR="0" lvl="0" indent="0" algn="ctr" rtl="0">
              <a:lnSpc>
                <a:spcPct val="115000"/>
              </a:lnSpc>
              <a:spcBef>
                <a:spcPts val="0"/>
              </a:spcBef>
              <a:spcAft>
                <a:spcPts val="0"/>
              </a:spcAft>
              <a:buClr>
                <a:srgbClr val="464646"/>
              </a:buClr>
              <a:buSzPts val="1100"/>
              <a:buFont typeface="Inter Medium"/>
              <a:buNone/>
            </a:pPr>
            <a:r>
              <a:rPr lang="en" sz="2400" b="0" i="0" u="none" strike="noStrike" cap="none">
                <a:solidFill>
                  <a:srgbClr val="464646"/>
                </a:solidFill>
                <a:latin typeface="Lato"/>
                <a:ea typeface="Lato"/>
                <a:cs typeface="Lato"/>
                <a:sym typeface="Lato"/>
              </a:rPr>
              <a:t>The model predicts the most probable camera source based on its separating hyperplane.</a:t>
            </a:r>
            <a:endParaRPr sz="2400" b="0" i="0" u="none" strike="noStrike" cap="none">
              <a:solidFill>
                <a:srgbClr val="000000"/>
              </a:solidFill>
              <a:latin typeface="Lato"/>
              <a:ea typeface="Lato"/>
              <a:cs typeface="Lato"/>
              <a:sym typeface="Lato"/>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65;p31">
            <a:extLst>
              <a:ext uri="{FF2B5EF4-FFF2-40B4-BE49-F238E27FC236}">
                <a16:creationId xmlns:a16="http://schemas.microsoft.com/office/drawing/2014/main" id="{D728D6CD-F9FB-2032-9768-D9C66D1B2BA2}"/>
              </a:ext>
            </a:extLst>
          </p:cNvPr>
          <p:cNvSpPr/>
          <p:nvPr/>
        </p:nvSpPr>
        <p:spPr>
          <a:xfrm>
            <a:off x="731520" y="758952"/>
            <a:ext cx="7690104" cy="713232"/>
          </a:xfrm>
          <a:prstGeom prst="rect">
            <a:avLst/>
          </a:prstGeom>
          <a:noFill/>
          <a:ln>
            <a:noFill/>
          </a:ln>
        </p:spPr>
        <p:txBody>
          <a:bodyPr spcFirstLastPara="1" wrap="square" lIns="0" tIns="0" rIns="0" bIns="0" anchor="t" anchorCtr="0">
            <a:noAutofit/>
          </a:bodyPr>
          <a:lstStyle/>
          <a:p>
            <a:pPr marL="0" marR="0" lvl="0" indent="0" rtl="0">
              <a:lnSpc>
                <a:spcPct val="124719"/>
              </a:lnSpc>
              <a:spcBef>
                <a:spcPts val="0"/>
              </a:spcBef>
              <a:spcAft>
                <a:spcPts val="0"/>
              </a:spcAft>
              <a:buClr>
                <a:srgbClr val="030303"/>
              </a:buClr>
              <a:buSzPts val="2800"/>
              <a:buFont typeface="DM Sans SemiBold"/>
              <a:buNone/>
            </a:pPr>
            <a:r>
              <a:rPr lang="en" sz="2800" b="1" i="0" u="none" strike="noStrike" cap="none" dirty="0">
                <a:solidFill>
                  <a:srgbClr val="030303"/>
                </a:solidFill>
                <a:latin typeface="Lato"/>
                <a:ea typeface="Lato"/>
                <a:cs typeface="Lato"/>
                <a:sym typeface="Lato"/>
              </a:rPr>
              <a:t>Test accuracy results</a:t>
            </a:r>
            <a:endParaRPr sz="2800" b="1" i="0" u="none" strike="noStrike" cap="none" dirty="0">
              <a:solidFill>
                <a:srgbClr val="000000"/>
              </a:solidFill>
              <a:latin typeface="Lato"/>
              <a:ea typeface="Lato"/>
              <a:cs typeface="Lato"/>
              <a:sym typeface="Lato"/>
            </a:endParaRPr>
          </a:p>
        </p:txBody>
      </p:sp>
      <p:pic>
        <p:nvPicPr>
          <p:cNvPr id="5" name="Picture 4" descr="A table with numbers and a few black text&#10;&#10;Description automatically generated with medium confidence">
            <a:extLst>
              <a:ext uri="{FF2B5EF4-FFF2-40B4-BE49-F238E27FC236}">
                <a16:creationId xmlns:a16="http://schemas.microsoft.com/office/drawing/2014/main" id="{AFC291FB-8B1D-30B1-5414-01A9FCF5681F}"/>
              </a:ext>
            </a:extLst>
          </p:cNvPr>
          <p:cNvPicPr>
            <a:picLocks noChangeAspect="1"/>
          </p:cNvPicPr>
          <p:nvPr/>
        </p:nvPicPr>
        <p:blipFill>
          <a:blip r:embed="rId2"/>
          <a:stretch>
            <a:fillRect/>
          </a:stretch>
        </p:blipFill>
        <p:spPr>
          <a:xfrm>
            <a:off x="2525310" y="4105800"/>
            <a:ext cx="6510487" cy="2473104"/>
          </a:xfrm>
          <a:prstGeom prst="rect">
            <a:avLst/>
          </a:prstGeom>
        </p:spPr>
      </p:pic>
      <p:pic>
        <p:nvPicPr>
          <p:cNvPr id="7" name="Picture 6" descr="A white rectangular box with black text&#10;&#10;Description automatically generated">
            <a:extLst>
              <a:ext uri="{FF2B5EF4-FFF2-40B4-BE49-F238E27FC236}">
                <a16:creationId xmlns:a16="http://schemas.microsoft.com/office/drawing/2014/main" id="{A2848643-EC8D-0FF9-CBA8-92AA40B54E42}"/>
              </a:ext>
            </a:extLst>
          </p:cNvPr>
          <p:cNvPicPr>
            <a:picLocks noChangeAspect="1"/>
          </p:cNvPicPr>
          <p:nvPr/>
        </p:nvPicPr>
        <p:blipFill>
          <a:blip r:embed="rId3"/>
          <a:stretch>
            <a:fillRect/>
          </a:stretch>
        </p:blipFill>
        <p:spPr>
          <a:xfrm>
            <a:off x="3139485" y="1883453"/>
            <a:ext cx="5282139" cy="2062426"/>
          </a:xfrm>
          <a:prstGeom prst="rect">
            <a:avLst/>
          </a:prstGeom>
        </p:spPr>
      </p:pic>
      <p:sp>
        <p:nvSpPr>
          <p:cNvPr id="8" name="TextBox 7">
            <a:extLst>
              <a:ext uri="{FF2B5EF4-FFF2-40B4-BE49-F238E27FC236}">
                <a16:creationId xmlns:a16="http://schemas.microsoft.com/office/drawing/2014/main" id="{B1A49DF4-800B-E67C-9C8A-A89DB84EDFF7}"/>
              </a:ext>
            </a:extLst>
          </p:cNvPr>
          <p:cNvSpPr txBox="1"/>
          <p:nvPr/>
        </p:nvSpPr>
        <p:spPr>
          <a:xfrm>
            <a:off x="1040391" y="2582668"/>
            <a:ext cx="2790825" cy="461665"/>
          </a:xfrm>
          <a:prstGeom prst="rect">
            <a:avLst/>
          </a:prstGeom>
          <a:noFill/>
        </p:spPr>
        <p:txBody>
          <a:bodyPr wrap="square" rtlCol="0">
            <a:spAutoFit/>
          </a:bodyPr>
          <a:lstStyle/>
          <a:p>
            <a:r>
              <a:rPr lang="en-US" sz="2400" b="1" dirty="0">
                <a:solidFill>
                  <a:schemeClr val="bg2">
                    <a:lumMod val="75000"/>
                    <a:lumOff val="25000"/>
                  </a:schemeClr>
                </a:solidFill>
                <a:highlight>
                  <a:srgbClr val="FFFF00"/>
                </a:highlight>
              </a:rPr>
              <a:t>2 cameras case:</a:t>
            </a:r>
          </a:p>
        </p:txBody>
      </p:sp>
      <p:sp>
        <p:nvSpPr>
          <p:cNvPr id="9" name="TextBox 8">
            <a:extLst>
              <a:ext uri="{FF2B5EF4-FFF2-40B4-BE49-F238E27FC236}">
                <a16:creationId xmlns:a16="http://schemas.microsoft.com/office/drawing/2014/main" id="{029D586C-5174-B739-5A1E-2E82D673E4A3}"/>
              </a:ext>
            </a:extLst>
          </p:cNvPr>
          <p:cNvSpPr txBox="1"/>
          <p:nvPr/>
        </p:nvSpPr>
        <p:spPr>
          <a:xfrm>
            <a:off x="0" y="4959119"/>
            <a:ext cx="2790825" cy="461665"/>
          </a:xfrm>
          <a:prstGeom prst="rect">
            <a:avLst/>
          </a:prstGeom>
          <a:noFill/>
        </p:spPr>
        <p:txBody>
          <a:bodyPr wrap="square" rtlCol="0">
            <a:spAutoFit/>
          </a:bodyPr>
          <a:lstStyle/>
          <a:p>
            <a:r>
              <a:rPr lang="en-US" sz="2400" b="1" dirty="0">
                <a:solidFill>
                  <a:schemeClr val="bg2">
                    <a:lumMod val="75000"/>
                    <a:lumOff val="25000"/>
                  </a:schemeClr>
                </a:solidFill>
                <a:highlight>
                  <a:srgbClr val="FFFF00"/>
                </a:highlight>
              </a:rPr>
              <a:t>5 cameras case:</a:t>
            </a:r>
          </a:p>
        </p:txBody>
      </p:sp>
      <p:cxnSp>
        <p:nvCxnSpPr>
          <p:cNvPr id="11" name="Straight Connector 10">
            <a:extLst>
              <a:ext uri="{FF2B5EF4-FFF2-40B4-BE49-F238E27FC236}">
                <a16:creationId xmlns:a16="http://schemas.microsoft.com/office/drawing/2014/main" id="{26AE2D36-A31C-97EC-C6DA-D7790DA4F328}"/>
              </a:ext>
            </a:extLst>
          </p:cNvPr>
          <p:cNvCxnSpPr/>
          <p:nvPr/>
        </p:nvCxnSpPr>
        <p:spPr>
          <a:xfrm flipH="1">
            <a:off x="2525310" y="4105800"/>
            <a:ext cx="554600" cy="0"/>
          </a:xfrm>
          <a:prstGeom prst="line">
            <a:avLst/>
          </a:prstGeom>
          <a:ln>
            <a:solidFill>
              <a:schemeClr val="bg1"/>
            </a:solidFill>
          </a:ln>
          <a:effectLst/>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6780793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7" name="Google Shape;387;g320099cd384_0_4"/>
          <p:cNvSpPr txBox="1"/>
          <p:nvPr/>
        </p:nvSpPr>
        <p:spPr>
          <a:xfrm>
            <a:off x="579619" y="1968587"/>
            <a:ext cx="8416600" cy="4243717"/>
          </a:xfrm>
          <a:prstGeom prst="rect">
            <a:avLst/>
          </a:prstGeom>
          <a:noFill/>
          <a:ln>
            <a:noFill/>
          </a:ln>
        </p:spPr>
        <p:txBody>
          <a:bodyPr spcFirstLastPara="1" wrap="square" lIns="91425" tIns="91425" rIns="91425" bIns="91425" anchor="t" anchorCtr="0">
            <a:noAutofit/>
          </a:bodyPr>
          <a:lstStyle/>
          <a:p>
            <a:pPr marL="457200" lvl="0" indent="-406400" algn="l" rtl="0">
              <a:lnSpc>
                <a:spcPct val="150000"/>
              </a:lnSpc>
              <a:spcBef>
                <a:spcPts val="0"/>
              </a:spcBef>
              <a:spcAft>
                <a:spcPts val="0"/>
              </a:spcAft>
              <a:buClr>
                <a:schemeClr val="accent1"/>
              </a:buClr>
              <a:buSzPts val="2800"/>
              <a:buFont typeface="Lato"/>
              <a:buChar char="●"/>
            </a:pPr>
            <a:r>
              <a:rPr lang="en" sz="2200" dirty="0">
                <a:solidFill>
                  <a:schemeClr val="accent1"/>
                </a:solidFill>
                <a:latin typeface="Lato"/>
                <a:ea typeface="Lato"/>
                <a:cs typeface="Lato"/>
                <a:sym typeface="Lato"/>
              </a:rPr>
              <a:t>Sensitive to the camera’s post processing pipeline, any change in one of the post processes can result in a misclassification.</a:t>
            </a:r>
          </a:p>
          <a:p>
            <a:pPr marL="457200" lvl="0" indent="-406400" algn="l" rtl="0">
              <a:lnSpc>
                <a:spcPct val="150000"/>
              </a:lnSpc>
              <a:spcBef>
                <a:spcPts val="0"/>
              </a:spcBef>
              <a:spcAft>
                <a:spcPts val="0"/>
              </a:spcAft>
              <a:buClr>
                <a:schemeClr val="accent1"/>
              </a:buClr>
              <a:buSzPts val="2800"/>
              <a:buFont typeface="Lato"/>
              <a:buChar char="●"/>
            </a:pPr>
            <a:r>
              <a:rPr lang="en" sz="2200" dirty="0">
                <a:solidFill>
                  <a:schemeClr val="accent1"/>
                </a:solidFill>
                <a:latin typeface="Lato"/>
                <a:ea typeface="Lato"/>
                <a:cs typeface="Lato"/>
                <a:sym typeface="Lato"/>
              </a:rPr>
              <a:t>Needs large database of images of different scenery from each camera for the training process.</a:t>
            </a:r>
          </a:p>
          <a:p>
            <a:pPr marL="457200" lvl="0" indent="-406400" algn="l" rtl="0">
              <a:lnSpc>
                <a:spcPct val="150000"/>
              </a:lnSpc>
              <a:spcBef>
                <a:spcPts val="0"/>
              </a:spcBef>
              <a:spcAft>
                <a:spcPts val="0"/>
              </a:spcAft>
              <a:buClr>
                <a:schemeClr val="accent1"/>
              </a:buClr>
              <a:buSzPts val="2800"/>
              <a:buFont typeface="Lato"/>
              <a:buChar char="●"/>
            </a:pPr>
            <a:r>
              <a:rPr lang="en" sz="2200" dirty="0">
                <a:solidFill>
                  <a:schemeClr val="accent1"/>
                </a:solidFill>
                <a:latin typeface="Lato"/>
                <a:ea typeface="Lato"/>
                <a:cs typeface="Lato"/>
                <a:sym typeface="Lato"/>
              </a:rPr>
              <a:t>Cannot detect the source device if it wasn’t</a:t>
            </a:r>
          </a:p>
          <a:p>
            <a:pPr marL="50800" lvl="0" algn="l" rtl="0">
              <a:lnSpc>
                <a:spcPct val="150000"/>
              </a:lnSpc>
              <a:spcBef>
                <a:spcPts val="0"/>
              </a:spcBef>
              <a:spcAft>
                <a:spcPts val="0"/>
              </a:spcAft>
              <a:buClr>
                <a:schemeClr val="accent1"/>
              </a:buClr>
              <a:buSzPts val="2800"/>
            </a:pPr>
            <a:r>
              <a:rPr lang="en" sz="2200" dirty="0">
                <a:solidFill>
                  <a:schemeClr val="accent1"/>
                </a:solidFill>
                <a:latin typeface="Lato"/>
                <a:ea typeface="Lato"/>
                <a:cs typeface="Lato"/>
                <a:sym typeface="Lato"/>
              </a:rPr>
              <a:t>     part of the training process</a:t>
            </a:r>
            <a:r>
              <a:rPr lang="he-IL" sz="2200" dirty="0">
                <a:solidFill>
                  <a:schemeClr val="accent1"/>
                </a:solidFill>
                <a:latin typeface="Lato"/>
                <a:ea typeface="Lato"/>
                <a:cs typeface="Lato"/>
                <a:sym typeface="Lato"/>
              </a:rPr>
              <a:t>.</a:t>
            </a:r>
            <a:endParaRPr sz="2200" dirty="0">
              <a:solidFill>
                <a:schemeClr val="accent1"/>
              </a:solidFill>
              <a:latin typeface="Lato"/>
              <a:ea typeface="Lato"/>
              <a:cs typeface="Lato"/>
              <a:sym typeface="Lato"/>
            </a:endParaRPr>
          </a:p>
          <a:p>
            <a:pPr marL="457200" lvl="0" indent="-406400" algn="l" rtl="0">
              <a:lnSpc>
                <a:spcPct val="150000"/>
              </a:lnSpc>
              <a:spcBef>
                <a:spcPts val="0"/>
              </a:spcBef>
              <a:spcAft>
                <a:spcPts val="0"/>
              </a:spcAft>
              <a:buClr>
                <a:schemeClr val="accent1"/>
              </a:buClr>
              <a:buSzPts val="2800"/>
              <a:buFont typeface="Lato"/>
              <a:buChar char="●"/>
            </a:pPr>
            <a:r>
              <a:rPr lang="en" sz="2200" dirty="0">
                <a:solidFill>
                  <a:schemeClr val="accent1"/>
                </a:solidFill>
                <a:latin typeface="Lato"/>
                <a:ea typeface="Lato"/>
                <a:cs typeface="Lato"/>
                <a:sym typeface="Lato"/>
              </a:rPr>
              <a:t>We might want to search for an identification</a:t>
            </a:r>
          </a:p>
          <a:p>
            <a:pPr marL="50800" lvl="0" algn="l" rtl="0">
              <a:lnSpc>
                <a:spcPct val="150000"/>
              </a:lnSpc>
              <a:spcBef>
                <a:spcPts val="0"/>
              </a:spcBef>
              <a:spcAft>
                <a:spcPts val="0"/>
              </a:spcAft>
              <a:buClr>
                <a:schemeClr val="accent1"/>
              </a:buClr>
              <a:buSzPts val="2800"/>
            </a:pPr>
            <a:r>
              <a:rPr lang="en" sz="2200" dirty="0">
                <a:solidFill>
                  <a:schemeClr val="accent1"/>
                </a:solidFill>
                <a:latin typeface="Lato"/>
                <a:ea typeface="Lato"/>
                <a:cs typeface="Lato"/>
                <a:sym typeface="Lato"/>
              </a:rPr>
              <a:t>     method that does not depend on the post processes.</a:t>
            </a:r>
            <a:endParaRPr sz="2200" dirty="0">
              <a:solidFill>
                <a:schemeClr val="accent1"/>
              </a:solidFill>
              <a:latin typeface="Lato"/>
              <a:ea typeface="Lato"/>
              <a:cs typeface="Lato"/>
              <a:sym typeface="Lato"/>
            </a:endParaRPr>
          </a:p>
        </p:txBody>
      </p:sp>
      <p:sp>
        <p:nvSpPr>
          <p:cNvPr id="2" name="Google Shape;401;p33">
            <a:extLst>
              <a:ext uri="{FF2B5EF4-FFF2-40B4-BE49-F238E27FC236}">
                <a16:creationId xmlns:a16="http://schemas.microsoft.com/office/drawing/2014/main" id="{68B1E271-5C59-3055-5BD2-3BC03578D422}"/>
              </a:ext>
            </a:extLst>
          </p:cNvPr>
          <p:cNvSpPr txBox="1">
            <a:spLocks/>
          </p:cNvSpPr>
          <p:nvPr/>
        </p:nvSpPr>
        <p:spPr>
          <a:xfrm>
            <a:off x="727650" y="755633"/>
            <a:ext cx="7688700" cy="713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r>
              <a:rPr lang="en-US" sz="2800" dirty="0"/>
              <a:t>Limitations</a:t>
            </a:r>
          </a:p>
          <a:p>
            <a:endParaRPr lang="en-US" sz="2800" dirty="0"/>
          </a:p>
        </p:txBody>
      </p:sp>
      <p:pic>
        <p:nvPicPr>
          <p:cNvPr id="4" name="Picture 3" descr="A yellow and orange road sign&#10;&#10;Description automatically generated">
            <a:extLst>
              <a:ext uri="{FF2B5EF4-FFF2-40B4-BE49-F238E27FC236}">
                <a16:creationId xmlns:a16="http://schemas.microsoft.com/office/drawing/2014/main" id="{30A3BF54-5512-DF75-094A-2D3075781A43}"/>
              </a:ext>
            </a:extLst>
          </p:cNvPr>
          <p:cNvPicPr>
            <a:picLocks noChangeAspect="1"/>
          </p:cNvPicPr>
          <p:nvPr/>
        </p:nvPicPr>
        <p:blipFill>
          <a:blip r:embed="rId3"/>
          <a:stretch>
            <a:fillRect/>
          </a:stretch>
        </p:blipFill>
        <p:spPr>
          <a:xfrm>
            <a:off x="6924122" y="3611495"/>
            <a:ext cx="1875930" cy="187593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391"/>
        <p:cNvGrpSpPr/>
        <p:nvPr/>
      </p:nvGrpSpPr>
      <p:grpSpPr>
        <a:xfrm>
          <a:off x="0" y="0"/>
          <a:ext cx="0" cy="0"/>
          <a:chOff x="0" y="0"/>
          <a:chExt cx="0" cy="0"/>
        </a:xfrm>
      </p:grpSpPr>
      <p:pic>
        <p:nvPicPr>
          <p:cNvPr id="393" name="Google Shape;393;p32" descr="A green and white logo&#10;&#10;Description automatically generated with medium confidence"/>
          <p:cNvPicPr preferRelativeResize="0"/>
          <p:nvPr/>
        </p:nvPicPr>
        <p:blipFill rotWithShape="1">
          <a:blip r:embed="rId3">
            <a:alphaModFix/>
          </a:blip>
          <a:srcRect/>
          <a:stretch/>
        </p:blipFill>
        <p:spPr>
          <a:xfrm rot="1942853">
            <a:off x="5886768" y="626290"/>
            <a:ext cx="3295815" cy="3295815"/>
          </a:xfrm>
          <a:prstGeom prst="rect">
            <a:avLst/>
          </a:prstGeom>
          <a:noFill/>
          <a:ln>
            <a:noFill/>
          </a:ln>
        </p:spPr>
      </p:pic>
      <p:pic>
        <p:nvPicPr>
          <p:cNvPr id="394" name="Google Shape;394;p32" descr="A red and white camera&#10;&#10;Description automatically generated"/>
          <p:cNvPicPr preferRelativeResize="0"/>
          <p:nvPr/>
        </p:nvPicPr>
        <p:blipFill rotWithShape="1">
          <a:blip r:embed="rId4">
            <a:alphaModFix/>
          </a:blip>
          <a:srcRect/>
          <a:stretch/>
        </p:blipFill>
        <p:spPr>
          <a:xfrm rot="1277092">
            <a:off x="224567" y="4633541"/>
            <a:ext cx="3615272" cy="2024103"/>
          </a:xfrm>
          <a:prstGeom prst="rect">
            <a:avLst/>
          </a:prstGeom>
          <a:noFill/>
          <a:ln>
            <a:noFill/>
          </a:ln>
        </p:spPr>
      </p:pic>
      <p:cxnSp>
        <p:nvCxnSpPr>
          <p:cNvPr id="395" name="Google Shape;395;p32"/>
          <p:cNvCxnSpPr/>
          <p:nvPr/>
        </p:nvCxnSpPr>
        <p:spPr>
          <a:xfrm>
            <a:off x="636104" y="1606162"/>
            <a:ext cx="1113183" cy="0"/>
          </a:xfrm>
          <a:prstGeom prst="straightConnector1">
            <a:avLst/>
          </a:prstGeom>
          <a:noFill/>
          <a:ln w="104775" cap="flat" cmpd="sng">
            <a:solidFill>
              <a:schemeClr val="accent6"/>
            </a:solidFill>
            <a:prstDash val="solid"/>
            <a:round/>
            <a:headEnd type="none" w="sm" len="sm"/>
            <a:tailEnd type="none" w="sm" len="sm"/>
          </a:ln>
          <a:effectLst>
            <a:outerShdw blurRad="40000" dist="23000" dir="5400000" sx="86000" sy="86000" rotWithShape="0">
              <a:srgbClr val="000000">
                <a:alpha val="0"/>
              </a:srgbClr>
            </a:outerShdw>
          </a:effectLst>
        </p:spPr>
      </p:cxnSp>
      <p:sp>
        <p:nvSpPr>
          <p:cNvPr id="2" name="Rectangle 1">
            <a:extLst>
              <a:ext uri="{FF2B5EF4-FFF2-40B4-BE49-F238E27FC236}">
                <a16:creationId xmlns:a16="http://schemas.microsoft.com/office/drawing/2014/main" id="{94368017-CDDE-3C6B-AF83-95ED18B444EC}"/>
              </a:ext>
            </a:extLst>
          </p:cNvPr>
          <p:cNvSpPr/>
          <p:nvPr/>
        </p:nvSpPr>
        <p:spPr>
          <a:xfrm>
            <a:off x="1883288" y="2349244"/>
            <a:ext cx="4955203" cy="2585323"/>
          </a:xfrm>
          <a:prstGeom prst="rect">
            <a:avLst/>
          </a:prstGeom>
          <a:noFill/>
        </p:spPr>
        <p:txBody>
          <a:bodyPr wrap="none" lIns="91440" tIns="45720" rIns="91440" bIns="45720">
            <a:spAutoFit/>
          </a:bodyPr>
          <a:lstStyle/>
          <a:p>
            <a:pPr marL="0" marR="0" lvl="0" indent="0" algn="ctr" rtl="0">
              <a:lnSpc>
                <a:spcPct val="100000"/>
              </a:lnSpc>
              <a:spcBef>
                <a:spcPts val="0"/>
              </a:spcBef>
              <a:spcAft>
                <a:spcPts val="0"/>
              </a:spcAft>
              <a:buNone/>
            </a:pPr>
            <a:r>
              <a:rPr lang="en-US" sz="5400" b="1" i="0" u="none" strike="noStrike" dirty="0">
                <a:ln w="10160">
                  <a:solidFill>
                    <a:schemeClr val="accent5"/>
                  </a:solidFill>
                  <a:prstDash val="solid"/>
                </a:ln>
                <a:solidFill>
                  <a:srgbClr val="FFFFFF"/>
                </a:solidFill>
                <a:effectLst>
                  <a:outerShdw blurRad="50800" dist="38100" dir="13500000" algn="br" rotWithShape="0">
                    <a:prstClr val="black">
                      <a:alpha val="40000"/>
                    </a:prstClr>
                  </a:outerShdw>
                </a:effectLst>
                <a:latin typeface="Arial"/>
                <a:ea typeface="Arial"/>
                <a:cs typeface="Arial"/>
                <a:sym typeface="Arial"/>
              </a:rPr>
              <a:t>CNN-Based</a:t>
            </a:r>
            <a:endParaRPr lang="en-US" sz="5400" b="1" dirty="0">
              <a:ln w="10160">
                <a:solidFill>
                  <a:schemeClr val="accent5"/>
                </a:solidFill>
                <a:prstDash val="solid"/>
              </a:ln>
              <a:solidFill>
                <a:srgbClr val="FFFFFF"/>
              </a:solidFill>
              <a:effectLst>
                <a:outerShdw blurRad="50800" dist="38100" dir="13500000" algn="br" rotWithShape="0">
                  <a:prstClr val="black">
                    <a:alpha val="40000"/>
                  </a:prstClr>
                </a:outerShdw>
              </a:effectLst>
            </a:endParaRPr>
          </a:p>
          <a:p>
            <a:pPr marL="0" marR="0" lvl="0" indent="0" algn="ctr" rtl="0">
              <a:lnSpc>
                <a:spcPct val="100000"/>
              </a:lnSpc>
              <a:spcBef>
                <a:spcPts val="0"/>
              </a:spcBef>
              <a:spcAft>
                <a:spcPts val="0"/>
              </a:spcAft>
              <a:buNone/>
            </a:pPr>
            <a:r>
              <a:rPr lang="en-US" sz="5400" b="1" i="0" u="none" strike="noStrike" dirty="0">
                <a:ln w="10160">
                  <a:solidFill>
                    <a:schemeClr val="accent5"/>
                  </a:solidFill>
                  <a:prstDash val="solid"/>
                </a:ln>
                <a:solidFill>
                  <a:srgbClr val="FFFFFF"/>
                </a:solidFill>
                <a:effectLst>
                  <a:outerShdw blurRad="50800" dist="38100" dir="13500000" algn="br" rotWithShape="0">
                    <a:prstClr val="black">
                      <a:alpha val="40000"/>
                    </a:prstClr>
                  </a:outerShdw>
                </a:effectLst>
                <a:latin typeface="Arial"/>
                <a:ea typeface="Arial"/>
                <a:cs typeface="Arial"/>
                <a:sym typeface="Arial"/>
              </a:rPr>
              <a:t>Source Device</a:t>
            </a:r>
            <a:br>
              <a:rPr lang="en-US" sz="5400" b="1" i="0" u="none" strike="noStrike" dirty="0">
                <a:ln w="10160">
                  <a:solidFill>
                    <a:schemeClr val="accent5"/>
                  </a:solidFill>
                  <a:prstDash val="solid"/>
                </a:ln>
                <a:solidFill>
                  <a:srgbClr val="FFFFFF"/>
                </a:solidFill>
                <a:effectLst>
                  <a:outerShdw blurRad="50800" dist="38100" dir="13500000" algn="br" rotWithShape="0">
                    <a:prstClr val="black">
                      <a:alpha val="40000"/>
                    </a:prstClr>
                  </a:outerShdw>
                </a:effectLst>
                <a:latin typeface="Arial"/>
                <a:ea typeface="Arial"/>
                <a:cs typeface="Arial"/>
                <a:sym typeface="Arial"/>
              </a:rPr>
            </a:br>
            <a:r>
              <a:rPr lang="en-US" sz="5400" b="1" i="0" u="none" strike="noStrike" dirty="0">
                <a:ln w="10160">
                  <a:solidFill>
                    <a:schemeClr val="accent5"/>
                  </a:solidFill>
                  <a:prstDash val="solid"/>
                </a:ln>
                <a:solidFill>
                  <a:srgbClr val="FFFFFF"/>
                </a:solidFill>
                <a:effectLst>
                  <a:outerShdw blurRad="50800" dist="38100" dir="13500000" algn="br" rotWithShape="0">
                    <a:prstClr val="black">
                      <a:alpha val="40000"/>
                    </a:prstClr>
                  </a:outerShdw>
                </a:effectLst>
                <a:latin typeface="Arial"/>
                <a:ea typeface="Arial"/>
                <a:cs typeface="Arial"/>
                <a:sym typeface="Arial"/>
              </a:rPr>
              <a:t>Identification</a:t>
            </a:r>
            <a:endParaRPr lang="en-US" sz="5400" b="1" dirty="0">
              <a:ln w="10160">
                <a:solidFill>
                  <a:schemeClr val="accent5"/>
                </a:solidFill>
                <a:prstDash val="solid"/>
              </a:ln>
              <a:solidFill>
                <a:srgbClr val="FFFFFF"/>
              </a:solidFill>
              <a:effectLst>
                <a:outerShdw blurRad="50800" dist="38100" dir="13500000" algn="br" rotWithShape="0">
                  <a:prstClr val="black">
                    <a:alpha val="40000"/>
                  </a:prstClr>
                </a:outerShdw>
              </a:effectLst>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33"/>
          <p:cNvSpPr txBox="1">
            <a:spLocks noGrp="1"/>
          </p:cNvSpPr>
          <p:nvPr>
            <p:ph type="body" idx="1"/>
          </p:nvPr>
        </p:nvSpPr>
        <p:spPr>
          <a:xfrm>
            <a:off x="729450" y="1942133"/>
            <a:ext cx="7688700" cy="3844800"/>
          </a:xfrm>
          <a:prstGeom prst="rect">
            <a:avLst/>
          </a:prstGeom>
          <a:noFill/>
          <a:ln>
            <a:noFill/>
          </a:ln>
        </p:spPr>
        <p:txBody>
          <a:bodyPr spcFirstLastPara="1" wrap="square" lIns="91425" tIns="91425" rIns="91425" bIns="91425" anchor="t" anchorCtr="0">
            <a:normAutofit/>
          </a:bodyPr>
          <a:lstStyle/>
          <a:p>
            <a:pPr marL="457200" lvl="0" indent="-381000" algn="l" rtl="0">
              <a:lnSpc>
                <a:spcPct val="115000"/>
              </a:lnSpc>
              <a:spcBef>
                <a:spcPts val="0"/>
              </a:spcBef>
              <a:spcAft>
                <a:spcPts val="0"/>
              </a:spcAft>
              <a:buSzPts val="2400"/>
              <a:buChar char="❏"/>
            </a:pPr>
            <a:r>
              <a:rPr lang="en" sz="2400" dirty="0"/>
              <a:t>Unique pattern noise:</a:t>
            </a:r>
            <a:endParaRPr sz="2400" dirty="0"/>
          </a:p>
          <a:p>
            <a:pPr marL="457200" lvl="0" indent="0" algn="l" rtl="0">
              <a:lnSpc>
                <a:spcPct val="115000"/>
              </a:lnSpc>
              <a:spcBef>
                <a:spcPts val="1200"/>
              </a:spcBef>
              <a:spcAft>
                <a:spcPts val="0"/>
              </a:spcAft>
              <a:buSzPts val="1300"/>
              <a:buNone/>
            </a:pPr>
            <a:r>
              <a:rPr lang="en" sz="2400" dirty="0"/>
              <a:t>caused by imperfections in the sensor manufacturing process and represents a unique pattern noise associated to a certain device.</a:t>
            </a:r>
            <a:endParaRPr sz="2400" dirty="0"/>
          </a:p>
          <a:p>
            <a:pPr marL="457200" lvl="0" indent="0" algn="l" rtl="0">
              <a:lnSpc>
                <a:spcPct val="115000"/>
              </a:lnSpc>
              <a:spcBef>
                <a:spcPts val="1200"/>
              </a:spcBef>
              <a:spcAft>
                <a:spcPts val="1200"/>
              </a:spcAft>
              <a:buSzPts val="1300"/>
              <a:buNone/>
            </a:pPr>
            <a:r>
              <a:rPr lang="en" sz="2400" dirty="0"/>
              <a:t>Some call it the </a:t>
            </a:r>
            <a:r>
              <a:rPr lang="en" sz="2600" b="1" u="sng" dirty="0">
                <a:solidFill>
                  <a:srgbClr val="073763"/>
                </a:solidFill>
                <a:highlight>
                  <a:srgbClr val="FFFF00"/>
                </a:highlight>
              </a:rPr>
              <a:t>camera’s fingerprint</a:t>
            </a:r>
            <a:endParaRPr sz="2600" b="1" u="sng" dirty="0">
              <a:solidFill>
                <a:srgbClr val="073763"/>
              </a:solidFill>
              <a:highlight>
                <a:srgbClr val="FFFF00"/>
              </a:highlight>
            </a:endParaRPr>
          </a:p>
        </p:txBody>
      </p:sp>
      <p:sp>
        <p:nvSpPr>
          <p:cNvPr id="401" name="Google Shape;401;p33"/>
          <p:cNvSpPr txBox="1">
            <a:spLocks noGrp="1"/>
          </p:cNvSpPr>
          <p:nvPr>
            <p:ph type="title"/>
          </p:nvPr>
        </p:nvSpPr>
        <p:spPr>
          <a:xfrm>
            <a:off x="727650" y="755633"/>
            <a:ext cx="7688700" cy="713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600"/>
              <a:buNone/>
            </a:pPr>
            <a:r>
              <a:rPr lang="en" sz="2800" dirty="0"/>
              <a:t>Photo Response Non-Uniformity (PRNU)</a:t>
            </a:r>
            <a:endParaRPr sz="2800" dirty="0"/>
          </a:p>
          <a:p>
            <a:pPr marL="0" lvl="0" indent="0" algn="l" rtl="0">
              <a:lnSpc>
                <a:spcPct val="100000"/>
              </a:lnSpc>
              <a:spcBef>
                <a:spcPts val="0"/>
              </a:spcBef>
              <a:spcAft>
                <a:spcPts val="0"/>
              </a:spcAft>
              <a:buSzPts val="2600"/>
              <a:buNone/>
            </a:pPr>
            <a:endParaRPr sz="2840" dirty="0"/>
          </a:p>
          <a:p>
            <a:pPr marL="0" lvl="0" indent="0" algn="l" rtl="0">
              <a:lnSpc>
                <a:spcPct val="100000"/>
              </a:lnSpc>
              <a:spcBef>
                <a:spcPts val="0"/>
              </a:spcBef>
              <a:spcAft>
                <a:spcPts val="0"/>
              </a:spcAft>
              <a:buSzPts val="2600"/>
              <a:buNone/>
            </a:pPr>
            <a:endParaRPr sz="2800" dirty="0"/>
          </a:p>
        </p:txBody>
      </p:sp>
      <p:pic>
        <p:nvPicPr>
          <p:cNvPr id="402" name="Google Shape;402;p33"/>
          <p:cNvPicPr preferRelativeResize="0"/>
          <p:nvPr/>
        </p:nvPicPr>
        <p:blipFill rotWithShape="1">
          <a:blip r:embed="rId3">
            <a:alphaModFix/>
          </a:blip>
          <a:srcRect l="11820" t="6248" r="8407" b="6238"/>
          <a:stretch/>
        </p:blipFill>
        <p:spPr>
          <a:xfrm rot="997386">
            <a:off x="6173908" y="4359331"/>
            <a:ext cx="1172862" cy="128672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46;p21">
            <a:extLst>
              <a:ext uri="{FF2B5EF4-FFF2-40B4-BE49-F238E27FC236}">
                <a16:creationId xmlns:a16="http://schemas.microsoft.com/office/drawing/2014/main" id="{78E24F9B-5F7B-7B98-4F63-28E52E2A6F2C}"/>
              </a:ext>
            </a:extLst>
          </p:cNvPr>
          <p:cNvSpPr txBox="1">
            <a:spLocks/>
          </p:cNvSpPr>
          <p:nvPr/>
        </p:nvSpPr>
        <p:spPr>
          <a:xfrm>
            <a:off x="727650" y="755633"/>
            <a:ext cx="7688700" cy="713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r>
              <a:rPr lang="en-US" sz="2800" dirty="0"/>
              <a:t>PRNU</a:t>
            </a:r>
          </a:p>
          <a:p>
            <a:endParaRPr lang="en-US" sz="2800" dirty="0"/>
          </a:p>
          <a:p>
            <a:endParaRPr lang="en-US" sz="2840" dirty="0"/>
          </a:p>
          <a:p>
            <a:endParaRPr lang="en-US" sz="2800" dirty="0"/>
          </a:p>
        </p:txBody>
      </p:sp>
      <p:pic>
        <p:nvPicPr>
          <p:cNvPr id="7" name="Untitled video - Made with Clipchamp (2)">
            <a:hlinkClick r:id="" action="ppaction://media"/>
            <a:extLst>
              <a:ext uri="{FF2B5EF4-FFF2-40B4-BE49-F238E27FC236}">
                <a16:creationId xmlns:a16="http://schemas.microsoft.com/office/drawing/2014/main" id="{DE1FB7DE-133F-0F25-BB04-9C89DA1BD87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926678"/>
            <a:ext cx="8128000" cy="4572000"/>
          </a:xfrm>
          <a:prstGeom prst="rect">
            <a:avLst/>
          </a:prstGeom>
        </p:spPr>
      </p:pic>
    </p:spTree>
    <p:extLst>
      <p:ext uri="{BB962C8B-B14F-4D97-AF65-F5344CB8AC3E}">
        <p14:creationId xmlns:p14="http://schemas.microsoft.com/office/powerpoint/2010/main" val="3869105898"/>
      </p:ext>
    </p:extLst>
  </p:cSld>
  <p:clrMapOvr>
    <a:masterClrMapping/>
  </p:clrMapOvr>
  <p:timing>
    <p:tnLst>
      <p:par>
        <p:cTn id="1" dur="indefinite" restart="never" nodeType="tmRoot">
          <p:childTnLst>
            <p:video>
              <p:cMediaNode vol="80000">
                <p:cTn id="2" fill="hold" display="0">
                  <p:stCondLst>
                    <p:cond delay="indefinite"/>
                  </p:stCondLst>
                </p:cTn>
                <p:tgtEl>
                  <p:spTgt spid="7"/>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35"/>
          <p:cNvSpPr txBox="1"/>
          <p:nvPr/>
        </p:nvSpPr>
        <p:spPr>
          <a:xfrm>
            <a:off x="727650" y="755633"/>
            <a:ext cx="7688700" cy="713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SzPts val="2600"/>
              <a:buFont typeface="Raleway"/>
              <a:buNone/>
            </a:pPr>
            <a:r>
              <a:rPr lang="en" sz="2800" b="1" i="0" u="none" strike="noStrike" cap="none" dirty="0">
                <a:solidFill>
                  <a:schemeClr val="dk2"/>
                </a:solidFill>
                <a:latin typeface="Raleway"/>
                <a:ea typeface="Raleway"/>
                <a:cs typeface="Raleway"/>
                <a:sym typeface="Raleway"/>
              </a:rPr>
              <a:t>Computing PRNU &amp; Noise Residual</a:t>
            </a:r>
            <a:endParaRPr dirty="0"/>
          </a:p>
        </p:txBody>
      </p:sp>
      <p:sp>
        <p:nvSpPr>
          <p:cNvPr id="414" name="Google Shape;414;p35"/>
          <p:cNvSpPr txBox="1"/>
          <p:nvPr/>
        </p:nvSpPr>
        <p:spPr>
          <a:xfrm>
            <a:off x="727650" y="1862055"/>
            <a:ext cx="7828015" cy="1271005"/>
          </a:xfrm>
          <a:prstGeom prst="rect">
            <a:avLst/>
          </a:prstGeom>
          <a:noFill/>
          <a:ln>
            <a:noFill/>
          </a:ln>
        </p:spPr>
        <p:txBody>
          <a:bodyPr spcFirstLastPara="1" wrap="square" lIns="91425" tIns="91425" rIns="91425" bIns="91425" anchor="t" anchorCtr="0">
            <a:noAutofit/>
          </a:bodyPr>
          <a:lstStyle/>
          <a:p>
            <a:pPr marL="514350" marR="0" lvl="0" indent="-514350" algn="l" rtl="0">
              <a:lnSpc>
                <a:spcPct val="150000"/>
              </a:lnSpc>
              <a:spcBef>
                <a:spcPts val="0"/>
              </a:spcBef>
              <a:spcAft>
                <a:spcPts val="0"/>
              </a:spcAft>
              <a:buClr>
                <a:srgbClr val="000000"/>
              </a:buClr>
              <a:buSzPts val="2200"/>
              <a:buFont typeface="Arial"/>
              <a:buAutoNum type="romanUcPeriod"/>
            </a:pPr>
            <a:r>
              <a:rPr lang="en" sz="2200" b="0" i="0" u="none" strike="noStrike" cap="none" dirty="0">
                <a:solidFill>
                  <a:schemeClr val="accent1"/>
                </a:solidFill>
                <a:latin typeface="Lato"/>
                <a:ea typeface="Lato"/>
                <a:cs typeface="Lato"/>
                <a:sym typeface="Lato"/>
              </a:rPr>
              <a:t>Preprocess a set of Images from the same device.</a:t>
            </a:r>
            <a:endParaRPr dirty="0"/>
          </a:p>
          <a:p>
            <a:pPr marL="514350" marR="0" lvl="0" indent="-514350" algn="l" rtl="0">
              <a:lnSpc>
                <a:spcPct val="150000"/>
              </a:lnSpc>
              <a:spcBef>
                <a:spcPts val="0"/>
              </a:spcBef>
              <a:spcAft>
                <a:spcPts val="0"/>
              </a:spcAft>
              <a:buClr>
                <a:srgbClr val="000000"/>
              </a:buClr>
              <a:buSzPts val="2200"/>
              <a:buFont typeface="Arial"/>
              <a:buAutoNum type="romanUcPeriod"/>
            </a:pPr>
            <a:r>
              <a:rPr lang="en" sz="2200" b="0" i="0" u="none" strike="noStrike" cap="none" dirty="0">
                <a:solidFill>
                  <a:schemeClr val="accent1"/>
                </a:solidFill>
                <a:latin typeface="Lato"/>
                <a:ea typeface="Lato"/>
                <a:cs typeface="Lato"/>
                <a:sym typeface="Lato"/>
              </a:rPr>
              <a:t>Estimate the Noise Residual W for each image:</a:t>
            </a:r>
            <a:endParaRPr dirty="0"/>
          </a:p>
        </p:txBody>
      </p:sp>
      <p:sp>
        <p:nvSpPr>
          <p:cNvPr id="415" name="Google Shape;415;p35"/>
          <p:cNvSpPr/>
          <p:nvPr/>
        </p:nvSpPr>
        <p:spPr>
          <a:xfrm>
            <a:off x="2438400" y="4559988"/>
            <a:ext cx="4267200" cy="769441"/>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400" b="0" i="0" u="none" strike="noStrike" cap="none">
                <a:latin typeface="Arial"/>
                <a:ea typeface="Arial"/>
                <a:cs typeface="Arial"/>
                <a:sym typeface="Arial"/>
              </a:rPr>
              <a:t> </a:t>
            </a:r>
            <a:endParaRPr/>
          </a:p>
        </p:txBody>
      </p:sp>
      <p:sp>
        <p:nvSpPr>
          <p:cNvPr id="416" name="Google Shape;416;p35"/>
          <p:cNvSpPr txBox="1"/>
          <p:nvPr/>
        </p:nvSpPr>
        <p:spPr>
          <a:xfrm>
            <a:off x="1212112" y="3133060"/>
            <a:ext cx="2721934"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2200" b="1" i="0" u="none" strike="noStrike" cap="none" dirty="0">
                <a:solidFill>
                  <a:srgbClr val="00291F"/>
                </a:solidFill>
                <a:latin typeface="Arial"/>
                <a:ea typeface="Arial"/>
                <a:cs typeface="Arial"/>
                <a:sym typeface="Arial"/>
              </a:rPr>
              <a:t>𝑾:</a:t>
            </a:r>
            <a:r>
              <a:rPr lang="en" sz="2200" b="1" i="0" u="none" strike="noStrike" cap="none" dirty="0">
                <a:solidFill>
                  <a:srgbClr val="000000"/>
                </a:solidFill>
                <a:latin typeface="Arial"/>
                <a:ea typeface="Arial"/>
                <a:cs typeface="Arial"/>
                <a:sym typeface="Arial"/>
              </a:rPr>
              <a:t> </a:t>
            </a:r>
            <a:r>
              <a:rPr lang="en" sz="2200" b="0" i="0" u="none" strike="noStrike" cap="none" dirty="0">
                <a:solidFill>
                  <a:srgbClr val="525252"/>
                </a:solidFill>
                <a:latin typeface="Arial"/>
                <a:ea typeface="Arial"/>
                <a:cs typeface="Arial"/>
                <a:sym typeface="Arial"/>
              </a:rPr>
              <a:t>Noise residual</a:t>
            </a:r>
            <a:endParaRPr dirty="0"/>
          </a:p>
          <a:p>
            <a:pPr marL="0" marR="0" lvl="0" indent="0" algn="l" rtl="0">
              <a:lnSpc>
                <a:spcPct val="100000"/>
              </a:lnSpc>
              <a:spcBef>
                <a:spcPts val="0"/>
              </a:spcBef>
              <a:spcAft>
                <a:spcPts val="0"/>
              </a:spcAft>
              <a:buNone/>
            </a:pPr>
            <a:r>
              <a:rPr lang="en" sz="2200" b="0" i="0" u="none" strike="noStrike" cap="none" dirty="0">
                <a:solidFill>
                  <a:srgbClr val="00291F"/>
                </a:solidFill>
                <a:latin typeface="Arial"/>
                <a:ea typeface="Arial"/>
                <a:cs typeface="Arial"/>
                <a:sym typeface="Arial"/>
              </a:rPr>
              <a:t>𝑰: </a:t>
            </a:r>
            <a:r>
              <a:rPr lang="en" sz="2200" b="0" i="0" u="none" strike="noStrike" cap="none" dirty="0">
                <a:solidFill>
                  <a:srgbClr val="525252"/>
                </a:solidFill>
                <a:latin typeface="Arial"/>
                <a:ea typeface="Arial"/>
                <a:cs typeface="Arial"/>
                <a:sym typeface="Arial"/>
              </a:rPr>
              <a:t>Original image</a:t>
            </a:r>
            <a:endParaRPr dirty="0"/>
          </a:p>
          <a:p>
            <a:pPr marL="0" marR="0" lvl="0" indent="0" algn="l" rtl="0">
              <a:lnSpc>
                <a:spcPct val="100000"/>
              </a:lnSpc>
              <a:spcBef>
                <a:spcPts val="0"/>
              </a:spcBef>
              <a:spcAft>
                <a:spcPts val="0"/>
              </a:spcAft>
              <a:buNone/>
            </a:pPr>
            <a:r>
              <a:rPr lang="en" sz="2200" b="0" i="0" u="none" strike="noStrike" cap="none" dirty="0">
                <a:solidFill>
                  <a:srgbClr val="00291F"/>
                </a:solidFill>
                <a:latin typeface="Arial"/>
                <a:ea typeface="Arial"/>
                <a:cs typeface="Arial"/>
                <a:sym typeface="Arial"/>
              </a:rPr>
              <a:t>𝑰’: </a:t>
            </a:r>
            <a:r>
              <a:rPr lang="en" sz="2200" b="0" i="0" u="none" strike="noStrike" cap="none" dirty="0">
                <a:solidFill>
                  <a:srgbClr val="525252"/>
                </a:solidFill>
                <a:latin typeface="Arial"/>
                <a:ea typeface="Arial"/>
                <a:cs typeface="Arial"/>
                <a:sym typeface="Arial"/>
              </a:rPr>
              <a:t>Denoised image</a:t>
            </a:r>
            <a:endParaRP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13;p35">
            <a:extLst>
              <a:ext uri="{FF2B5EF4-FFF2-40B4-BE49-F238E27FC236}">
                <a16:creationId xmlns:a16="http://schemas.microsoft.com/office/drawing/2014/main" id="{97ED1F56-98C0-44B2-2650-F051994EE60B}"/>
              </a:ext>
            </a:extLst>
          </p:cNvPr>
          <p:cNvSpPr txBox="1"/>
          <p:nvPr/>
        </p:nvSpPr>
        <p:spPr>
          <a:xfrm>
            <a:off x="727650" y="755633"/>
            <a:ext cx="7688700" cy="713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SzPts val="2600"/>
              <a:buFont typeface="Raleway"/>
              <a:buNone/>
            </a:pPr>
            <a:r>
              <a:rPr lang="en" sz="2800" b="1" i="0" u="none" strike="noStrike" cap="none" dirty="0">
                <a:solidFill>
                  <a:schemeClr val="dk2"/>
                </a:solidFill>
                <a:latin typeface="Raleway"/>
                <a:ea typeface="Raleway"/>
                <a:cs typeface="Raleway"/>
                <a:sym typeface="Raleway"/>
              </a:rPr>
              <a:t>Noise Residual Example</a:t>
            </a:r>
            <a:endParaRPr dirty="0"/>
          </a:p>
        </p:txBody>
      </p:sp>
      <p:pic>
        <p:nvPicPr>
          <p:cNvPr id="6" name="Picture 5" descr="A person wearing a hat&#10;&#10;Description automatically generated">
            <a:extLst>
              <a:ext uri="{FF2B5EF4-FFF2-40B4-BE49-F238E27FC236}">
                <a16:creationId xmlns:a16="http://schemas.microsoft.com/office/drawing/2014/main" id="{27D2778E-E96C-02EA-C62C-458E681B6A2D}"/>
              </a:ext>
            </a:extLst>
          </p:cNvPr>
          <p:cNvPicPr>
            <a:picLocks noChangeAspect="1"/>
          </p:cNvPicPr>
          <p:nvPr/>
        </p:nvPicPr>
        <p:blipFill>
          <a:blip r:embed="rId2"/>
          <a:stretch>
            <a:fillRect/>
          </a:stretch>
        </p:blipFill>
        <p:spPr>
          <a:xfrm>
            <a:off x="160266" y="2643963"/>
            <a:ext cx="2635349" cy="2659454"/>
          </a:xfrm>
          <a:prstGeom prst="rect">
            <a:avLst/>
          </a:prstGeom>
        </p:spPr>
      </p:pic>
      <p:pic>
        <p:nvPicPr>
          <p:cNvPr id="8" name="Picture 7" descr="A person wearing a hat&#10;&#10;Description automatically generated">
            <a:extLst>
              <a:ext uri="{FF2B5EF4-FFF2-40B4-BE49-F238E27FC236}">
                <a16:creationId xmlns:a16="http://schemas.microsoft.com/office/drawing/2014/main" id="{86527920-EB64-91B4-D310-C8B2D645E703}"/>
              </a:ext>
            </a:extLst>
          </p:cNvPr>
          <p:cNvPicPr>
            <a:picLocks noChangeAspect="1"/>
          </p:cNvPicPr>
          <p:nvPr/>
        </p:nvPicPr>
        <p:blipFill>
          <a:blip r:embed="rId3"/>
          <a:stretch>
            <a:fillRect/>
          </a:stretch>
        </p:blipFill>
        <p:spPr>
          <a:xfrm>
            <a:off x="3246362" y="2594342"/>
            <a:ext cx="2643336" cy="2659455"/>
          </a:xfrm>
          <a:prstGeom prst="rect">
            <a:avLst/>
          </a:prstGeom>
        </p:spPr>
      </p:pic>
      <p:pic>
        <p:nvPicPr>
          <p:cNvPr id="10" name="Picture 9" descr="A person wearing a hat&#10;&#10;Description automatically generated">
            <a:extLst>
              <a:ext uri="{FF2B5EF4-FFF2-40B4-BE49-F238E27FC236}">
                <a16:creationId xmlns:a16="http://schemas.microsoft.com/office/drawing/2014/main" id="{FBFE1CB6-24D5-0D56-6A5D-BC6507E2B202}"/>
              </a:ext>
            </a:extLst>
          </p:cNvPr>
          <p:cNvPicPr>
            <a:picLocks noChangeAspect="1"/>
          </p:cNvPicPr>
          <p:nvPr/>
        </p:nvPicPr>
        <p:blipFill>
          <a:blip r:embed="rId4"/>
          <a:stretch>
            <a:fillRect/>
          </a:stretch>
        </p:blipFill>
        <p:spPr>
          <a:xfrm>
            <a:off x="6340445" y="2643961"/>
            <a:ext cx="2643289" cy="2659456"/>
          </a:xfrm>
          <a:prstGeom prst="rect">
            <a:avLst/>
          </a:prstGeom>
        </p:spPr>
      </p:pic>
      <p:cxnSp>
        <p:nvCxnSpPr>
          <p:cNvPr id="12" name="Straight Connector 11">
            <a:extLst>
              <a:ext uri="{FF2B5EF4-FFF2-40B4-BE49-F238E27FC236}">
                <a16:creationId xmlns:a16="http://schemas.microsoft.com/office/drawing/2014/main" id="{B9C6CDA7-FC57-6F68-2A80-F745AE78F7EA}"/>
              </a:ext>
            </a:extLst>
          </p:cNvPr>
          <p:cNvCxnSpPr/>
          <p:nvPr/>
        </p:nvCxnSpPr>
        <p:spPr>
          <a:xfrm>
            <a:off x="2913321" y="3924069"/>
            <a:ext cx="205563"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13" name="Straight Connector 12">
            <a:extLst>
              <a:ext uri="{FF2B5EF4-FFF2-40B4-BE49-F238E27FC236}">
                <a16:creationId xmlns:a16="http://schemas.microsoft.com/office/drawing/2014/main" id="{0E715217-0F43-BCEF-6B4E-711D8885A890}"/>
              </a:ext>
            </a:extLst>
          </p:cNvPr>
          <p:cNvCxnSpPr/>
          <p:nvPr/>
        </p:nvCxnSpPr>
        <p:spPr>
          <a:xfrm>
            <a:off x="6049926" y="3835465"/>
            <a:ext cx="205563"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14" name="Straight Connector 13">
            <a:extLst>
              <a:ext uri="{FF2B5EF4-FFF2-40B4-BE49-F238E27FC236}">
                <a16:creationId xmlns:a16="http://schemas.microsoft.com/office/drawing/2014/main" id="{3EF8BBC7-647D-D766-DDC2-F1BC383596BF}"/>
              </a:ext>
            </a:extLst>
          </p:cNvPr>
          <p:cNvCxnSpPr/>
          <p:nvPr/>
        </p:nvCxnSpPr>
        <p:spPr>
          <a:xfrm>
            <a:off x="6049926" y="3924069"/>
            <a:ext cx="205563" cy="0"/>
          </a:xfrm>
          <a:prstGeom prst="line">
            <a:avLst/>
          </a:prstGeom>
        </p:spPr>
        <p:style>
          <a:lnRef idx="3">
            <a:schemeClr val="accent5"/>
          </a:lnRef>
          <a:fillRef idx="0">
            <a:schemeClr val="accent5"/>
          </a:fillRef>
          <a:effectRef idx="2">
            <a:schemeClr val="accent5"/>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A8AFA7D-AC4E-5A61-943C-8FFE41B08EE6}"/>
                  </a:ext>
                </a:extLst>
              </p:cNvPr>
              <p:cNvSpPr txBox="1"/>
              <p:nvPr/>
            </p:nvSpPr>
            <p:spPr>
              <a:xfrm>
                <a:off x="1013652" y="2179673"/>
                <a:ext cx="464288"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𝐼</m:t>
                      </m:r>
                    </m:oMath>
                  </m:oMathPara>
                </a14:m>
                <a:endParaRPr lang="en-US" sz="2400" dirty="0"/>
              </a:p>
            </p:txBody>
          </p:sp>
        </mc:Choice>
        <mc:Fallback xmlns="">
          <p:sp>
            <p:nvSpPr>
              <p:cNvPr id="15" name="TextBox 14">
                <a:extLst>
                  <a:ext uri="{FF2B5EF4-FFF2-40B4-BE49-F238E27FC236}">
                    <a16:creationId xmlns:a16="http://schemas.microsoft.com/office/drawing/2014/main" id="{AA8AFA7D-AC4E-5A61-943C-8FFE41B08EE6}"/>
                  </a:ext>
                </a:extLst>
              </p:cNvPr>
              <p:cNvSpPr txBox="1">
                <a:spLocks noRot="1" noChangeAspect="1" noMove="1" noResize="1" noEditPoints="1" noAdjustHandles="1" noChangeArrowheads="1" noChangeShapeType="1" noTextEdit="1"/>
              </p:cNvSpPr>
              <p:nvPr/>
            </p:nvSpPr>
            <p:spPr>
              <a:xfrm>
                <a:off x="1013652" y="2179673"/>
                <a:ext cx="464288" cy="369332"/>
              </a:xfrm>
              <a:prstGeom prst="rect">
                <a:avLst/>
              </a:prstGeom>
              <a:blipFill>
                <a:blip r:embed="rId5"/>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FE8C3C1-F536-61C1-8095-CA1A9E2B4DC0}"/>
                  </a:ext>
                </a:extLst>
              </p:cNvPr>
              <p:cNvSpPr txBox="1"/>
              <p:nvPr/>
            </p:nvSpPr>
            <p:spPr>
              <a:xfrm>
                <a:off x="4568030" y="2179673"/>
                <a:ext cx="464288" cy="369332"/>
              </a:xfrm>
              <a:prstGeom prst="rect">
                <a:avLst/>
              </a:prstGeom>
              <a:noFill/>
            </p:spPr>
            <p:txBody>
              <a:bodyPr wrap="square" lIns="0" tIns="0" rIns="0" bIns="0" rtlCol="0">
                <a:spAutoFit/>
              </a:bodyPr>
              <a:lstStyle/>
              <a:p>
                <a14:m>
                  <m:oMath xmlns:m="http://schemas.openxmlformats.org/officeDocument/2006/math">
                    <m:r>
                      <a:rPr lang="en-US" sz="2400" b="0" i="1" smtClean="0">
                        <a:latin typeface="Cambria Math" panose="02040503050406030204" pitchFamily="18" charset="0"/>
                      </a:rPr>
                      <m:t>𝐼</m:t>
                    </m:r>
                  </m:oMath>
                </a14:m>
                <a:r>
                  <a:rPr lang="en-US" sz="2400" dirty="0"/>
                  <a:t>’</a:t>
                </a:r>
              </a:p>
            </p:txBody>
          </p:sp>
        </mc:Choice>
        <mc:Fallback xmlns="">
          <p:sp>
            <p:nvSpPr>
              <p:cNvPr id="16" name="TextBox 15">
                <a:extLst>
                  <a:ext uri="{FF2B5EF4-FFF2-40B4-BE49-F238E27FC236}">
                    <a16:creationId xmlns:a16="http://schemas.microsoft.com/office/drawing/2014/main" id="{0FE8C3C1-F536-61C1-8095-CA1A9E2B4DC0}"/>
                  </a:ext>
                </a:extLst>
              </p:cNvPr>
              <p:cNvSpPr txBox="1">
                <a:spLocks noRot="1" noChangeAspect="1" noMove="1" noResize="1" noEditPoints="1" noAdjustHandles="1" noChangeArrowheads="1" noChangeShapeType="1" noTextEdit="1"/>
              </p:cNvSpPr>
              <p:nvPr/>
            </p:nvSpPr>
            <p:spPr>
              <a:xfrm>
                <a:off x="4568030" y="2179673"/>
                <a:ext cx="464288" cy="369332"/>
              </a:xfrm>
              <a:prstGeom prst="rect">
                <a:avLst/>
              </a:prstGeom>
              <a:blipFill>
                <a:blip r:embed="rId6"/>
                <a:stretch>
                  <a:fillRect l="-22078" t="-25000" b="-5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5CDCA0FD-78BB-72ED-9BA1-F7CE5197EE92}"/>
                  </a:ext>
                </a:extLst>
              </p:cNvPr>
              <p:cNvSpPr txBox="1"/>
              <p:nvPr/>
            </p:nvSpPr>
            <p:spPr>
              <a:xfrm>
                <a:off x="7429945" y="2182056"/>
                <a:ext cx="464288"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𝑊</m:t>
                      </m:r>
                    </m:oMath>
                  </m:oMathPara>
                </a14:m>
                <a:endParaRPr lang="en-US" sz="2400" dirty="0"/>
              </a:p>
            </p:txBody>
          </p:sp>
        </mc:Choice>
        <mc:Fallback xmlns="">
          <p:sp>
            <p:nvSpPr>
              <p:cNvPr id="17" name="TextBox 16">
                <a:extLst>
                  <a:ext uri="{FF2B5EF4-FFF2-40B4-BE49-F238E27FC236}">
                    <a16:creationId xmlns:a16="http://schemas.microsoft.com/office/drawing/2014/main" id="{5CDCA0FD-78BB-72ED-9BA1-F7CE5197EE92}"/>
                  </a:ext>
                </a:extLst>
              </p:cNvPr>
              <p:cNvSpPr txBox="1">
                <a:spLocks noRot="1" noChangeAspect="1" noMove="1" noResize="1" noEditPoints="1" noAdjustHandles="1" noChangeArrowheads="1" noChangeShapeType="1" noTextEdit="1"/>
              </p:cNvSpPr>
              <p:nvPr/>
            </p:nvSpPr>
            <p:spPr>
              <a:xfrm>
                <a:off x="7429945" y="2182056"/>
                <a:ext cx="464288" cy="369332"/>
              </a:xfrm>
              <a:prstGeom prst="rect">
                <a:avLst/>
              </a:prstGeom>
              <a:blipFill>
                <a:blip r:embed="rId7"/>
                <a:stretch>
                  <a:fillRect l="-6579" r="-1316" b="-8197"/>
                </a:stretch>
              </a:blipFill>
            </p:spPr>
            <p:txBody>
              <a:bodyPr/>
              <a:lstStyle/>
              <a:p>
                <a:r>
                  <a:rPr lang="en-US">
                    <a:noFill/>
                  </a:rPr>
                  <a:t> </a:t>
                </a:r>
              </a:p>
            </p:txBody>
          </p:sp>
        </mc:Fallback>
      </mc:AlternateContent>
    </p:spTree>
    <p:extLst>
      <p:ext uri="{BB962C8B-B14F-4D97-AF65-F5344CB8AC3E}">
        <p14:creationId xmlns:p14="http://schemas.microsoft.com/office/powerpoint/2010/main" val="34003163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36"/>
          <p:cNvSpPr txBox="1"/>
          <p:nvPr/>
        </p:nvSpPr>
        <p:spPr>
          <a:xfrm>
            <a:off x="727650" y="755633"/>
            <a:ext cx="7688700" cy="713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SzPts val="2600"/>
              <a:buFont typeface="Raleway"/>
              <a:buNone/>
            </a:pPr>
            <a:r>
              <a:rPr lang="en" sz="2800" b="1" i="0" u="none" strike="noStrike" cap="none">
                <a:solidFill>
                  <a:schemeClr val="dk2"/>
                </a:solidFill>
                <a:latin typeface="Raleway"/>
                <a:ea typeface="Raleway"/>
                <a:cs typeface="Raleway"/>
                <a:sym typeface="Raleway"/>
              </a:rPr>
              <a:t>Computing PRNU &amp; Noise Residual</a:t>
            </a:r>
            <a:endParaRPr/>
          </a:p>
        </p:txBody>
      </p:sp>
      <p:sp>
        <p:nvSpPr>
          <p:cNvPr id="422" name="Google Shape;422;p36"/>
          <p:cNvSpPr txBox="1"/>
          <p:nvPr/>
        </p:nvSpPr>
        <p:spPr>
          <a:xfrm>
            <a:off x="727650" y="1916936"/>
            <a:ext cx="7828015" cy="584775"/>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None/>
            </a:pPr>
            <a:r>
              <a:rPr lang="en" sz="2200" b="0" i="0" u="none" strike="noStrike" cap="none">
                <a:solidFill>
                  <a:srgbClr val="00291F"/>
                </a:solidFill>
                <a:latin typeface="Lato"/>
                <a:ea typeface="Lato"/>
                <a:cs typeface="Lato"/>
                <a:sym typeface="Lato"/>
              </a:rPr>
              <a:t>III.   </a:t>
            </a:r>
            <a:r>
              <a:rPr lang="en" sz="2200" b="0" i="0" u="none" strike="noStrike" cap="none">
                <a:solidFill>
                  <a:srgbClr val="525252"/>
                </a:solidFill>
                <a:latin typeface="Lato"/>
                <a:ea typeface="Lato"/>
                <a:cs typeface="Lato"/>
                <a:sym typeface="Lato"/>
              </a:rPr>
              <a:t>Average the noise residuals:</a:t>
            </a:r>
            <a:endParaRPr/>
          </a:p>
        </p:txBody>
      </p:sp>
      <p:sp>
        <p:nvSpPr>
          <p:cNvPr id="423" name="Google Shape;423;p36"/>
          <p:cNvSpPr txBox="1"/>
          <p:nvPr/>
        </p:nvSpPr>
        <p:spPr>
          <a:xfrm>
            <a:off x="1205023" y="2599399"/>
            <a:ext cx="4295553" cy="14465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2200" b="1" i="0" u="none" strike="noStrike" cap="none" dirty="0">
                <a:solidFill>
                  <a:srgbClr val="00291F"/>
                </a:solidFill>
                <a:latin typeface="Arial"/>
                <a:ea typeface="Arial"/>
                <a:cs typeface="Arial"/>
                <a:sym typeface="Arial"/>
              </a:rPr>
              <a:t>K:</a:t>
            </a:r>
            <a:r>
              <a:rPr lang="en" sz="2200" b="1" i="0" u="none" strike="noStrike" cap="none" dirty="0">
                <a:solidFill>
                  <a:srgbClr val="000000"/>
                </a:solidFill>
                <a:latin typeface="Arial"/>
                <a:ea typeface="Arial"/>
                <a:cs typeface="Arial"/>
                <a:sym typeface="Arial"/>
              </a:rPr>
              <a:t> </a:t>
            </a:r>
            <a:r>
              <a:rPr lang="en" sz="2200" b="0" i="0" u="none" strike="noStrike" cap="none" dirty="0">
                <a:solidFill>
                  <a:srgbClr val="525252"/>
                </a:solidFill>
                <a:latin typeface="Arial"/>
                <a:ea typeface="Arial"/>
                <a:cs typeface="Arial"/>
                <a:sym typeface="Arial"/>
              </a:rPr>
              <a:t>PRNU</a:t>
            </a:r>
            <a:endParaRPr dirty="0"/>
          </a:p>
          <a:p>
            <a:pPr marL="0" marR="0" lvl="0" indent="0" algn="l" rtl="0">
              <a:lnSpc>
                <a:spcPct val="100000"/>
              </a:lnSpc>
              <a:spcBef>
                <a:spcPts val="0"/>
              </a:spcBef>
              <a:spcAft>
                <a:spcPts val="0"/>
              </a:spcAft>
              <a:buNone/>
            </a:pPr>
            <a:r>
              <a:rPr lang="en" sz="2200" b="1" i="0" u="none" strike="noStrike" cap="none" dirty="0">
                <a:solidFill>
                  <a:srgbClr val="00291F"/>
                </a:solidFill>
                <a:latin typeface="Arial"/>
                <a:ea typeface="Arial"/>
                <a:cs typeface="Arial"/>
                <a:sym typeface="Arial"/>
              </a:rPr>
              <a:t>𝑾𝒊</a:t>
            </a:r>
            <a:r>
              <a:rPr lang="en" sz="2200" b="0" i="0" u="none" strike="noStrike" cap="none" dirty="0">
                <a:solidFill>
                  <a:srgbClr val="00291F"/>
                </a:solidFill>
                <a:latin typeface="Arial"/>
                <a:ea typeface="Arial"/>
                <a:cs typeface="Arial"/>
                <a:sym typeface="Arial"/>
              </a:rPr>
              <a:t>: </a:t>
            </a:r>
            <a:r>
              <a:rPr lang="en" sz="2200" b="0" i="0" u="none" strike="noStrike" cap="none" dirty="0">
                <a:solidFill>
                  <a:srgbClr val="525252"/>
                </a:solidFill>
                <a:latin typeface="Arial"/>
                <a:ea typeface="Arial"/>
                <a:cs typeface="Arial"/>
                <a:sym typeface="Arial"/>
              </a:rPr>
              <a:t>Noise residual of image 𝒊 </a:t>
            </a:r>
            <a:endParaRPr dirty="0"/>
          </a:p>
          <a:p>
            <a:pPr marL="0" marR="0" lvl="0" indent="0" algn="l" rtl="0">
              <a:lnSpc>
                <a:spcPct val="100000"/>
              </a:lnSpc>
              <a:spcBef>
                <a:spcPts val="0"/>
              </a:spcBef>
              <a:spcAft>
                <a:spcPts val="0"/>
              </a:spcAft>
              <a:buNone/>
            </a:pPr>
            <a:r>
              <a:rPr lang="en" sz="2200" b="1" i="0" u="none" strike="noStrike" cap="none" dirty="0">
                <a:solidFill>
                  <a:srgbClr val="00291F"/>
                </a:solidFill>
                <a:latin typeface="Arial"/>
                <a:ea typeface="Arial"/>
                <a:cs typeface="Arial"/>
                <a:sym typeface="Arial"/>
              </a:rPr>
              <a:t>N: </a:t>
            </a:r>
            <a:r>
              <a:rPr lang="en-US" sz="2200" b="0" i="0" u="none" strike="noStrike" cap="none" dirty="0">
                <a:solidFill>
                  <a:srgbClr val="525252"/>
                </a:solidFill>
                <a:latin typeface="Arial"/>
                <a:ea typeface="Arial"/>
                <a:cs typeface="Arial"/>
                <a:sym typeface="Arial"/>
              </a:rPr>
              <a:t>Total number of images.</a:t>
            </a:r>
            <a:endParaRPr dirty="0"/>
          </a:p>
          <a:p>
            <a:pPr marL="0" marR="0" lvl="0" indent="0" algn="l" rtl="0">
              <a:lnSpc>
                <a:spcPct val="100000"/>
              </a:lnSpc>
              <a:spcBef>
                <a:spcPts val="0"/>
              </a:spcBef>
              <a:spcAft>
                <a:spcPts val="0"/>
              </a:spcAft>
              <a:buNone/>
            </a:pPr>
            <a:endParaRPr sz="2200" b="0" i="0" u="none" strike="noStrike" cap="none" dirty="0">
              <a:solidFill>
                <a:srgbClr val="000000"/>
              </a:solidFill>
              <a:latin typeface="Arial"/>
              <a:ea typeface="Arial"/>
              <a:cs typeface="Arial"/>
              <a:sym typeface="Arial"/>
            </a:endParaRPr>
          </a:p>
        </p:txBody>
      </p:sp>
      <p:sp>
        <p:nvSpPr>
          <p:cNvPr id="424" name="Google Shape;424;p36"/>
          <p:cNvSpPr/>
          <p:nvPr/>
        </p:nvSpPr>
        <p:spPr>
          <a:xfrm>
            <a:off x="1786270" y="3759526"/>
            <a:ext cx="4813003" cy="1660904"/>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400" b="0" i="0" u="none" strike="noStrike" cap="none">
                <a:latin typeface="Arial"/>
                <a:ea typeface="Arial"/>
                <a:cs typeface="Arial"/>
                <a:sym typeface="Arial"/>
              </a:rPr>
              <a:t> </a:t>
            </a:r>
            <a:endParaRPr/>
          </a:p>
        </p:txBody>
      </p:sp>
      <p:sp>
        <p:nvSpPr>
          <p:cNvPr id="425" name="Google Shape;425;p36"/>
          <p:cNvSpPr txBox="1"/>
          <p:nvPr/>
        </p:nvSpPr>
        <p:spPr>
          <a:xfrm>
            <a:off x="727649" y="5517592"/>
            <a:ext cx="7828015" cy="584775"/>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None/>
            </a:pPr>
            <a:r>
              <a:rPr lang="en" sz="2200" b="0" i="0" u="none" strike="noStrike" cap="none" dirty="0">
                <a:solidFill>
                  <a:srgbClr val="00291F"/>
                </a:solidFill>
                <a:latin typeface="Lato"/>
                <a:ea typeface="Lato"/>
                <a:cs typeface="Lato"/>
                <a:sym typeface="Lato"/>
              </a:rPr>
              <a:t>I</a:t>
            </a:r>
            <a:r>
              <a:rPr lang="en" sz="2200" dirty="0">
                <a:solidFill>
                  <a:srgbClr val="00291F"/>
                </a:solidFill>
                <a:latin typeface="Lato"/>
                <a:ea typeface="Lato"/>
                <a:cs typeface="Lato"/>
                <a:sym typeface="Lato"/>
              </a:rPr>
              <a:t>V</a:t>
            </a:r>
            <a:r>
              <a:rPr lang="en" sz="2200" b="0" i="0" u="none" strike="noStrike" cap="none" dirty="0">
                <a:solidFill>
                  <a:srgbClr val="00291F"/>
                </a:solidFill>
                <a:latin typeface="Lato"/>
                <a:ea typeface="Lato"/>
                <a:cs typeface="Lato"/>
                <a:sym typeface="Lato"/>
              </a:rPr>
              <a:t>.   </a:t>
            </a:r>
            <a:r>
              <a:rPr lang="en" sz="2200" b="0" i="0" u="none" strike="noStrike" cap="none" dirty="0">
                <a:solidFill>
                  <a:srgbClr val="525252"/>
                </a:solidFill>
                <a:latin typeface="Lato"/>
                <a:ea typeface="Lato"/>
                <a:cs typeface="Lato"/>
                <a:sym typeface="Lato"/>
              </a:rPr>
              <a:t>Normalize the PRNU pattern so</a:t>
            </a:r>
            <a:r>
              <a:rPr lang="en-US" sz="2200" b="0" i="0" u="none" strike="noStrike" cap="none" dirty="0">
                <a:solidFill>
                  <a:srgbClr val="525252"/>
                </a:solidFill>
                <a:latin typeface="Lato"/>
                <a:ea typeface="Lato"/>
                <a:cs typeface="Lato"/>
                <a:sym typeface="Lato"/>
              </a:rPr>
              <a:t> it reflects only the pixel sensitivity variations.</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4"/>
          <p:cNvSpPr txBox="1">
            <a:spLocks noGrp="1"/>
          </p:cNvSpPr>
          <p:nvPr>
            <p:ph type="body" idx="1"/>
          </p:nvPr>
        </p:nvSpPr>
        <p:spPr>
          <a:xfrm>
            <a:off x="727651" y="1884000"/>
            <a:ext cx="4716220" cy="3836100"/>
          </a:xfrm>
          <a:prstGeom prst="rect">
            <a:avLst/>
          </a:prstGeom>
          <a:noFill/>
          <a:ln>
            <a:noFill/>
          </a:ln>
        </p:spPr>
        <p:txBody>
          <a:bodyPr spcFirstLastPara="1" wrap="square" lIns="91425" tIns="91425" rIns="91425" bIns="91425" anchor="t" anchorCtr="0">
            <a:normAutofit/>
          </a:bodyPr>
          <a:lstStyle/>
          <a:p>
            <a:pPr marL="457200" lvl="0" indent="-381000" algn="l" rtl="0">
              <a:lnSpc>
                <a:spcPct val="115000"/>
              </a:lnSpc>
              <a:spcBef>
                <a:spcPts val="0"/>
              </a:spcBef>
              <a:spcAft>
                <a:spcPts val="0"/>
              </a:spcAft>
              <a:buSzPts val="2400"/>
              <a:buChar char="●"/>
            </a:pPr>
            <a:r>
              <a:rPr lang="en" sz="2400"/>
              <a:t>Police/Law enforcement investigations</a:t>
            </a:r>
            <a:endParaRPr sz="2400"/>
          </a:p>
          <a:p>
            <a:pPr marL="457200" lvl="0" indent="0" algn="l" rtl="0">
              <a:lnSpc>
                <a:spcPct val="115000"/>
              </a:lnSpc>
              <a:spcBef>
                <a:spcPts val="1200"/>
              </a:spcBef>
              <a:spcAft>
                <a:spcPts val="0"/>
              </a:spcAft>
              <a:buSzPts val="1300"/>
              <a:buNone/>
            </a:pPr>
            <a:endParaRPr sz="1350"/>
          </a:p>
          <a:p>
            <a:pPr marL="457200" lvl="0" indent="-381000" algn="l" rtl="0">
              <a:lnSpc>
                <a:spcPct val="115000"/>
              </a:lnSpc>
              <a:spcBef>
                <a:spcPts val="1200"/>
              </a:spcBef>
              <a:spcAft>
                <a:spcPts val="0"/>
              </a:spcAft>
              <a:buSzPts val="2400"/>
              <a:buChar char="●"/>
            </a:pPr>
            <a:r>
              <a:rPr lang="en" sz="2400"/>
              <a:t>Fast growing image forgery in social media</a:t>
            </a:r>
            <a:endParaRPr sz="2400"/>
          </a:p>
          <a:p>
            <a:pPr marL="457200" lvl="0" indent="0" algn="l" rtl="0">
              <a:lnSpc>
                <a:spcPct val="115000"/>
              </a:lnSpc>
              <a:spcBef>
                <a:spcPts val="1200"/>
              </a:spcBef>
              <a:spcAft>
                <a:spcPts val="0"/>
              </a:spcAft>
              <a:buSzPts val="1300"/>
              <a:buNone/>
            </a:pPr>
            <a:endParaRPr sz="1376"/>
          </a:p>
          <a:p>
            <a:pPr marL="457200" lvl="0" indent="-381000" algn="l" rtl="0">
              <a:lnSpc>
                <a:spcPct val="115000"/>
              </a:lnSpc>
              <a:spcBef>
                <a:spcPts val="1200"/>
              </a:spcBef>
              <a:spcAft>
                <a:spcPts val="0"/>
              </a:spcAft>
              <a:buSzPts val="2400"/>
              <a:buChar char="●"/>
            </a:pPr>
            <a:r>
              <a:rPr lang="en" sz="2400"/>
              <a:t>Copyrights!</a:t>
            </a:r>
            <a:endParaRPr sz="2400"/>
          </a:p>
        </p:txBody>
      </p:sp>
      <p:sp>
        <p:nvSpPr>
          <p:cNvPr id="109" name="Google Shape;109;p4"/>
          <p:cNvSpPr txBox="1">
            <a:spLocks noGrp="1"/>
          </p:cNvSpPr>
          <p:nvPr>
            <p:ph type="title"/>
          </p:nvPr>
        </p:nvSpPr>
        <p:spPr>
          <a:xfrm>
            <a:off x="727650" y="755633"/>
            <a:ext cx="7688700" cy="713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600"/>
              <a:buNone/>
            </a:pPr>
            <a:r>
              <a:rPr lang="en" sz="2800"/>
              <a:t>Why is it important?</a:t>
            </a:r>
            <a:endParaRPr sz="2800"/>
          </a:p>
          <a:p>
            <a:pPr marL="0" lvl="0" indent="0" algn="l" rtl="0">
              <a:lnSpc>
                <a:spcPct val="100000"/>
              </a:lnSpc>
              <a:spcBef>
                <a:spcPts val="0"/>
              </a:spcBef>
              <a:spcAft>
                <a:spcPts val="0"/>
              </a:spcAft>
              <a:buSzPts val="2600"/>
              <a:buNone/>
            </a:pPr>
            <a:endParaRPr sz="2840"/>
          </a:p>
          <a:p>
            <a:pPr marL="0" lvl="0" indent="0" algn="l" rtl="0">
              <a:lnSpc>
                <a:spcPct val="100000"/>
              </a:lnSpc>
              <a:spcBef>
                <a:spcPts val="0"/>
              </a:spcBef>
              <a:spcAft>
                <a:spcPts val="0"/>
              </a:spcAft>
              <a:buSzPts val="2600"/>
              <a:buNone/>
            </a:pPr>
            <a:endParaRPr sz="2800"/>
          </a:p>
        </p:txBody>
      </p:sp>
      <p:pic>
        <p:nvPicPr>
          <p:cNvPr id="110" name="Google Shape;110;p4" descr="A silhouette of a person holding a camera&#10;&#10;Description automatically generated"/>
          <p:cNvPicPr preferRelativeResize="0"/>
          <p:nvPr/>
        </p:nvPicPr>
        <p:blipFill rotWithShape="1">
          <a:blip r:embed="rId3">
            <a:alphaModFix/>
          </a:blip>
          <a:srcRect l="21516" t="80" r="18519"/>
          <a:stretch/>
        </p:blipFill>
        <p:spPr>
          <a:xfrm>
            <a:off x="5443870" y="659218"/>
            <a:ext cx="3700130" cy="619878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37"/>
          <p:cNvSpPr txBox="1">
            <a:spLocks noGrp="1"/>
          </p:cNvSpPr>
          <p:nvPr>
            <p:ph type="body" idx="1"/>
          </p:nvPr>
        </p:nvSpPr>
        <p:spPr>
          <a:xfrm>
            <a:off x="613775" y="1735521"/>
            <a:ext cx="7688700" cy="886500"/>
          </a:xfrm>
          <a:prstGeom prst="rect">
            <a:avLst/>
          </a:prstGeom>
          <a:noFill/>
          <a:ln>
            <a:noFill/>
          </a:ln>
        </p:spPr>
        <p:txBody>
          <a:bodyPr spcFirstLastPara="1" wrap="square" lIns="91425" tIns="91425" rIns="91425" bIns="91425" anchor="t" anchorCtr="0">
            <a:normAutofit fontScale="25000" lnSpcReduction="20000"/>
          </a:bodyPr>
          <a:lstStyle/>
          <a:p>
            <a:pPr marL="0" lvl="0" indent="0" algn="ctr" rtl="0">
              <a:lnSpc>
                <a:spcPct val="115000"/>
              </a:lnSpc>
              <a:spcBef>
                <a:spcPts val="0"/>
              </a:spcBef>
              <a:spcAft>
                <a:spcPts val="0"/>
              </a:spcAft>
              <a:buSzPct val="46428"/>
              <a:buNone/>
            </a:pPr>
            <a:r>
              <a:rPr lang="en" sz="11200" b="1"/>
              <a:t>PRNU (Photo Response Non-Uniformity ) Comparing</a:t>
            </a:r>
            <a:endParaRPr sz="11200" b="1"/>
          </a:p>
          <a:p>
            <a:pPr marL="0" lvl="0" indent="0" algn="ctr" rtl="0">
              <a:lnSpc>
                <a:spcPct val="115000"/>
              </a:lnSpc>
              <a:spcBef>
                <a:spcPts val="1200"/>
              </a:spcBef>
              <a:spcAft>
                <a:spcPts val="1200"/>
              </a:spcAft>
              <a:buSzPct val="200000"/>
              <a:buNone/>
            </a:pPr>
            <a:r>
              <a:rPr lang="en" sz="2600" b="1"/>
              <a:t> </a:t>
            </a:r>
            <a:endParaRPr sz="2400" b="1"/>
          </a:p>
        </p:txBody>
      </p:sp>
      <p:grpSp>
        <p:nvGrpSpPr>
          <p:cNvPr id="431" name="Google Shape;431;p37"/>
          <p:cNvGrpSpPr/>
          <p:nvPr/>
        </p:nvGrpSpPr>
        <p:grpSpPr>
          <a:xfrm>
            <a:off x="5414024" y="3046428"/>
            <a:ext cx="2716294" cy="3213749"/>
            <a:chOff x="5632317" y="1189775"/>
            <a:chExt cx="3305700" cy="3284699"/>
          </a:xfrm>
        </p:grpSpPr>
        <p:sp>
          <p:nvSpPr>
            <p:cNvPr id="432" name="Google Shape;432;p37"/>
            <p:cNvSpPr/>
            <p:nvPr/>
          </p:nvSpPr>
          <p:spPr>
            <a:xfrm>
              <a:off x="5632317" y="1189775"/>
              <a:ext cx="3305700" cy="669000"/>
            </a:xfrm>
            <a:prstGeom prst="chevron">
              <a:avLst>
                <a:gd name="adj" fmla="val 50000"/>
              </a:avLst>
            </a:prstGeom>
            <a:solidFill>
              <a:srgbClr val="D8372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 sz="2200" b="0" i="0" u="none" strike="noStrike" cap="none">
                  <a:solidFill>
                    <a:srgbClr val="FFFFFF"/>
                  </a:solidFill>
                  <a:latin typeface="Roboto"/>
                  <a:ea typeface="Roboto"/>
                  <a:cs typeface="Roboto"/>
                  <a:sym typeface="Roboto"/>
                </a:rPr>
                <a:t>     Comparing</a:t>
              </a:r>
              <a:endParaRPr sz="2200" b="0" i="0" u="none" strike="noStrike" cap="none">
                <a:solidFill>
                  <a:srgbClr val="FFFFFF"/>
                </a:solidFill>
                <a:latin typeface="Roboto"/>
                <a:ea typeface="Roboto"/>
                <a:cs typeface="Roboto"/>
                <a:sym typeface="Roboto"/>
              </a:endParaRPr>
            </a:p>
          </p:txBody>
        </p:sp>
        <p:sp>
          <p:nvSpPr>
            <p:cNvPr id="433" name="Google Shape;433;p37"/>
            <p:cNvSpPr txBox="1"/>
            <p:nvPr/>
          </p:nvSpPr>
          <p:spPr>
            <a:xfrm>
              <a:off x="6299715" y="1858774"/>
              <a:ext cx="2236200" cy="2615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2200"/>
                <a:buFont typeface="Arial"/>
                <a:buNone/>
              </a:pPr>
              <a:r>
                <a:rPr lang="en" sz="2200" b="0" i="0" u="none" strike="noStrike" cap="none">
                  <a:solidFill>
                    <a:srgbClr val="000000"/>
                  </a:solidFill>
                  <a:latin typeface="Roboto"/>
                  <a:ea typeface="Roboto"/>
                  <a:cs typeface="Roboto"/>
                  <a:sym typeface="Roboto"/>
                </a:rPr>
                <a:t>Compare the image PCE with the sensor fingerprint</a:t>
              </a:r>
              <a:endParaRPr sz="2200" b="0" i="0" u="none" strike="noStrike" cap="none">
                <a:solidFill>
                  <a:srgbClr val="000000"/>
                </a:solidFill>
                <a:latin typeface="Roboto"/>
                <a:ea typeface="Roboto"/>
                <a:cs typeface="Roboto"/>
                <a:sym typeface="Roboto"/>
              </a:endParaRPr>
            </a:p>
          </p:txBody>
        </p:sp>
      </p:grpSp>
      <p:grpSp>
        <p:nvGrpSpPr>
          <p:cNvPr id="434" name="Google Shape;434;p37"/>
          <p:cNvGrpSpPr/>
          <p:nvPr/>
        </p:nvGrpSpPr>
        <p:grpSpPr>
          <a:xfrm>
            <a:off x="727649" y="3046633"/>
            <a:ext cx="2972912" cy="3213734"/>
            <a:chOff x="-70952" y="1189985"/>
            <a:chExt cx="3618002" cy="3284683"/>
          </a:xfrm>
        </p:grpSpPr>
        <p:sp>
          <p:nvSpPr>
            <p:cNvPr id="435" name="Google Shape;435;p37"/>
            <p:cNvSpPr/>
            <p:nvPr/>
          </p:nvSpPr>
          <p:spPr>
            <a:xfrm>
              <a:off x="-70950" y="1189985"/>
              <a:ext cx="3618000" cy="669000"/>
            </a:xfrm>
            <a:prstGeom prst="homePlate">
              <a:avLst>
                <a:gd name="adj" fmla="val 50000"/>
              </a:avLst>
            </a:prstGeom>
            <a:solidFill>
              <a:srgbClr val="801F1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 sz="2200" b="0" i="0" u="none" strike="noStrike" cap="none">
                  <a:solidFill>
                    <a:srgbClr val="FFFFFF"/>
                  </a:solidFill>
                  <a:latin typeface="Roboto"/>
                  <a:ea typeface="Roboto"/>
                  <a:cs typeface="Roboto"/>
                  <a:sym typeface="Roboto"/>
                </a:rPr>
                <a:t>PRNU estimating</a:t>
              </a:r>
              <a:endParaRPr sz="2200" b="0" i="0" u="none" strike="noStrike" cap="none">
                <a:solidFill>
                  <a:srgbClr val="FFFFFF"/>
                </a:solidFill>
                <a:latin typeface="Roboto"/>
                <a:ea typeface="Roboto"/>
                <a:cs typeface="Roboto"/>
                <a:sym typeface="Roboto"/>
              </a:endParaRPr>
            </a:p>
          </p:txBody>
        </p:sp>
        <p:sp>
          <p:nvSpPr>
            <p:cNvPr id="436" name="Google Shape;436;p37"/>
            <p:cNvSpPr txBox="1"/>
            <p:nvPr/>
          </p:nvSpPr>
          <p:spPr>
            <a:xfrm>
              <a:off x="-70952" y="1858968"/>
              <a:ext cx="2499300" cy="2615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2200"/>
                <a:buFont typeface="Arial"/>
                <a:buNone/>
              </a:pPr>
              <a:r>
                <a:rPr lang="en" sz="2200" b="0" i="0" u="none" strike="noStrike" cap="none">
                  <a:solidFill>
                    <a:srgbClr val="000000"/>
                  </a:solidFill>
                  <a:latin typeface="Roboto"/>
                  <a:ea typeface="Roboto"/>
                  <a:cs typeface="Roboto"/>
                  <a:sym typeface="Roboto"/>
                </a:rPr>
                <a:t>Based on set of images from the same device</a:t>
              </a:r>
              <a:endParaRPr sz="2200" b="0" i="0" u="none" strike="noStrike" cap="none">
                <a:solidFill>
                  <a:srgbClr val="000000"/>
                </a:solidFill>
                <a:latin typeface="Roboto"/>
                <a:ea typeface="Roboto"/>
                <a:cs typeface="Roboto"/>
                <a:sym typeface="Roboto"/>
              </a:endParaRPr>
            </a:p>
          </p:txBody>
        </p:sp>
      </p:grpSp>
      <p:grpSp>
        <p:nvGrpSpPr>
          <p:cNvPr id="437" name="Google Shape;437;p37"/>
          <p:cNvGrpSpPr/>
          <p:nvPr/>
        </p:nvGrpSpPr>
        <p:grpSpPr>
          <a:xfrm>
            <a:off x="3073025" y="3046433"/>
            <a:ext cx="3116626" cy="3407752"/>
            <a:chOff x="2808397" y="1189780"/>
            <a:chExt cx="3792900" cy="3482984"/>
          </a:xfrm>
        </p:grpSpPr>
        <p:sp>
          <p:nvSpPr>
            <p:cNvPr id="438" name="Google Shape;438;p37"/>
            <p:cNvSpPr/>
            <p:nvPr/>
          </p:nvSpPr>
          <p:spPr>
            <a:xfrm>
              <a:off x="2808397" y="1189780"/>
              <a:ext cx="3792900" cy="669000"/>
            </a:xfrm>
            <a:prstGeom prst="chevron">
              <a:avLst>
                <a:gd name="adj" fmla="val 50000"/>
              </a:avLst>
            </a:prstGeom>
            <a:solidFill>
              <a:srgbClr val="B02B2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 sz="2200" b="0" i="0" u="none" strike="noStrike" cap="none">
                  <a:solidFill>
                    <a:srgbClr val="FFFFFF"/>
                  </a:solidFill>
                  <a:latin typeface="Roboto"/>
                  <a:ea typeface="Roboto"/>
                  <a:cs typeface="Roboto"/>
                  <a:sym typeface="Roboto"/>
                </a:rPr>
                <a:t>Denoising and PCE</a:t>
              </a:r>
              <a:endParaRPr sz="2200" b="0" i="0" u="none" strike="noStrike" cap="none">
                <a:solidFill>
                  <a:srgbClr val="FFFFFF"/>
                </a:solidFill>
                <a:latin typeface="Roboto"/>
                <a:ea typeface="Roboto"/>
                <a:cs typeface="Roboto"/>
                <a:sym typeface="Roboto"/>
              </a:endParaRPr>
            </a:p>
          </p:txBody>
        </p:sp>
        <p:sp>
          <p:nvSpPr>
            <p:cNvPr id="439" name="Google Shape;439;p37"/>
            <p:cNvSpPr txBox="1"/>
            <p:nvPr/>
          </p:nvSpPr>
          <p:spPr>
            <a:xfrm>
              <a:off x="2980783" y="1858764"/>
              <a:ext cx="3169800" cy="2814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2200"/>
                <a:buFont typeface="Arial"/>
                <a:buNone/>
              </a:pPr>
              <a:r>
                <a:rPr lang="en" sz="2200" b="0" i="0" u="none" strike="noStrike" cap="none">
                  <a:solidFill>
                    <a:srgbClr val="000000"/>
                  </a:solidFill>
                  <a:latin typeface="Roboto"/>
                  <a:ea typeface="Roboto"/>
                  <a:cs typeface="Roboto"/>
                  <a:sym typeface="Roboto"/>
                </a:rPr>
                <a:t>Denoise the image under test and calculate the peak to correlation energy (PCE)</a:t>
              </a:r>
              <a:endParaRPr sz="2200" b="0" i="0" u="none" strike="noStrike" cap="none">
                <a:solidFill>
                  <a:srgbClr val="000000"/>
                </a:solidFill>
                <a:latin typeface="Roboto"/>
                <a:ea typeface="Roboto"/>
                <a:cs typeface="Roboto"/>
                <a:sym typeface="Roboto"/>
              </a:endParaRPr>
            </a:p>
          </p:txBody>
        </p:sp>
      </p:grpSp>
      <p:sp>
        <p:nvSpPr>
          <p:cNvPr id="440" name="Google Shape;440;p37"/>
          <p:cNvSpPr txBox="1"/>
          <p:nvPr/>
        </p:nvSpPr>
        <p:spPr>
          <a:xfrm>
            <a:off x="727650" y="755633"/>
            <a:ext cx="7688700" cy="713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SzPts val="2600"/>
              <a:buFont typeface="Raleway"/>
              <a:buNone/>
            </a:pPr>
            <a:r>
              <a:rPr lang="en" sz="2800" b="1" i="0" u="none" strike="noStrike" cap="none">
                <a:solidFill>
                  <a:schemeClr val="dk2"/>
                </a:solidFill>
                <a:latin typeface="Raleway"/>
                <a:ea typeface="Raleway"/>
                <a:cs typeface="Raleway"/>
                <a:sym typeface="Raleway"/>
              </a:rPr>
              <a:t>PRNU</a:t>
            </a:r>
            <a:endParaRPr/>
          </a:p>
          <a:p>
            <a:pPr marL="0" marR="0" lvl="0" indent="0" algn="l" rtl="0">
              <a:lnSpc>
                <a:spcPct val="100000"/>
              </a:lnSpc>
              <a:spcBef>
                <a:spcPts val="0"/>
              </a:spcBef>
              <a:spcAft>
                <a:spcPts val="0"/>
              </a:spcAft>
              <a:buClr>
                <a:schemeClr val="dk2"/>
              </a:buClr>
              <a:buSzPts val="2600"/>
              <a:buFont typeface="Raleway"/>
              <a:buNone/>
            </a:pPr>
            <a:endParaRPr sz="2800" b="1" i="0" u="none" strike="noStrike" cap="none">
              <a:solidFill>
                <a:schemeClr val="dk2"/>
              </a:solidFill>
              <a:latin typeface="Raleway"/>
              <a:ea typeface="Raleway"/>
              <a:cs typeface="Raleway"/>
              <a:sym typeface="Raleway"/>
            </a:endParaRPr>
          </a:p>
          <a:p>
            <a:pPr marL="0" marR="0" lvl="0" indent="0" algn="l" rtl="0">
              <a:lnSpc>
                <a:spcPct val="100000"/>
              </a:lnSpc>
              <a:spcBef>
                <a:spcPts val="0"/>
              </a:spcBef>
              <a:spcAft>
                <a:spcPts val="0"/>
              </a:spcAft>
              <a:buClr>
                <a:schemeClr val="dk2"/>
              </a:buClr>
              <a:buSzPts val="2600"/>
              <a:buFont typeface="Raleway"/>
              <a:buNone/>
            </a:pPr>
            <a:endParaRPr sz="2840" b="1" i="0" u="none" strike="noStrike" cap="none">
              <a:solidFill>
                <a:schemeClr val="dk2"/>
              </a:solidFill>
              <a:latin typeface="Raleway"/>
              <a:ea typeface="Raleway"/>
              <a:cs typeface="Raleway"/>
              <a:sym typeface="Raleway"/>
            </a:endParaRPr>
          </a:p>
          <a:p>
            <a:pPr marL="0" marR="0" lvl="0" indent="0" algn="l" rtl="0">
              <a:lnSpc>
                <a:spcPct val="100000"/>
              </a:lnSpc>
              <a:spcBef>
                <a:spcPts val="0"/>
              </a:spcBef>
              <a:spcAft>
                <a:spcPts val="0"/>
              </a:spcAft>
              <a:buClr>
                <a:schemeClr val="dk2"/>
              </a:buClr>
              <a:buSzPts val="2600"/>
              <a:buFont typeface="Raleway"/>
              <a:buNone/>
            </a:pPr>
            <a:endParaRPr sz="2800" b="1" i="0" u="none" strike="noStrike" cap="none">
              <a:solidFill>
                <a:schemeClr val="dk2"/>
              </a:solidFill>
              <a:latin typeface="Raleway"/>
              <a:ea typeface="Raleway"/>
              <a:cs typeface="Raleway"/>
              <a:sym typeface="Raleway"/>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277ED-A52F-8C6A-0ABD-A86EAFDBD56C}"/>
            </a:ext>
          </a:extLst>
        </p:cNvPr>
        <p:cNvGrpSpPr/>
        <p:nvPr/>
      </p:nvGrpSpPr>
      <p:grpSpPr>
        <a:xfrm>
          <a:off x="0" y="0"/>
          <a:ext cx="0" cy="0"/>
          <a:chOff x="0" y="0"/>
          <a:chExt cx="0" cy="0"/>
        </a:xfrm>
      </p:grpSpPr>
      <p:sp>
        <p:nvSpPr>
          <p:cNvPr id="5" name="Google Shape;146;p21">
            <a:extLst>
              <a:ext uri="{FF2B5EF4-FFF2-40B4-BE49-F238E27FC236}">
                <a16:creationId xmlns:a16="http://schemas.microsoft.com/office/drawing/2014/main" id="{75443211-EEA6-5E97-0CE6-18D410A64BA7}"/>
              </a:ext>
            </a:extLst>
          </p:cNvPr>
          <p:cNvSpPr txBox="1">
            <a:spLocks/>
          </p:cNvSpPr>
          <p:nvPr/>
        </p:nvSpPr>
        <p:spPr>
          <a:xfrm>
            <a:off x="727650" y="755633"/>
            <a:ext cx="7688700" cy="713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r>
              <a:rPr lang="en-US" sz="2800" dirty="0"/>
              <a:t>PRNU Comparing</a:t>
            </a:r>
          </a:p>
          <a:p>
            <a:endParaRPr lang="en-US" sz="2800" dirty="0"/>
          </a:p>
          <a:p>
            <a:endParaRPr lang="en-US" sz="2840" dirty="0"/>
          </a:p>
          <a:p>
            <a:endParaRPr lang="en-US" sz="2800" dirty="0"/>
          </a:p>
        </p:txBody>
      </p:sp>
      <p:pic>
        <p:nvPicPr>
          <p:cNvPr id="2" name="Untitled video - Made with Clipchamp (3)">
            <a:hlinkClick r:id="" action="ppaction://media"/>
            <a:extLst>
              <a:ext uri="{FF2B5EF4-FFF2-40B4-BE49-F238E27FC236}">
                <a16:creationId xmlns:a16="http://schemas.microsoft.com/office/drawing/2014/main" id="{DB1CBA7D-C178-ABF5-E959-0936CD864F6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874062"/>
            <a:ext cx="8128000" cy="4572000"/>
          </a:xfrm>
          <a:prstGeom prst="rect">
            <a:avLst/>
          </a:prstGeom>
        </p:spPr>
      </p:pic>
    </p:spTree>
    <p:extLst>
      <p:ext uri="{BB962C8B-B14F-4D97-AF65-F5344CB8AC3E}">
        <p14:creationId xmlns:p14="http://schemas.microsoft.com/office/powerpoint/2010/main" val="2035409158"/>
      </p:ext>
    </p:extLst>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39"/>
          <p:cNvSpPr txBox="1">
            <a:spLocks noGrp="1"/>
          </p:cNvSpPr>
          <p:nvPr>
            <p:ph type="body" idx="1"/>
          </p:nvPr>
        </p:nvSpPr>
        <p:spPr>
          <a:xfrm>
            <a:off x="727650" y="1942133"/>
            <a:ext cx="7690500" cy="3844500"/>
          </a:xfrm>
          <a:prstGeom prst="rect">
            <a:avLst/>
          </a:prstGeom>
          <a:noFill/>
          <a:ln>
            <a:noFill/>
          </a:ln>
        </p:spPr>
        <p:txBody>
          <a:bodyPr spcFirstLastPara="1" wrap="square" lIns="91425" tIns="91425" rIns="91425" bIns="91425" anchor="t" anchorCtr="0">
            <a:normAutofit/>
          </a:bodyPr>
          <a:lstStyle/>
          <a:p>
            <a:pPr marL="457200" lvl="0" indent="-381000" algn="l" rtl="0">
              <a:lnSpc>
                <a:spcPct val="115000"/>
              </a:lnSpc>
              <a:spcBef>
                <a:spcPts val="0"/>
              </a:spcBef>
              <a:spcAft>
                <a:spcPts val="0"/>
              </a:spcAft>
              <a:buClr>
                <a:srgbClr val="666666"/>
              </a:buClr>
              <a:buSzPts val="2400"/>
              <a:buChar char="❖"/>
            </a:pPr>
            <a:r>
              <a:rPr lang="en" sz="2400" b="1" dirty="0">
                <a:solidFill>
                  <a:srgbClr val="666666"/>
                </a:solidFill>
              </a:rPr>
              <a:t>Computationally expensive</a:t>
            </a:r>
            <a:endParaRPr sz="2400" b="1" dirty="0">
              <a:solidFill>
                <a:srgbClr val="666666"/>
              </a:solidFill>
            </a:endParaRPr>
          </a:p>
          <a:p>
            <a:pPr marL="0" lvl="0" indent="0" algn="l" rtl="0">
              <a:lnSpc>
                <a:spcPct val="115000"/>
              </a:lnSpc>
              <a:spcBef>
                <a:spcPts val="1200"/>
              </a:spcBef>
              <a:spcAft>
                <a:spcPts val="1200"/>
              </a:spcAft>
              <a:buSzPts val="1300"/>
              <a:buNone/>
            </a:pPr>
            <a:r>
              <a:rPr lang="en" sz="2400" dirty="0"/>
              <a:t>With  the increasing resolution of digital sensors, the search time may become prohibitive even for a moderate fingerprint database.</a:t>
            </a:r>
            <a:endParaRPr sz="2400" dirty="0"/>
          </a:p>
        </p:txBody>
      </p:sp>
      <p:sp>
        <p:nvSpPr>
          <p:cNvPr id="452" name="Google Shape;452;p39"/>
          <p:cNvSpPr txBox="1">
            <a:spLocks noGrp="1"/>
          </p:cNvSpPr>
          <p:nvPr>
            <p:ph type="title"/>
          </p:nvPr>
        </p:nvSpPr>
        <p:spPr>
          <a:xfrm>
            <a:off x="727650" y="755633"/>
            <a:ext cx="8416500" cy="713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600"/>
              <a:buNone/>
            </a:pPr>
            <a:r>
              <a:rPr lang="en" sz="2800"/>
              <a:t>The problem with the approach:</a:t>
            </a:r>
            <a:endParaRPr sz="2800"/>
          </a:p>
        </p:txBody>
      </p:sp>
      <p:sp>
        <p:nvSpPr>
          <p:cNvPr id="453" name="Google Shape;453;p39"/>
          <p:cNvSpPr txBox="1"/>
          <p:nvPr/>
        </p:nvSpPr>
        <p:spPr>
          <a:xfrm>
            <a:off x="733750" y="5182233"/>
            <a:ext cx="7072200" cy="1089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b="0" i="0" u="none" strike="noStrike" cap="none">
                <a:solidFill>
                  <a:schemeClr val="accent3"/>
                </a:solidFill>
                <a:latin typeface="Lato"/>
                <a:ea typeface="Lato"/>
                <a:cs typeface="Lato"/>
                <a:sym typeface="Lato"/>
              </a:rPr>
              <a:t>So, what to do?</a:t>
            </a:r>
            <a:endParaRPr sz="2800" b="0" i="0" u="none" strike="noStrike" cap="none">
              <a:solidFill>
                <a:schemeClr val="accent3"/>
              </a:solidFill>
              <a:latin typeface="Lato"/>
              <a:ea typeface="Lato"/>
              <a:cs typeface="Lato"/>
              <a:sym typeface="Lato"/>
            </a:endParaRPr>
          </a:p>
        </p:txBody>
      </p:sp>
      <p:pic>
        <p:nvPicPr>
          <p:cNvPr id="3" name="Picture 2" descr="A cartoon clock running&#10;&#10;Description automatically generated">
            <a:extLst>
              <a:ext uri="{FF2B5EF4-FFF2-40B4-BE49-F238E27FC236}">
                <a16:creationId xmlns:a16="http://schemas.microsoft.com/office/drawing/2014/main" id="{D0F8ED63-ACA8-ECD8-23A1-4C64CCB1DAD0}"/>
              </a:ext>
            </a:extLst>
          </p:cNvPr>
          <p:cNvPicPr>
            <a:picLocks noChangeAspect="1"/>
          </p:cNvPicPr>
          <p:nvPr/>
        </p:nvPicPr>
        <p:blipFill>
          <a:blip r:embed="rId3"/>
          <a:stretch>
            <a:fillRect/>
          </a:stretch>
        </p:blipFill>
        <p:spPr>
          <a:xfrm>
            <a:off x="5313986" y="3361094"/>
            <a:ext cx="2491964" cy="2491964"/>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457"/>
        <p:cNvGrpSpPr/>
        <p:nvPr/>
      </p:nvGrpSpPr>
      <p:grpSpPr>
        <a:xfrm>
          <a:off x="0" y="0"/>
          <a:ext cx="0" cy="0"/>
          <a:chOff x="0" y="0"/>
          <a:chExt cx="0" cy="0"/>
        </a:xfrm>
      </p:grpSpPr>
      <p:sp>
        <p:nvSpPr>
          <p:cNvPr id="458" name="Google Shape;458;p40"/>
          <p:cNvSpPr txBox="1">
            <a:spLocks noGrp="1"/>
          </p:cNvSpPr>
          <p:nvPr>
            <p:ph type="title"/>
          </p:nvPr>
        </p:nvSpPr>
        <p:spPr>
          <a:xfrm>
            <a:off x="476411" y="755633"/>
            <a:ext cx="9021056" cy="713700"/>
          </a:xfrm>
          <a:prstGeom prst="rect">
            <a:avLst/>
          </a:prstGeom>
          <a:noFill/>
          <a:ln>
            <a:noFill/>
          </a:ln>
        </p:spPr>
        <p:txBody>
          <a:bodyPr spcFirstLastPara="1" wrap="square" lIns="91425" tIns="91425" rIns="154400" bIns="91425" anchor="t" anchorCtr="0">
            <a:noAutofit/>
          </a:bodyPr>
          <a:lstStyle/>
          <a:p>
            <a:pPr marL="0" marR="0" lvl="0" indent="0" algn="l" rtl="0">
              <a:lnSpc>
                <a:spcPct val="100000"/>
              </a:lnSpc>
              <a:spcBef>
                <a:spcPts val="0"/>
              </a:spcBef>
              <a:spcAft>
                <a:spcPts val="0"/>
              </a:spcAft>
              <a:buSzPts val="2600"/>
              <a:buNone/>
            </a:pPr>
            <a:r>
              <a:rPr lang="en" sz="2800" dirty="0"/>
              <a:t>Leveraging Convolutional Neural Networks(CNN)</a:t>
            </a:r>
            <a:endParaRPr sz="2800" dirty="0"/>
          </a:p>
        </p:txBody>
      </p:sp>
      <p:pic>
        <p:nvPicPr>
          <p:cNvPr id="459" name="Google Shape;459;p40"/>
          <p:cNvPicPr preferRelativeResize="0"/>
          <p:nvPr/>
        </p:nvPicPr>
        <p:blipFill rotWithShape="1">
          <a:blip r:embed="rId3">
            <a:alphaModFix/>
          </a:blip>
          <a:srcRect/>
          <a:stretch/>
        </p:blipFill>
        <p:spPr>
          <a:xfrm>
            <a:off x="990500" y="1742950"/>
            <a:ext cx="7162998" cy="48636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5" name="Google Shape;465;p41"/>
          <p:cNvSpPr txBox="1"/>
          <p:nvPr/>
        </p:nvSpPr>
        <p:spPr>
          <a:xfrm>
            <a:off x="727649" y="1854967"/>
            <a:ext cx="8058541" cy="4373700"/>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000000"/>
              </a:buClr>
              <a:buSzPts val="2600"/>
              <a:buFont typeface="Arial"/>
              <a:buNone/>
            </a:pPr>
            <a:r>
              <a:rPr lang="en" sz="2600" b="0" i="1" u="none" strike="noStrike" cap="none" dirty="0">
                <a:solidFill>
                  <a:schemeClr val="accent1"/>
                </a:solidFill>
                <a:latin typeface="Lato"/>
                <a:ea typeface="Lato"/>
                <a:cs typeface="Lato"/>
                <a:sym typeface="Lato"/>
              </a:rPr>
              <a:t>In short:</a:t>
            </a:r>
            <a:endParaRPr sz="2600" b="0" i="1" u="none" strike="noStrike" cap="none" dirty="0">
              <a:solidFill>
                <a:schemeClr val="accent1"/>
              </a:solidFill>
              <a:latin typeface="Lato"/>
              <a:ea typeface="Lato"/>
              <a:cs typeface="Lato"/>
              <a:sym typeface="Lato"/>
            </a:endParaRPr>
          </a:p>
          <a:p>
            <a:pPr marL="0" marR="0" lvl="0" indent="0" algn="l" rtl="0">
              <a:lnSpc>
                <a:spcPct val="150000"/>
              </a:lnSpc>
              <a:spcBef>
                <a:spcPts val="0"/>
              </a:spcBef>
              <a:spcAft>
                <a:spcPts val="0"/>
              </a:spcAft>
              <a:buClr>
                <a:srgbClr val="000000"/>
              </a:buClr>
              <a:buSzPts val="2400"/>
              <a:buFont typeface="Arial"/>
              <a:buNone/>
            </a:pPr>
            <a:r>
              <a:rPr lang="en" sz="2400" b="0" i="0" u="none" strike="noStrike" cap="none" dirty="0">
                <a:solidFill>
                  <a:schemeClr val="accent1"/>
                </a:solidFill>
                <a:latin typeface="Lato"/>
                <a:ea typeface="Lato"/>
                <a:cs typeface="Lato"/>
                <a:sym typeface="Lato"/>
              </a:rPr>
              <a:t>Replace the PCE test with CNN based method.</a:t>
            </a:r>
            <a:endParaRPr sz="2400" b="0" i="0" u="none" strike="noStrike" cap="none" dirty="0">
              <a:solidFill>
                <a:schemeClr val="accent1"/>
              </a:solidFill>
              <a:latin typeface="Lato"/>
              <a:ea typeface="Lato"/>
              <a:cs typeface="Lato"/>
              <a:sym typeface="Lato"/>
            </a:endParaRPr>
          </a:p>
          <a:p>
            <a:pPr marL="0" marR="0" lvl="0" indent="0" algn="l" rtl="0">
              <a:lnSpc>
                <a:spcPct val="115000"/>
              </a:lnSpc>
              <a:spcBef>
                <a:spcPts val="0"/>
              </a:spcBef>
              <a:spcAft>
                <a:spcPts val="0"/>
              </a:spcAft>
              <a:buClr>
                <a:srgbClr val="000000"/>
              </a:buClr>
              <a:buSzPts val="2400"/>
              <a:buFont typeface="Arial"/>
              <a:buNone/>
            </a:pPr>
            <a:r>
              <a:rPr lang="en" sz="2400" b="0" i="0" u="none" strike="noStrike" cap="none" dirty="0">
                <a:solidFill>
                  <a:schemeClr val="accent1"/>
                </a:solidFill>
                <a:latin typeface="Lato"/>
                <a:ea typeface="Lato"/>
                <a:cs typeface="Lato"/>
                <a:sym typeface="Lato"/>
              </a:rPr>
              <a:t>Consider only small patches extracted from the estimated PRNUs and the noise residual of the test image.</a:t>
            </a:r>
            <a:endParaRPr sz="2400" b="0" i="0" u="none" strike="noStrike" cap="none" dirty="0">
              <a:solidFill>
                <a:schemeClr val="accent1"/>
              </a:solidFill>
              <a:latin typeface="Lato"/>
              <a:ea typeface="Lato"/>
              <a:cs typeface="Lato"/>
              <a:sym typeface="Lato"/>
            </a:endParaRPr>
          </a:p>
          <a:p>
            <a:pPr marL="0" marR="0" lvl="0" indent="0" algn="l" rtl="0">
              <a:lnSpc>
                <a:spcPct val="115000"/>
              </a:lnSpc>
              <a:spcBef>
                <a:spcPts val="0"/>
              </a:spcBef>
              <a:spcAft>
                <a:spcPts val="0"/>
              </a:spcAft>
              <a:buClr>
                <a:srgbClr val="000000"/>
              </a:buClr>
              <a:buSzPts val="2400"/>
              <a:buFont typeface="Arial"/>
              <a:buNone/>
            </a:pPr>
            <a:endParaRPr sz="2400" b="0" i="0" u="none" strike="noStrike" cap="none" dirty="0">
              <a:solidFill>
                <a:schemeClr val="accent1"/>
              </a:solidFill>
              <a:latin typeface="Lato"/>
              <a:ea typeface="Lato"/>
              <a:cs typeface="Lato"/>
              <a:sym typeface="Lato"/>
            </a:endParaRPr>
          </a:p>
          <a:p>
            <a:pPr marL="0" marR="0" lvl="0" indent="0" algn="l" rtl="0">
              <a:lnSpc>
                <a:spcPct val="115000"/>
              </a:lnSpc>
              <a:spcBef>
                <a:spcPts val="0"/>
              </a:spcBef>
              <a:spcAft>
                <a:spcPts val="0"/>
              </a:spcAft>
              <a:buClr>
                <a:srgbClr val="000000"/>
              </a:buClr>
              <a:buSzPts val="2400"/>
              <a:buFont typeface="Arial"/>
              <a:buNone/>
            </a:pPr>
            <a:r>
              <a:rPr lang="en" sz="2400" b="1" i="0" u="none" strike="noStrike" cap="none" dirty="0">
                <a:solidFill>
                  <a:schemeClr val="accent1"/>
                </a:solidFill>
                <a:latin typeface="Lato"/>
                <a:ea typeface="Lato"/>
                <a:cs typeface="Lato"/>
                <a:sym typeface="Lato"/>
              </a:rPr>
              <a:t>2 channels</a:t>
            </a:r>
            <a:r>
              <a:rPr lang="en" sz="2400" b="0" i="0" u="none" strike="noStrike" cap="none" dirty="0">
                <a:solidFill>
                  <a:schemeClr val="accent1"/>
                </a:solidFill>
                <a:latin typeface="Lato"/>
                <a:ea typeface="Lato"/>
                <a:cs typeface="Lato"/>
                <a:sym typeface="Lato"/>
              </a:rPr>
              <a:t> (2 inputs to the network), </a:t>
            </a:r>
          </a:p>
          <a:p>
            <a:pPr marL="0" marR="0" lvl="0" indent="0" algn="l" rtl="0">
              <a:lnSpc>
                <a:spcPct val="115000"/>
              </a:lnSpc>
              <a:spcBef>
                <a:spcPts val="0"/>
              </a:spcBef>
              <a:spcAft>
                <a:spcPts val="0"/>
              </a:spcAft>
              <a:buClr>
                <a:srgbClr val="000000"/>
              </a:buClr>
              <a:buSzPts val="2400"/>
              <a:buFont typeface="Arial"/>
              <a:buNone/>
            </a:pPr>
            <a:r>
              <a:rPr lang="en" sz="2400" b="1" i="0" u="none" strike="noStrike" cap="none" dirty="0">
                <a:solidFill>
                  <a:schemeClr val="accent1"/>
                </a:solidFill>
                <a:latin typeface="Lato"/>
                <a:ea typeface="Lato"/>
                <a:cs typeface="Lato"/>
                <a:sym typeface="Lato"/>
              </a:rPr>
              <a:t>3 convolutional layers</a:t>
            </a:r>
            <a:r>
              <a:rPr lang="en" sz="2400" b="0" i="0" u="none" strike="noStrike" cap="none" dirty="0">
                <a:solidFill>
                  <a:schemeClr val="accent1"/>
                </a:solidFill>
                <a:latin typeface="Lato"/>
                <a:ea typeface="Lato"/>
                <a:cs typeface="Lato"/>
                <a:sym typeface="Lato"/>
              </a:rPr>
              <a:t> </a:t>
            </a:r>
            <a:r>
              <a:rPr lang="en" sz="2400" b="1" i="0" u="sng" strike="noStrike" cap="none" dirty="0">
                <a:solidFill>
                  <a:schemeClr val="accent1"/>
                </a:solidFill>
                <a:latin typeface="Lato"/>
                <a:ea typeface="Lato"/>
                <a:cs typeface="Lato"/>
                <a:sym typeface="Lato"/>
              </a:rPr>
              <a:t>neural network </a:t>
            </a:r>
          </a:p>
          <a:p>
            <a:pPr marL="0" marR="0" lvl="0" indent="0" algn="l" rtl="0">
              <a:lnSpc>
                <a:spcPct val="115000"/>
              </a:lnSpc>
              <a:spcBef>
                <a:spcPts val="0"/>
              </a:spcBef>
              <a:spcAft>
                <a:spcPts val="0"/>
              </a:spcAft>
              <a:buClr>
                <a:srgbClr val="000000"/>
              </a:buClr>
              <a:buSzPts val="2400"/>
              <a:buFont typeface="Arial"/>
              <a:buNone/>
            </a:pPr>
            <a:r>
              <a:rPr lang="en" sz="2400" b="0" i="0" u="none" strike="noStrike" cap="none" dirty="0">
                <a:solidFill>
                  <a:schemeClr val="accent1"/>
                </a:solidFill>
                <a:latin typeface="Lato"/>
                <a:ea typeface="Lato"/>
                <a:cs typeface="Lato"/>
                <a:sym typeface="Lato"/>
              </a:rPr>
              <a:t>will learn the best way to compare patches.</a:t>
            </a:r>
            <a:endParaRPr sz="2400" b="0" i="0" u="none" strike="noStrike" cap="none" dirty="0">
              <a:solidFill>
                <a:schemeClr val="accent1"/>
              </a:solidFill>
              <a:latin typeface="Lato"/>
              <a:ea typeface="Lato"/>
              <a:cs typeface="Lato"/>
              <a:sym typeface="Lato"/>
            </a:endParaRPr>
          </a:p>
          <a:p>
            <a:pPr marL="0" marR="0" lvl="0" indent="0" algn="l" rtl="0">
              <a:lnSpc>
                <a:spcPct val="150000"/>
              </a:lnSpc>
              <a:spcBef>
                <a:spcPts val="0"/>
              </a:spcBef>
              <a:spcAft>
                <a:spcPts val="0"/>
              </a:spcAft>
              <a:buClr>
                <a:srgbClr val="000000"/>
              </a:buClr>
              <a:buSzPts val="2400"/>
              <a:buFont typeface="Arial"/>
              <a:buNone/>
            </a:pPr>
            <a:endParaRPr sz="2400" b="0" i="0" u="none" strike="noStrike" cap="none" dirty="0">
              <a:solidFill>
                <a:schemeClr val="accent1"/>
              </a:solidFill>
              <a:latin typeface="Lato"/>
              <a:ea typeface="Lato"/>
              <a:cs typeface="Lato"/>
              <a:sym typeface="Lato"/>
            </a:endParaRPr>
          </a:p>
        </p:txBody>
      </p:sp>
      <p:sp>
        <p:nvSpPr>
          <p:cNvPr id="4" name="Google Shape;458;p40">
            <a:extLst>
              <a:ext uri="{FF2B5EF4-FFF2-40B4-BE49-F238E27FC236}">
                <a16:creationId xmlns:a16="http://schemas.microsoft.com/office/drawing/2014/main" id="{62960F95-FA56-EF2E-8F24-92C226F0F68A}"/>
              </a:ext>
            </a:extLst>
          </p:cNvPr>
          <p:cNvSpPr txBox="1">
            <a:spLocks/>
          </p:cNvSpPr>
          <p:nvPr/>
        </p:nvSpPr>
        <p:spPr>
          <a:xfrm>
            <a:off x="476411" y="755633"/>
            <a:ext cx="9021056" cy="713700"/>
          </a:xfrm>
          <a:prstGeom prst="rect">
            <a:avLst/>
          </a:prstGeom>
          <a:noFill/>
          <a:ln>
            <a:noFill/>
          </a:ln>
        </p:spPr>
        <p:txBody>
          <a:bodyPr spcFirstLastPara="1" wrap="square" lIns="91425" tIns="91425" rIns="154400"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r>
              <a:rPr lang="en-US" sz="2800"/>
              <a:t>Leveraging Convolutional Neural Networks(CNN)</a:t>
            </a:r>
            <a:endParaRPr lang="en-US" sz="2800" dirty="0"/>
          </a:p>
        </p:txBody>
      </p:sp>
      <p:pic>
        <p:nvPicPr>
          <p:cNvPr id="3" name="Picture 2" descr="A black background with a black square&#10;&#10;Description automatically generated with medium confidence">
            <a:extLst>
              <a:ext uri="{FF2B5EF4-FFF2-40B4-BE49-F238E27FC236}">
                <a16:creationId xmlns:a16="http://schemas.microsoft.com/office/drawing/2014/main" id="{8C1BCCA9-EECF-4E2D-4568-3F48977AF30B}"/>
              </a:ext>
            </a:extLst>
          </p:cNvPr>
          <p:cNvPicPr>
            <a:picLocks noChangeAspect="1"/>
          </p:cNvPicPr>
          <p:nvPr/>
        </p:nvPicPr>
        <p:blipFill>
          <a:blip r:embed="rId3"/>
          <a:stretch>
            <a:fillRect/>
          </a:stretch>
        </p:blipFill>
        <p:spPr>
          <a:xfrm>
            <a:off x="6734644" y="4041817"/>
            <a:ext cx="2221009" cy="2221009"/>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42"/>
          <p:cNvSpPr txBox="1">
            <a:spLocks noGrp="1"/>
          </p:cNvSpPr>
          <p:nvPr>
            <p:ph type="body" idx="1"/>
          </p:nvPr>
        </p:nvSpPr>
        <p:spPr>
          <a:xfrm>
            <a:off x="7113372" y="2842701"/>
            <a:ext cx="2278460" cy="65469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1200"/>
              </a:spcAft>
              <a:buSzPts val="1300"/>
              <a:buNone/>
            </a:pPr>
            <a:r>
              <a:rPr lang="en" sz="2000">
                <a:solidFill>
                  <a:srgbClr val="0C343D"/>
                </a:solidFill>
                <a:highlight>
                  <a:srgbClr val="F1C232"/>
                </a:highlight>
              </a:rPr>
              <a:t>Convolutional layers</a:t>
            </a:r>
            <a:endParaRPr sz="2000">
              <a:solidFill>
                <a:srgbClr val="0C343D"/>
              </a:solidFill>
              <a:highlight>
                <a:srgbClr val="F1C232"/>
              </a:highlight>
            </a:endParaRPr>
          </a:p>
        </p:txBody>
      </p:sp>
      <p:sp>
        <p:nvSpPr>
          <p:cNvPr id="471" name="Google Shape;471;p42"/>
          <p:cNvSpPr txBox="1">
            <a:spLocks noGrp="1"/>
          </p:cNvSpPr>
          <p:nvPr>
            <p:ph type="title"/>
          </p:nvPr>
        </p:nvSpPr>
        <p:spPr>
          <a:xfrm>
            <a:off x="727650" y="755633"/>
            <a:ext cx="8416500" cy="713700"/>
          </a:xfrm>
          <a:prstGeom prst="rect">
            <a:avLst/>
          </a:prstGeom>
          <a:noFill/>
          <a:ln>
            <a:noFill/>
          </a:ln>
        </p:spPr>
        <p:txBody>
          <a:bodyPr spcFirstLastPara="1" wrap="square" lIns="91425" tIns="91425" rIns="154400" bIns="91425" anchor="t" anchorCtr="0">
            <a:noAutofit/>
          </a:bodyPr>
          <a:lstStyle/>
          <a:p>
            <a:pPr marL="0" marR="0" lvl="0" indent="0" algn="l" rtl="0">
              <a:lnSpc>
                <a:spcPct val="100000"/>
              </a:lnSpc>
              <a:spcBef>
                <a:spcPts val="0"/>
              </a:spcBef>
              <a:spcAft>
                <a:spcPts val="0"/>
              </a:spcAft>
              <a:buSzPts val="2600"/>
              <a:buNone/>
            </a:pPr>
            <a:r>
              <a:rPr lang="en" sz="2800"/>
              <a:t>Architecture</a:t>
            </a:r>
            <a:endParaRPr sz="2800"/>
          </a:p>
        </p:txBody>
      </p:sp>
      <p:pic>
        <p:nvPicPr>
          <p:cNvPr id="472" name="Google Shape;472;p42"/>
          <p:cNvPicPr preferRelativeResize="0"/>
          <p:nvPr/>
        </p:nvPicPr>
        <p:blipFill rotWithShape="1">
          <a:blip r:embed="rId3">
            <a:alphaModFix/>
          </a:blip>
          <a:srcRect/>
          <a:stretch/>
        </p:blipFill>
        <p:spPr>
          <a:xfrm rot="5400000">
            <a:off x="3373395" y="3169633"/>
            <a:ext cx="5791700" cy="1677400"/>
          </a:xfrm>
          <a:prstGeom prst="rect">
            <a:avLst/>
          </a:prstGeom>
          <a:noFill/>
          <a:ln>
            <a:noFill/>
          </a:ln>
        </p:spPr>
      </p:pic>
      <p:sp>
        <p:nvSpPr>
          <p:cNvPr id="473" name="Google Shape;473;p42"/>
          <p:cNvSpPr txBox="1"/>
          <p:nvPr/>
        </p:nvSpPr>
        <p:spPr>
          <a:xfrm>
            <a:off x="5732213" y="685137"/>
            <a:ext cx="340200" cy="299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0" i="0" u="none" strike="noStrike" cap="none">
                <a:solidFill>
                  <a:schemeClr val="dk2"/>
                </a:solidFill>
                <a:latin typeface="Lato"/>
                <a:ea typeface="Lato"/>
                <a:cs typeface="Lato"/>
                <a:sym typeface="Lato"/>
              </a:rPr>
              <a:t>K</a:t>
            </a:r>
            <a:endParaRPr sz="2200" b="0" i="0" u="none" strike="noStrike" cap="none">
              <a:solidFill>
                <a:schemeClr val="dk2"/>
              </a:solidFill>
              <a:latin typeface="Lato"/>
              <a:ea typeface="Lato"/>
              <a:cs typeface="Lato"/>
              <a:sym typeface="Lato"/>
            </a:endParaRPr>
          </a:p>
        </p:txBody>
      </p:sp>
      <p:sp>
        <p:nvSpPr>
          <p:cNvPr id="474" name="Google Shape;474;p42"/>
          <p:cNvSpPr txBox="1"/>
          <p:nvPr/>
        </p:nvSpPr>
        <p:spPr>
          <a:xfrm>
            <a:off x="6355542" y="661170"/>
            <a:ext cx="340200" cy="299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0" i="0" u="none" strike="noStrike" cap="none">
                <a:solidFill>
                  <a:schemeClr val="dk2"/>
                </a:solidFill>
                <a:latin typeface="Lato"/>
                <a:ea typeface="Lato"/>
                <a:cs typeface="Lato"/>
                <a:sym typeface="Lato"/>
              </a:rPr>
              <a:t>W</a:t>
            </a:r>
            <a:endParaRPr sz="2200" b="0" i="0" u="none" strike="noStrike" cap="none">
              <a:solidFill>
                <a:schemeClr val="dk2"/>
              </a:solidFill>
              <a:latin typeface="Lato"/>
              <a:ea typeface="Lato"/>
              <a:cs typeface="Lato"/>
              <a:sym typeface="Lato"/>
            </a:endParaRPr>
          </a:p>
        </p:txBody>
      </p:sp>
      <p:sp>
        <p:nvSpPr>
          <p:cNvPr id="475" name="Google Shape;475;p42"/>
          <p:cNvSpPr/>
          <p:nvPr/>
        </p:nvSpPr>
        <p:spPr>
          <a:xfrm rot="10800000">
            <a:off x="6835924" y="1644900"/>
            <a:ext cx="909900" cy="3568200"/>
          </a:xfrm>
          <a:prstGeom prst="leftBrace">
            <a:avLst>
              <a:gd name="adj1" fmla="val 50000"/>
              <a:gd name="adj2" fmla="val 50000"/>
            </a:avLst>
          </a:prstGeom>
          <a:noFill/>
          <a:ln w="38100" cap="flat" cmpd="sng">
            <a:solidFill>
              <a:srgbClr val="741B4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cxnSp>
        <p:nvCxnSpPr>
          <p:cNvPr id="476" name="Google Shape;476;p42"/>
          <p:cNvCxnSpPr/>
          <p:nvPr/>
        </p:nvCxnSpPr>
        <p:spPr>
          <a:xfrm>
            <a:off x="3938057" y="5525450"/>
            <a:ext cx="1691700" cy="14100"/>
          </a:xfrm>
          <a:prstGeom prst="straightConnector1">
            <a:avLst/>
          </a:prstGeom>
          <a:noFill/>
          <a:ln w="38100" cap="flat" cmpd="sng">
            <a:solidFill>
              <a:srgbClr val="741B47"/>
            </a:solidFill>
            <a:prstDash val="solid"/>
            <a:round/>
            <a:headEnd type="none" w="sm" len="sm"/>
            <a:tailEnd type="triangle" w="med" len="med"/>
          </a:ln>
        </p:spPr>
      </p:cxnSp>
      <p:sp>
        <p:nvSpPr>
          <p:cNvPr id="477" name="Google Shape;477;p42"/>
          <p:cNvSpPr txBox="1"/>
          <p:nvPr/>
        </p:nvSpPr>
        <p:spPr>
          <a:xfrm>
            <a:off x="2488980" y="4907450"/>
            <a:ext cx="2160900" cy="153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0" i="0" u="none" strike="noStrike" cap="none">
                <a:solidFill>
                  <a:srgbClr val="073763"/>
                </a:solidFill>
                <a:highlight>
                  <a:srgbClr val="F1C232"/>
                </a:highlight>
                <a:latin typeface="Lato"/>
                <a:ea typeface="Lato"/>
                <a:cs typeface="Lato"/>
                <a:sym typeface="Lato"/>
              </a:rPr>
              <a:t>Pair-wise correlation pooling</a:t>
            </a:r>
            <a:endParaRPr sz="2200" b="0" i="0" u="none" strike="noStrike" cap="none">
              <a:solidFill>
                <a:srgbClr val="073763"/>
              </a:solidFill>
              <a:highlight>
                <a:srgbClr val="F1C232"/>
              </a:highlight>
              <a:latin typeface="Lato"/>
              <a:ea typeface="Lato"/>
              <a:cs typeface="Lato"/>
              <a:sym typeface="Lato"/>
            </a:endParaRPr>
          </a:p>
        </p:txBody>
      </p:sp>
      <p:cxnSp>
        <p:nvCxnSpPr>
          <p:cNvPr id="478" name="Google Shape;478;p42"/>
          <p:cNvCxnSpPr/>
          <p:nvPr/>
        </p:nvCxnSpPr>
        <p:spPr>
          <a:xfrm flipH="1">
            <a:off x="6624645" y="6201500"/>
            <a:ext cx="966600" cy="483300"/>
          </a:xfrm>
          <a:prstGeom prst="straightConnector1">
            <a:avLst/>
          </a:prstGeom>
          <a:noFill/>
          <a:ln w="38100" cap="flat" cmpd="sng">
            <a:solidFill>
              <a:srgbClr val="741B47"/>
            </a:solidFill>
            <a:prstDash val="solid"/>
            <a:round/>
            <a:headEnd type="none" w="sm" len="sm"/>
            <a:tailEnd type="triangle" w="med" len="med"/>
          </a:ln>
        </p:spPr>
      </p:cxnSp>
      <p:sp>
        <p:nvSpPr>
          <p:cNvPr id="479" name="Google Shape;479;p42"/>
          <p:cNvSpPr txBox="1"/>
          <p:nvPr/>
        </p:nvSpPr>
        <p:spPr>
          <a:xfrm>
            <a:off x="6966374" y="5388667"/>
            <a:ext cx="1581278" cy="881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 sz="2200" b="0" i="0" u="none" strike="noStrike" cap="none">
                <a:solidFill>
                  <a:srgbClr val="073763"/>
                </a:solidFill>
                <a:highlight>
                  <a:srgbClr val="F1C232"/>
                </a:highlight>
                <a:latin typeface="Lato"/>
                <a:ea typeface="Lato"/>
                <a:cs typeface="Lato"/>
                <a:sym typeface="Lato"/>
              </a:rPr>
              <a:t>Output:</a:t>
            </a:r>
            <a:endParaRPr sz="2200" b="0" i="0" u="none" strike="noStrike" cap="none">
              <a:solidFill>
                <a:srgbClr val="073763"/>
              </a:solidFill>
              <a:highlight>
                <a:srgbClr val="F1C232"/>
              </a:highlight>
              <a:latin typeface="Lato"/>
              <a:ea typeface="Lato"/>
              <a:cs typeface="Lato"/>
              <a:sym typeface="Lato"/>
            </a:endParaRPr>
          </a:p>
          <a:p>
            <a:pPr marL="0" marR="0" lvl="0" indent="0" algn="ctr" rtl="0">
              <a:lnSpc>
                <a:spcPct val="100000"/>
              </a:lnSpc>
              <a:spcBef>
                <a:spcPts val="0"/>
              </a:spcBef>
              <a:spcAft>
                <a:spcPts val="0"/>
              </a:spcAft>
              <a:buClr>
                <a:srgbClr val="000000"/>
              </a:buClr>
              <a:buSzPts val="2200"/>
              <a:buFont typeface="Arial"/>
              <a:buNone/>
            </a:pPr>
            <a:r>
              <a:rPr lang="en" sz="2200" b="0" i="0" u="none" strike="noStrike" cap="none">
                <a:solidFill>
                  <a:srgbClr val="073763"/>
                </a:solidFill>
                <a:highlight>
                  <a:srgbClr val="F1C232"/>
                </a:highlight>
                <a:latin typeface="Lato"/>
                <a:ea typeface="Lato"/>
                <a:cs typeface="Lato"/>
                <a:sym typeface="Lato"/>
              </a:rPr>
              <a:t>Cs </a:t>
            </a:r>
            <a:endParaRPr sz="2200" b="0" i="0" u="none" strike="noStrike" cap="none">
              <a:solidFill>
                <a:srgbClr val="073763"/>
              </a:solidFill>
              <a:highlight>
                <a:srgbClr val="F1C232"/>
              </a:highlight>
              <a:latin typeface="Lato"/>
              <a:ea typeface="Lato"/>
              <a:cs typeface="Lato"/>
              <a:sym typeface="Lato"/>
            </a:endParaRPr>
          </a:p>
        </p:txBody>
      </p:sp>
      <p:sp>
        <p:nvSpPr>
          <p:cNvPr id="480" name="Google Shape;480;p42"/>
          <p:cNvSpPr txBox="1"/>
          <p:nvPr/>
        </p:nvSpPr>
        <p:spPr>
          <a:xfrm>
            <a:off x="727650" y="1851001"/>
            <a:ext cx="4588629" cy="263144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2200"/>
              <a:buFont typeface="Arial"/>
              <a:buNone/>
            </a:pPr>
            <a:r>
              <a:rPr lang="en" sz="2200" b="1" i="0" u="none" strike="noStrike" cap="none" dirty="0">
                <a:solidFill>
                  <a:srgbClr val="274E13"/>
                </a:solidFill>
                <a:latin typeface="Lato"/>
                <a:ea typeface="Lato"/>
                <a:cs typeface="Lato"/>
                <a:sym typeface="Lato"/>
              </a:rPr>
              <a:t>K</a:t>
            </a:r>
            <a:r>
              <a:rPr lang="en" sz="2200" b="0" i="0" u="none" strike="noStrike" cap="none" dirty="0">
                <a:solidFill>
                  <a:schemeClr val="accent1"/>
                </a:solidFill>
                <a:latin typeface="Lato"/>
                <a:ea typeface="Lato"/>
                <a:cs typeface="Lato"/>
                <a:sym typeface="Lato"/>
              </a:rPr>
              <a:t>: Device PRNU estimation</a:t>
            </a:r>
            <a:endParaRPr dirty="0"/>
          </a:p>
          <a:p>
            <a:pPr marL="0" marR="0" lvl="0" indent="0" algn="l" rtl="0">
              <a:lnSpc>
                <a:spcPct val="150000"/>
              </a:lnSpc>
              <a:spcBef>
                <a:spcPts val="0"/>
              </a:spcBef>
              <a:spcAft>
                <a:spcPts val="0"/>
              </a:spcAft>
              <a:buClr>
                <a:srgbClr val="000000"/>
              </a:buClr>
              <a:buSzPts val="2200"/>
              <a:buFont typeface="Arial"/>
              <a:buNone/>
            </a:pPr>
            <a:r>
              <a:rPr lang="en" sz="2200" b="1" i="0" u="none" strike="noStrike" cap="none" dirty="0">
                <a:solidFill>
                  <a:srgbClr val="274E13"/>
                </a:solidFill>
                <a:latin typeface="Lato"/>
                <a:ea typeface="Lato"/>
                <a:cs typeface="Lato"/>
                <a:sym typeface="Lato"/>
              </a:rPr>
              <a:t>W</a:t>
            </a:r>
            <a:r>
              <a:rPr lang="en" sz="2200" b="0" i="0" u="none" strike="noStrike" cap="none" dirty="0">
                <a:solidFill>
                  <a:schemeClr val="accent1"/>
                </a:solidFill>
                <a:latin typeface="Lato"/>
                <a:ea typeface="Lato"/>
                <a:cs typeface="Lato"/>
                <a:sym typeface="Lato"/>
              </a:rPr>
              <a:t>: Noise residual of given image</a:t>
            </a:r>
            <a:endParaRPr sz="2200" b="0" i="0" u="none" strike="noStrike" cap="none" dirty="0">
              <a:solidFill>
                <a:schemeClr val="accent1"/>
              </a:solidFill>
              <a:latin typeface="Lato"/>
              <a:ea typeface="Lato"/>
              <a:cs typeface="Lato"/>
              <a:sym typeface="Lato"/>
            </a:endParaRPr>
          </a:p>
          <a:p>
            <a:pPr marL="0" marR="0" lvl="0" indent="0" algn="l" rtl="0">
              <a:lnSpc>
                <a:spcPct val="150000"/>
              </a:lnSpc>
              <a:spcBef>
                <a:spcPts val="0"/>
              </a:spcBef>
              <a:spcAft>
                <a:spcPts val="0"/>
              </a:spcAft>
              <a:buClr>
                <a:srgbClr val="000000"/>
              </a:buClr>
              <a:buSzPts val="2200"/>
              <a:buFont typeface="Arial"/>
              <a:buNone/>
            </a:pPr>
            <a:r>
              <a:rPr lang="en" sz="2200" b="1" i="0" u="none" strike="noStrike" cap="none" dirty="0">
                <a:solidFill>
                  <a:srgbClr val="274E13"/>
                </a:solidFill>
                <a:latin typeface="Lato"/>
                <a:ea typeface="Lato"/>
                <a:cs typeface="Lato"/>
                <a:sym typeface="Lato"/>
              </a:rPr>
              <a:t>P: </a:t>
            </a:r>
            <a:r>
              <a:rPr lang="en-US" sz="2200" dirty="0">
                <a:solidFill>
                  <a:schemeClr val="accent1"/>
                </a:solidFill>
                <a:latin typeface="Lato"/>
                <a:ea typeface="Lato"/>
                <a:cs typeface="Lato"/>
                <a:sym typeface="Lato"/>
              </a:rPr>
              <a:t>S</a:t>
            </a:r>
            <a:r>
              <a:rPr lang="en" sz="2200" dirty="0">
                <a:solidFill>
                  <a:schemeClr val="accent1"/>
                </a:solidFill>
                <a:latin typeface="Lato"/>
                <a:ea typeface="Lato"/>
                <a:cs typeface="Lato"/>
                <a:sym typeface="Lato"/>
              </a:rPr>
              <a:t>ize of pa</a:t>
            </a:r>
            <a:r>
              <a:rPr lang="en" sz="2200" b="0" i="0" u="none" strike="noStrike" cap="none" dirty="0">
                <a:solidFill>
                  <a:schemeClr val="accent1"/>
                </a:solidFill>
                <a:latin typeface="Lato"/>
                <a:ea typeface="Lato"/>
                <a:cs typeface="Lato"/>
                <a:sym typeface="Lato"/>
              </a:rPr>
              <a:t>tches of K and W</a:t>
            </a:r>
            <a:endParaRPr dirty="0"/>
          </a:p>
          <a:p>
            <a:pPr marL="0" marR="0" lvl="0" indent="0" algn="l" rtl="0">
              <a:lnSpc>
                <a:spcPct val="150000"/>
              </a:lnSpc>
              <a:spcBef>
                <a:spcPts val="0"/>
              </a:spcBef>
              <a:spcAft>
                <a:spcPts val="0"/>
              </a:spcAft>
              <a:buClr>
                <a:srgbClr val="000000"/>
              </a:buClr>
              <a:buSzPts val="2200"/>
              <a:buFont typeface="Arial"/>
              <a:buNone/>
            </a:pPr>
            <a:r>
              <a:rPr lang="en" sz="2200" b="1" i="0" u="none" strike="noStrike" cap="none" dirty="0">
                <a:solidFill>
                  <a:srgbClr val="274E13"/>
                </a:solidFill>
                <a:latin typeface="Lato"/>
                <a:ea typeface="Lato"/>
                <a:cs typeface="Lato"/>
                <a:sym typeface="Lato"/>
              </a:rPr>
              <a:t>Cs</a:t>
            </a:r>
            <a:r>
              <a:rPr lang="en" sz="2200" b="0" i="0" u="none" strike="noStrike" cap="none" dirty="0">
                <a:solidFill>
                  <a:schemeClr val="accent1"/>
                </a:solidFill>
                <a:latin typeface="Lato"/>
                <a:ea typeface="Lato"/>
                <a:cs typeface="Lato"/>
                <a:sym typeface="Lato"/>
              </a:rPr>
              <a:t>: CNN based identification score</a:t>
            </a:r>
            <a:endParaRPr sz="2200" b="0" i="0" u="none" strike="noStrike" cap="none" dirty="0">
              <a:solidFill>
                <a:schemeClr val="accent1"/>
              </a:solidFill>
              <a:latin typeface="Lato"/>
              <a:ea typeface="Lato"/>
              <a:cs typeface="Lato"/>
              <a:sym typeface="Lato"/>
            </a:endParaRPr>
          </a:p>
          <a:p>
            <a:pPr marL="0" marR="0" lvl="0" indent="0" algn="l" rtl="0">
              <a:lnSpc>
                <a:spcPct val="150000"/>
              </a:lnSpc>
              <a:spcBef>
                <a:spcPts val="0"/>
              </a:spcBef>
              <a:spcAft>
                <a:spcPts val="0"/>
              </a:spcAft>
              <a:buClr>
                <a:srgbClr val="000000"/>
              </a:buClr>
              <a:buSzPts val="2200"/>
              <a:buFont typeface="Arial"/>
              <a:buNone/>
            </a:pPr>
            <a:r>
              <a:rPr lang="en" sz="2200" b="0" i="0" u="none" strike="noStrike" cap="none" dirty="0">
                <a:solidFill>
                  <a:schemeClr val="accent1"/>
                </a:solidFill>
                <a:latin typeface="Lato"/>
                <a:ea typeface="Lato"/>
                <a:cs typeface="Lato"/>
                <a:sym typeface="Lato"/>
              </a:rPr>
              <a:t>	 </a:t>
            </a:r>
            <a:r>
              <a:rPr lang="en" sz="2200" dirty="0">
                <a:solidFill>
                  <a:schemeClr val="accent1"/>
                </a:solidFill>
                <a:latin typeface="Lato"/>
                <a:ea typeface="Lato"/>
                <a:cs typeface="Lato"/>
                <a:sym typeface="Lato"/>
              </a:rPr>
              <a:t>(</a:t>
            </a:r>
            <a:r>
              <a:rPr lang="en" sz="2200" b="0" i="0" u="none" strike="noStrike" cap="none" dirty="0">
                <a:solidFill>
                  <a:schemeClr val="accent1"/>
                </a:solidFill>
                <a:latin typeface="Lato"/>
                <a:ea typeface="Lato"/>
                <a:cs typeface="Lato"/>
                <a:sym typeface="Lato"/>
              </a:rPr>
              <a:t>similarity measure)</a:t>
            </a:r>
            <a:endParaRPr sz="2200" b="0" i="0" u="none" strike="noStrike" cap="none" dirty="0">
              <a:solidFill>
                <a:schemeClr val="accent1"/>
              </a:solidFill>
              <a:latin typeface="Lato"/>
              <a:ea typeface="Lato"/>
              <a:cs typeface="Lato"/>
              <a:sym typeface="Lato"/>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pic>
        <p:nvPicPr>
          <p:cNvPr id="485" name="Google Shape;485;p43"/>
          <p:cNvPicPr preferRelativeResize="0"/>
          <p:nvPr/>
        </p:nvPicPr>
        <p:blipFill rotWithShape="1">
          <a:blip r:embed="rId3">
            <a:alphaModFix/>
          </a:blip>
          <a:srcRect l="57635" t="3956" r="7091"/>
          <a:stretch/>
        </p:blipFill>
        <p:spPr>
          <a:xfrm rot="5400000">
            <a:off x="5741325" y="1324248"/>
            <a:ext cx="3477749" cy="2667901"/>
          </a:xfrm>
          <a:prstGeom prst="rect">
            <a:avLst/>
          </a:prstGeom>
          <a:noFill/>
          <a:ln>
            <a:noFill/>
          </a:ln>
        </p:spPr>
      </p:pic>
      <p:sp>
        <p:nvSpPr>
          <p:cNvPr id="486" name="Google Shape;486;p43"/>
          <p:cNvSpPr txBox="1">
            <a:spLocks noGrp="1"/>
          </p:cNvSpPr>
          <p:nvPr>
            <p:ph type="title"/>
          </p:nvPr>
        </p:nvSpPr>
        <p:spPr>
          <a:xfrm>
            <a:off x="727650" y="755625"/>
            <a:ext cx="5049000" cy="713700"/>
          </a:xfrm>
          <a:prstGeom prst="rect">
            <a:avLst/>
          </a:prstGeom>
          <a:noFill/>
          <a:ln>
            <a:noFill/>
          </a:ln>
        </p:spPr>
        <p:txBody>
          <a:bodyPr spcFirstLastPara="1" wrap="square" lIns="91425" tIns="91425" rIns="154400" bIns="91425" anchor="t" anchorCtr="0">
            <a:noAutofit/>
          </a:bodyPr>
          <a:lstStyle/>
          <a:p>
            <a:pPr marL="0" marR="0" lvl="0" indent="0" algn="l" rtl="0">
              <a:lnSpc>
                <a:spcPct val="100000"/>
              </a:lnSpc>
              <a:spcBef>
                <a:spcPts val="0"/>
              </a:spcBef>
              <a:spcAft>
                <a:spcPts val="0"/>
              </a:spcAft>
              <a:buSzPts val="2600"/>
              <a:buNone/>
            </a:pPr>
            <a:r>
              <a:rPr lang="en" sz="2800" dirty="0"/>
              <a:t>Pair-Wise Correlation layer</a:t>
            </a:r>
            <a:endParaRPr sz="2800" dirty="0"/>
          </a:p>
        </p:txBody>
      </p:sp>
      <p:sp>
        <p:nvSpPr>
          <p:cNvPr id="487" name="Google Shape;487;p43"/>
          <p:cNvSpPr/>
          <p:nvPr/>
        </p:nvSpPr>
        <p:spPr>
          <a:xfrm>
            <a:off x="6042882" y="2155461"/>
            <a:ext cx="2881736" cy="1335162"/>
          </a:xfrm>
          <a:prstGeom prst="roundRect">
            <a:avLst>
              <a:gd name="adj" fmla="val 16667"/>
            </a:avLst>
          </a:prstGeom>
          <a:noFill/>
          <a:ln w="28575" cap="flat" cmpd="sng">
            <a:solidFill>
              <a:srgbClr val="38761D"/>
            </a:solidFill>
            <a:prstDash val="dash"/>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488" name="Google Shape;488;p43"/>
          <p:cNvSpPr txBox="1"/>
          <p:nvPr/>
        </p:nvSpPr>
        <p:spPr>
          <a:xfrm>
            <a:off x="559980" y="1857153"/>
            <a:ext cx="5316279" cy="3848987"/>
          </a:xfrm>
          <a:prstGeom prst="rect">
            <a:avLst/>
          </a:prstGeom>
          <a:noFill/>
          <a:ln>
            <a:noFill/>
          </a:ln>
        </p:spPr>
        <p:txBody>
          <a:bodyPr spcFirstLastPara="1" wrap="square" lIns="91425" tIns="91425" rIns="91425" bIns="91425" anchor="t" anchorCtr="0">
            <a:noAutofit/>
          </a:bodyPr>
          <a:lstStyle/>
          <a:p>
            <a:pPr marL="457200" marR="0" lvl="0" indent="-381000" algn="l" rtl="0">
              <a:lnSpc>
                <a:spcPct val="150000"/>
              </a:lnSpc>
              <a:spcBef>
                <a:spcPts val="0"/>
              </a:spcBef>
              <a:spcAft>
                <a:spcPts val="0"/>
              </a:spcAft>
              <a:buClr>
                <a:schemeClr val="accent1"/>
              </a:buClr>
              <a:buSzPts val="2400"/>
              <a:buFont typeface="Lato"/>
              <a:buChar char="❏"/>
            </a:pPr>
            <a:r>
              <a:rPr lang="en" sz="2200" b="0" i="0" u="none" strike="noStrike" cap="none" dirty="0">
                <a:solidFill>
                  <a:schemeClr val="accent1"/>
                </a:solidFill>
                <a:latin typeface="Lato"/>
                <a:ea typeface="Lato"/>
                <a:cs typeface="Lato"/>
                <a:sym typeface="Lato"/>
              </a:rPr>
              <a:t>It’s the next layer after the convolutional layers.</a:t>
            </a:r>
            <a:endParaRPr sz="2200" b="0" i="0" u="none" strike="noStrike" cap="none" dirty="0">
              <a:solidFill>
                <a:schemeClr val="accent1"/>
              </a:solidFill>
              <a:latin typeface="Lato"/>
              <a:ea typeface="Lato"/>
              <a:cs typeface="Lato"/>
              <a:sym typeface="Lato"/>
            </a:endParaRPr>
          </a:p>
          <a:p>
            <a:pPr marL="457200" marR="0" lvl="0" indent="-381000" algn="l" rtl="0">
              <a:lnSpc>
                <a:spcPct val="150000"/>
              </a:lnSpc>
              <a:spcBef>
                <a:spcPts val="0"/>
              </a:spcBef>
              <a:spcAft>
                <a:spcPts val="0"/>
              </a:spcAft>
              <a:buClr>
                <a:schemeClr val="accent1"/>
              </a:buClr>
              <a:buSzPts val="2400"/>
              <a:buFont typeface="Lato"/>
              <a:buChar char="❏"/>
            </a:pPr>
            <a:r>
              <a:rPr lang="en" sz="2200" b="0" i="0" u="none" strike="noStrike" cap="none" dirty="0">
                <a:solidFill>
                  <a:schemeClr val="accent1"/>
                </a:solidFill>
                <a:latin typeface="Lato"/>
                <a:ea typeface="Lato"/>
                <a:cs typeface="Lato"/>
                <a:sym typeface="Lato"/>
              </a:rPr>
              <a:t>Aggregating the inter-feature relationships across spatial dimensions (Pooling).</a:t>
            </a:r>
            <a:endParaRPr sz="2200" b="0" i="0" u="none" strike="noStrike" cap="none" dirty="0">
              <a:solidFill>
                <a:schemeClr val="accent1"/>
              </a:solidFill>
              <a:latin typeface="Lato"/>
              <a:ea typeface="Lato"/>
              <a:cs typeface="Lato"/>
              <a:sym typeface="Lato"/>
            </a:endParaRPr>
          </a:p>
          <a:p>
            <a:pPr marL="457200" marR="0" lvl="0" indent="-381000" algn="l" rtl="0">
              <a:lnSpc>
                <a:spcPct val="150000"/>
              </a:lnSpc>
              <a:spcBef>
                <a:spcPts val="0"/>
              </a:spcBef>
              <a:spcAft>
                <a:spcPts val="0"/>
              </a:spcAft>
              <a:buClr>
                <a:schemeClr val="accent1"/>
              </a:buClr>
              <a:buSzPts val="2400"/>
              <a:buFont typeface="Lato"/>
              <a:buChar char="❏"/>
            </a:pPr>
            <a:r>
              <a:rPr lang="en" sz="2200" b="0" i="0" u="none" strike="noStrike" cap="none" dirty="0">
                <a:solidFill>
                  <a:schemeClr val="accent1"/>
                </a:solidFill>
                <a:latin typeface="Lato"/>
                <a:ea typeface="Lato"/>
                <a:cs typeface="Lato"/>
                <a:sym typeface="Lato"/>
              </a:rPr>
              <a:t>Computes a correlation between pairs of features.</a:t>
            </a:r>
            <a:endParaRPr sz="2200" b="0" i="0" u="none" strike="noStrike" cap="none" dirty="0">
              <a:solidFill>
                <a:schemeClr val="accent1"/>
              </a:solidFill>
              <a:latin typeface="Lato"/>
              <a:ea typeface="Lato"/>
              <a:cs typeface="Lato"/>
              <a:sym typeface="Lato"/>
            </a:endParaRPr>
          </a:p>
          <a:p>
            <a:pPr marL="457200" marR="0" lvl="0" indent="-381000" algn="l" rtl="0">
              <a:lnSpc>
                <a:spcPct val="150000"/>
              </a:lnSpc>
              <a:spcBef>
                <a:spcPts val="0"/>
              </a:spcBef>
              <a:spcAft>
                <a:spcPts val="0"/>
              </a:spcAft>
              <a:buClr>
                <a:schemeClr val="accent1"/>
              </a:buClr>
              <a:buSzPts val="2400"/>
              <a:buFont typeface="Lato"/>
              <a:buChar char="❏"/>
            </a:pPr>
            <a:r>
              <a:rPr lang="en" sz="2200" b="0" i="0" u="none" strike="noStrike" cap="none" dirty="0">
                <a:solidFill>
                  <a:schemeClr val="accent1"/>
                </a:solidFill>
                <a:latin typeface="Lato"/>
                <a:ea typeface="Lato"/>
                <a:cs typeface="Lato"/>
                <a:sym typeface="Lato"/>
              </a:rPr>
              <a:t>The main motivation behind this layer is to provide fast computations.</a:t>
            </a:r>
            <a:endParaRPr sz="2200" b="0" i="0" u="none" strike="noStrike" cap="none" dirty="0">
              <a:solidFill>
                <a:schemeClr val="accent1"/>
              </a:solidFill>
              <a:latin typeface="Lato"/>
              <a:ea typeface="Lato"/>
              <a:cs typeface="Lato"/>
              <a:sym typeface="Lato"/>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pic>
        <p:nvPicPr>
          <p:cNvPr id="493" name="Google Shape;493;p44"/>
          <p:cNvPicPr preferRelativeResize="0"/>
          <p:nvPr/>
        </p:nvPicPr>
        <p:blipFill rotWithShape="1">
          <a:blip r:embed="rId3">
            <a:alphaModFix/>
          </a:blip>
          <a:srcRect/>
          <a:stretch/>
        </p:blipFill>
        <p:spPr>
          <a:xfrm>
            <a:off x="269020" y="5131346"/>
            <a:ext cx="8733550" cy="508916"/>
          </a:xfrm>
          <a:prstGeom prst="rect">
            <a:avLst/>
          </a:prstGeom>
          <a:noFill/>
          <a:ln>
            <a:noFill/>
          </a:ln>
        </p:spPr>
      </p:pic>
      <p:sp>
        <p:nvSpPr>
          <p:cNvPr id="494" name="Google Shape;494;p44"/>
          <p:cNvSpPr txBox="1">
            <a:spLocks noGrp="1"/>
          </p:cNvSpPr>
          <p:nvPr>
            <p:ph type="title"/>
          </p:nvPr>
        </p:nvSpPr>
        <p:spPr>
          <a:xfrm>
            <a:off x="727650" y="755625"/>
            <a:ext cx="5049000" cy="713700"/>
          </a:xfrm>
          <a:prstGeom prst="rect">
            <a:avLst/>
          </a:prstGeom>
          <a:noFill/>
          <a:ln>
            <a:noFill/>
          </a:ln>
        </p:spPr>
        <p:txBody>
          <a:bodyPr spcFirstLastPara="1" wrap="square" lIns="91425" tIns="91425" rIns="154400" bIns="91425" anchor="t" anchorCtr="0">
            <a:noAutofit/>
          </a:bodyPr>
          <a:lstStyle/>
          <a:p>
            <a:pPr marL="0" marR="0" lvl="0" indent="0" algn="l" rtl="0">
              <a:lnSpc>
                <a:spcPct val="100000"/>
              </a:lnSpc>
              <a:spcBef>
                <a:spcPts val="0"/>
              </a:spcBef>
              <a:spcAft>
                <a:spcPts val="0"/>
              </a:spcAft>
              <a:buSzPts val="2600"/>
              <a:buNone/>
            </a:pPr>
            <a:r>
              <a:rPr lang="en" sz="2800"/>
              <a:t>Pair-Wise Correlation layer</a:t>
            </a:r>
            <a:endParaRPr sz="2800"/>
          </a:p>
        </p:txBody>
      </p:sp>
      <p:sp>
        <p:nvSpPr>
          <p:cNvPr id="495" name="Google Shape;495;p44"/>
          <p:cNvSpPr txBox="1"/>
          <p:nvPr/>
        </p:nvSpPr>
        <p:spPr>
          <a:xfrm>
            <a:off x="355325" y="1942925"/>
            <a:ext cx="5790924" cy="2461200"/>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000000"/>
              </a:buClr>
              <a:buSzPts val="2400"/>
              <a:buFont typeface="Arial"/>
              <a:buNone/>
            </a:pPr>
            <a:r>
              <a:rPr lang="en" sz="2400" b="1" i="0" u="none" strike="noStrike" cap="none" dirty="0">
                <a:solidFill>
                  <a:srgbClr val="00291F"/>
                </a:solidFill>
                <a:latin typeface="Lato"/>
                <a:ea typeface="Lato"/>
                <a:cs typeface="Lato"/>
                <a:sym typeface="Lato"/>
              </a:rPr>
              <a:t>P3:</a:t>
            </a:r>
            <a:r>
              <a:rPr lang="en" sz="2400" b="0" i="0" u="none" strike="noStrike" cap="none" dirty="0">
                <a:solidFill>
                  <a:schemeClr val="accent1"/>
                </a:solidFill>
                <a:latin typeface="Lato"/>
                <a:ea typeface="Lato"/>
                <a:cs typeface="Lato"/>
                <a:sym typeface="Lato"/>
              </a:rPr>
              <a:t> </a:t>
            </a:r>
            <a:r>
              <a:rPr lang="en" sz="2400" dirty="0">
                <a:solidFill>
                  <a:schemeClr val="accent1"/>
                </a:solidFill>
                <a:latin typeface="Lato"/>
                <a:ea typeface="Lato"/>
                <a:cs typeface="Lato"/>
                <a:sym typeface="Lato"/>
              </a:rPr>
              <a:t>Size of f</a:t>
            </a:r>
            <a:r>
              <a:rPr lang="en" sz="2400" b="0" i="0" u="none" strike="noStrike" cap="none" dirty="0">
                <a:solidFill>
                  <a:schemeClr val="accent1"/>
                </a:solidFill>
                <a:latin typeface="Lato"/>
                <a:ea typeface="Lato"/>
                <a:cs typeface="Lato"/>
                <a:sym typeface="Lato"/>
              </a:rPr>
              <a:t>eatures computed by previous layer.</a:t>
            </a:r>
            <a:endParaRPr sz="2400" b="0" i="0" u="none" strike="noStrike" cap="none" dirty="0">
              <a:solidFill>
                <a:schemeClr val="accent1"/>
              </a:solidFill>
              <a:latin typeface="Lato"/>
              <a:ea typeface="Lato"/>
              <a:cs typeface="Lato"/>
              <a:sym typeface="Lato"/>
            </a:endParaRPr>
          </a:p>
          <a:p>
            <a:pPr marL="0" marR="0" lvl="0" indent="0" algn="l" rtl="0">
              <a:lnSpc>
                <a:spcPct val="150000"/>
              </a:lnSpc>
              <a:spcBef>
                <a:spcPts val="0"/>
              </a:spcBef>
              <a:spcAft>
                <a:spcPts val="0"/>
              </a:spcAft>
              <a:buClr>
                <a:srgbClr val="000000"/>
              </a:buClr>
              <a:buSzPts val="2400"/>
              <a:buFont typeface="Arial"/>
              <a:buNone/>
            </a:pPr>
            <a:r>
              <a:rPr lang="en" sz="2400" b="1" i="0" u="none" strike="noStrike" cap="none" dirty="0">
                <a:solidFill>
                  <a:srgbClr val="00291F"/>
                </a:solidFill>
                <a:latin typeface="Lato"/>
                <a:ea typeface="Lato"/>
                <a:cs typeface="Lato"/>
                <a:sym typeface="Lato"/>
              </a:rPr>
              <a:t>P4: </a:t>
            </a:r>
            <a:r>
              <a:rPr lang="en" sz="2400" b="0" i="0" u="none" strike="noStrike" cap="none" dirty="0">
                <a:solidFill>
                  <a:schemeClr val="accent1"/>
                </a:solidFill>
                <a:latin typeface="Lato"/>
                <a:ea typeface="Lato"/>
                <a:cs typeface="Lato"/>
                <a:sym typeface="Lato"/>
              </a:rPr>
              <a:t>Output s</a:t>
            </a:r>
            <a:r>
              <a:rPr lang="en" sz="2400" dirty="0">
                <a:solidFill>
                  <a:schemeClr val="accent1"/>
                </a:solidFill>
                <a:latin typeface="Lato"/>
                <a:ea typeface="Lato"/>
                <a:cs typeface="Lato"/>
                <a:sym typeface="Lato"/>
              </a:rPr>
              <a:t>ize </a:t>
            </a:r>
            <a:r>
              <a:rPr lang="en" sz="2400" b="0" i="0" u="none" strike="noStrike" cap="none" dirty="0">
                <a:solidFill>
                  <a:schemeClr val="accent1"/>
                </a:solidFill>
                <a:latin typeface="Lato"/>
                <a:ea typeface="Lato"/>
                <a:cs typeface="Lato"/>
                <a:sym typeface="Lato"/>
              </a:rPr>
              <a:t>of the Pair-WiseCorrPooling layer.</a:t>
            </a:r>
            <a:endParaRPr sz="2400" b="0" i="0" u="none" strike="noStrike" cap="none" dirty="0">
              <a:solidFill>
                <a:schemeClr val="accent1"/>
              </a:solidFill>
              <a:latin typeface="Lato"/>
              <a:ea typeface="Lato"/>
              <a:cs typeface="Lato"/>
              <a:sym typeface="Lato"/>
            </a:endParaRPr>
          </a:p>
          <a:p>
            <a:pPr marL="0" marR="0" lvl="0" indent="0" algn="l" rtl="0">
              <a:lnSpc>
                <a:spcPct val="150000"/>
              </a:lnSpc>
              <a:spcBef>
                <a:spcPts val="0"/>
              </a:spcBef>
              <a:spcAft>
                <a:spcPts val="0"/>
              </a:spcAft>
              <a:buClr>
                <a:srgbClr val="000000"/>
              </a:buClr>
              <a:buSzPts val="2400"/>
              <a:buFont typeface="Arial"/>
              <a:buNone/>
            </a:pPr>
            <a:r>
              <a:rPr lang="en" sz="2400" b="1" i="0" u="none" strike="noStrike" cap="none" dirty="0">
                <a:solidFill>
                  <a:srgbClr val="00291F"/>
                </a:solidFill>
                <a:latin typeface="Lato"/>
                <a:ea typeface="Lato"/>
                <a:cs typeface="Lato"/>
                <a:sym typeface="Lato"/>
              </a:rPr>
              <a:t>n: </a:t>
            </a:r>
            <a:r>
              <a:rPr lang="en" sz="2400" b="0" i="0" u="none" strike="noStrike" cap="none" dirty="0">
                <a:solidFill>
                  <a:schemeClr val="accent1"/>
                </a:solidFill>
                <a:latin typeface="Lato"/>
                <a:ea typeface="Lato"/>
                <a:cs typeface="Lato"/>
                <a:sym typeface="Lato"/>
              </a:rPr>
              <a:t>Channel index.</a:t>
            </a:r>
            <a:endParaRPr sz="2400" b="0" i="0" u="none" strike="noStrike" cap="none" dirty="0">
              <a:solidFill>
                <a:schemeClr val="accent1"/>
              </a:solidFill>
              <a:latin typeface="Lato"/>
              <a:ea typeface="Lato"/>
              <a:cs typeface="Lato"/>
              <a:sym typeface="Lato"/>
            </a:endParaRPr>
          </a:p>
        </p:txBody>
      </p:sp>
      <p:pic>
        <p:nvPicPr>
          <p:cNvPr id="496" name="Google Shape;496;p44"/>
          <p:cNvPicPr preferRelativeResize="0"/>
          <p:nvPr/>
        </p:nvPicPr>
        <p:blipFill rotWithShape="1">
          <a:blip r:embed="rId4">
            <a:alphaModFix/>
          </a:blip>
          <a:srcRect l="57635" t="3956" r="7091"/>
          <a:stretch/>
        </p:blipFill>
        <p:spPr>
          <a:xfrm rot="5400000">
            <a:off x="5741325" y="1324248"/>
            <a:ext cx="3477749" cy="2667901"/>
          </a:xfrm>
          <a:prstGeom prst="rect">
            <a:avLst/>
          </a:prstGeom>
          <a:noFill/>
          <a:ln>
            <a:noFill/>
          </a:ln>
        </p:spPr>
      </p:pic>
      <p:sp>
        <p:nvSpPr>
          <p:cNvPr id="497" name="Google Shape;497;p44"/>
          <p:cNvSpPr/>
          <p:nvPr/>
        </p:nvSpPr>
        <p:spPr>
          <a:xfrm>
            <a:off x="6042882" y="2155461"/>
            <a:ext cx="2881736" cy="1335162"/>
          </a:xfrm>
          <a:prstGeom prst="roundRect">
            <a:avLst>
              <a:gd name="adj" fmla="val 16667"/>
            </a:avLst>
          </a:prstGeom>
          <a:noFill/>
          <a:ln w="28575" cap="flat" cmpd="sng">
            <a:solidFill>
              <a:srgbClr val="38761D"/>
            </a:solidFill>
            <a:prstDash val="dash"/>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45"/>
          <p:cNvSpPr txBox="1">
            <a:spLocks noGrp="1"/>
          </p:cNvSpPr>
          <p:nvPr>
            <p:ph type="title"/>
          </p:nvPr>
        </p:nvSpPr>
        <p:spPr>
          <a:xfrm>
            <a:off x="727650" y="755633"/>
            <a:ext cx="8416500" cy="713700"/>
          </a:xfrm>
          <a:prstGeom prst="rect">
            <a:avLst/>
          </a:prstGeom>
          <a:noFill/>
          <a:ln>
            <a:noFill/>
          </a:ln>
        </p:spPr>
        <p:txBody>
          <a:bodyPr spcFirstLastPara="1" wrap="square" lIns="91425" tIns="91425" rIns="154400" bIns="91425" anchor="t" anchorCtr="0">
            <a:noAutofit/>
          </a:bodyPr>
          <a:lstStyle/>
          <a:p>
            <a:pPr marL="0" marR="0" lvl="0" indent="0" algn="l" rtl="0">
              <a:lnSpc>
                <a:spcPct val="100000"/>
              </a:lnSpc>
              <a:spcBef>
                <a:spcPts val="0"/>
              </a:spcBef>
              <a:spcAft>
                <a:spcPts val="0"/>
              </a:spcAft>
              <a:buSzPts val="2600"/>
              <a:buNone/>
            </a:pPr>
            <a:r>
              <a:rPr lang="en" sz="2800"/>
              <a:t>Let’s dive deeper into the method</a:t>
            </a:r>
            <a:endParaRPr sz="2800"/>
          </a:p>
        </p:txBody>
      </p:sp>
      <p:sp>
        <p:nvSpPr>
          <p:cNvPr id="503" name="Google Shape;503;p45"/>
          <p:cNvSpPr txBox="1"/>
          <p:nvPr/>
        </p:nvSpPr>
        <p:spPr>
          <a:xfrm>
            <a:off x="727650" y="1854967"/>
            <a:ext cx="7336500" cy="4373700"/>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000000"/>
              </a:buClr>
              <a:buSzPts val="2600"/>
              <a:buFont typeface="Arial"/>
              <a:buNone/>
            </a:pPr>
            <a:r>
              <a:rPr lang="en" sz="2600" b="1" i="0" u="none" strike="noStrike" cap="none" dirty="0">
                <a:solidFill>
                  <a:schemeClr val="accent1"/>
                </a:solidFill>
                <a:latin typeface="Lato"/>
                <a:ea typeface="Lato"/>
                <a:cs typeface="Lato"/>
                <a:sym typeface="Lato"/>
              </a:rPr>
              <a:t>We define:</a:t>
            </a:r>
            <a:endParaRPr sz="2600" b="1" i="0" u="none" strike="noStrike" cap="none" dirty="0">
              <a:solidFill>
                <a:schemeClr val="accent1"/>
              </a:solidFill>
              <a:latin typeface="Lato"/>
              <a:ea typeface="Lato"/>
              <a:cs typeface="Lato"/>
              <a:sym typeface="Lato"/>
            </a:endParaRPr>
          </a:p>
          <a:p>
            <a:pPr marL="0" marR="0" lvl="0" indent="0" algn="l" rtl="0">
              <a:lnSpc>
                <a:spcPct val="150000"/>
              </a:lnSpc>
              <a:spcBef>
                <a:spcPts val="0"/>
              </a:spcBef>
              <a:spcAft>
                <a:spcPts val="0"/>
              </a:spcAft>
              <a:buClr>
                <a:srgbClr val="000000"/>
              </a:buClr>
              <a:buSzPts val="2400"/>
              <a:buFont typeface="Arial"/>
              <a:buNone/>
            </a:pPr>
            <a:r>
              <a:rPr lang="en" sz="2400" b="1" i="0" u="none" strike="noStrike" cap="none" dirty="0">
                <a:solidFill>
                  <a:srgbClr val="274E13"/>
                </a:solidFill>
                <a:latin typeface="Lato"/>
                <a:ea typeface="Lato"/>
                <a:cs typeface="Lato"/>
                <a:sym typeface="Lato"/>
              </a:rPr>
              <a:t>d </a:t>
            </a:r>
            <a:r>
              <a:rPr lang="en" sz="2400" b="0" i="0" u="none" strike="noStrike" cap="none" dirty="0">
                <a:solidFill>
                  <a:schemeClr val="accent1"/>
                </a:solidFill>
                <a:latin typeface="Lato"/>
                <a:ea typeface="Lato"/>
                <a:cs typeface="Lato"/>
                <a:sym typeface="Lato"/>
              </a:rPr>
              <a:t>: The device a set of images are coming from</a:t>
            </a:r>
            <a:endParaRPr sz="2400" b="0" i="0" u="none" strike="noStrike" cap="none" dirty="0">
              <a:solidFill>
                <a:schemeClr val="accent1"/>
              </a:solidFill>
              <a:latin typeface="Lato"/>
              <a:ea typeface="Lato"/>
              <a:cs typeface="Lato"/>
              <a:sym typeface="Lato"/>
            </a:endParaRPr>
          </a:p>
          <a:p>
            <a:pPr marL="0" marR="0" lvl="0" indent="0" algn="l" rtl="0">
              <a:lnSpc>
                <a:spcPct val="150000"/>
              </a:lnSpc>
              <a:spcBef>
                <a:spcPts val="0"/>
              </a:spcBef>
              <a:spcAft>
                <a:spcPts val="0"/>
              </a:spcAft>
              <a:buClr>
                <a:srgbClr val="000000"/>
              </a:buClr>
              <a:buSzPts val="2400"/>
              <a:buFont typeface="Arial"/>
              <a:buNone/>
            </a:pPr>
            <a:r>
              <a:rPr lang="en" sz="2400" b="1" i="0" u="none" strike="noStrike" cap="none" dirty="0">
                <a:solidFill>
                  <a:srgbClr val="274E13"/>
                </a:solidFill>
                <a:latin typeface="Lato"/>
                <a:ea typeface="Lato"/>
                <a:cs typeface="Lato"/>
                <a:sym typeface="Lato"/>
              </a:rPr>
              <a:t>Kd </a:t>
            </a:r>
            <a:r>
              <a:rPr lang="en" sz="2400" b="0" i="0" u="none" strike="noStrike" cap="none" dirty="0">
                <a:solidFill>
                  <a:schemeClr val="accent1"/>
                </a:solidFill>
                <a:latin typeface="Lato"/>
                <a:ea typeface="Lato"/>
                <a:cs typeface="Lato"/>
                <a:sym typeface="Lato"/>
              </a:rPr>
              <a:t>: Device PRNU estimation</a:t>
            </a:r>
            <a:endParaRPr sz="2400" b="0" i="0" u="none" strike="noStrike" cap="none" dirty="0">
              <a:solidFill>
                <a:schemeClr val="accent1"/>
              </a:solidFill>
              <a:latin typeface="Lato"/>
              <a:ea typeface="Lato"/>
              <a:cs typeface="Lato"/>
              <a:sym typeface="Lato"/>
            </a:endParaRPr>
          </a:p>
          <a:p>
            <a:pPr marL="0" marR="0" lvl="0" indent="0" algn="l" rtl="0">
              <a:lnSpc>
                <a:spcPct val="150000"/>
              </a:lnSpc>
              <a:spcBef>
                <a:spcPts val="0"/>
              </a:spcBef>
              <a:spcAft>
                <a:spcPts val="0"/>
              </a:spcAft>
              <a:buClr>
                <a:srgbClr val="000000"/>
              </a:buClr>
              <a:buSzPts val="2400"/>
              <a:buFont typeface="Arial"/>
              <a:buNone/>
            </a:pPr>
            <a:r>
              <a:rPr lang="en" sz="2400" b="1" i="0" u="none" strike="noStrike" cap="none" dirty="0">
                <a:solidFill>
                  <a:srgbClr val="274E13"/>
                </a:solidFill>
                <a:latin typeface="Lato"/>
                <a:ea typeface="Lato"/>
                <a:cs typeface="Lato"/>
                <a:sym typeface="Lato"/>
              </a:rPr>
              <a:t>W </a:t>
            </a:r>
            <a:r>
              <a:rPr lang="en" sz="2400" b="0" i="0" u="none" strike="noStrike" cap="none" dirty="0">
                <a:solidFill>
                  <a:schemeClr val="accent1"/>
                </a:solidFill>
                <a:latin typeface="Lato"/>
                <a:ea typeface="Lato"/>
                <a:cs typeface="Lato"/>
                <a:sym typeface="Lato"/>
              </a:rPr>
              <a:t>: Noise residual of given image</a:t>
            </a:r>
            <a:endParaRPr sz="2400" b="0" i="0" u="none" strike="noStrike" cap="none" dirty="0">
              <a:solidFill>
                <a:schemeClr val="accent1"/>
              </a:solidFill>
              <a:latin typeface="Lato"/>
              <a:ea typeface="Lato"/>
              <a:cs typeface="Lato"/>
              <a:sym typeface="Lato"/>
            </a:endParaRPr>
          </a:p>
          <a:p>
            <a:pPr marL="0" marR="0" lvl="0" indent="0" algn="l" rtl="0">
              <a:lnSpc>
                <a:spcPct val="150000"/>
              </a:lnSpc>
              <a:spcBef>
                <a:spcPts val="0"/>
              </a:spcBef>
              <a:spcAft>
                <a:spcPts val="0"/>
              </a:spcAft>
              <a:buClr>
                <a:srgbClr val="000000"/>
              </a:buClr>
              <a:buSzPts val="2400"/>
              <a:buFont typeface="Arial"/>
              <a:buNone/>
            </a:pPr>
            <a:r>
              <a:rPr lang="en" sz="2400" b="1" i="0" u="none" strike="noStrike" cap="none" dirty="0">
                <a:solidFill>
                  <a:srgbClr val="274E13"/>
                </a:solidFill>
                <a:latin typeface="Lato"/>
                <a:ea typeface="Lato"/>
                <a:cs typeface="Lato"/>
                <a:sym typeface="Lato"/>
              </a:rPr>
              <a:t>Cs</a:t>
            </a:r>
            <a:r>
              <a:rPr lang="en" sz="2400" b="0" i="0" u="none" strike="noStrike" cap="none" dirty="0">
                <a:solidFill>
                  <a:schemeClr val="accent1"/>
                </a:solidFill>
                <a:latin typeface="Lato"/>
                <a:ea typeface="Lato"/>
                <a:cs typeface="Lato"/>
                <a:sym typeface="Lato"/>
              </a:rPr>
              <a:t> : CNN based identification score</a:t>
            </a:r>
            <a:endParaRPr sz="2400" b="0" i="0" u="none" strike="noStrike" cap="none" dirty="0">
              <a:solidFill>
                <a:schemeClr val="accent1"/>
              </a:solidFill>
              <a:latin typeface="Lato"/>
              <a:ea typeface="Lato"/>
              <a:cs typeface="Lato"/>
              <a:sym typeface="Lato"/>
            </a:endParaRPr>
          </a:p>
        </p:txBody>
      </p:sp>
      <p:pic>
        <p:nvPicPr>
          <p:cNvPr id="3" name="Picture 2" descr="A person in a diving suit&#10;&#10;Description automatically generated">
            <a:extLst>
              <a:ext uri="{FF2B5EF4-FFF2-40B4-BE49-F238E27FC236}">
                <a16:creationId xmlns:a16="http://schemas.microsoft.com/office/drawing/2014/main" id="{665E2411-AC2D-CDAC-D8EF-FA12E6686DB8}"/>
              </a:ext>
            </a:extLst>
          </p:cNvPr>
          <p:cNvPicPr>
            <a:picLocks noChangeAspect="1"/>
          </p:cNvPicPr>
          <p:nvPr/>
        </p:nvPicPr>
        <p:blipFill>
          <a:blip r:embed="rId3"/>
          <a:stretch>
            <a:fillRect/>
          </a:stretch>
        </p:blipFill>
        <p:spPr>
          <a:xfrm rot="21041368">
            <a:off x="6238225" y="2279720"/>
            <a:ext cx="2704793" cy="2704793"/>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pic>
        <p:nvPicPr>
          <p:cNvPr id="508" name="Google Shape;508;p46"/>
          <p:cNvPicPr preferRelativeResize="0"/>
          <p:nvPr/>
        </p:nvPicPr>
        <p:blipFill rotWithShape="1">
          <a:blip r:embed="rId3">
            <a:alphaModFix/>
          </a:blip>
          <a:srcRect/>
          <a:stretch/>
        </p:blipFill>
        <p:spPr>
          <a:xfrm>
            <a:off x="0" y="1886050"/>
            <a:ext cx="9014226" cy="4207824"/>
          </a:xfrm>
          <a:prstGeom prst="rect">
            <a:avLst/>
          </a:prstGeom>
          <a:noFill/>
          <a:ln>
            <a:noFill/>
          </a:ln>
        </p:spPr>
      </p:pic>
      <p:sp>
        <p:nvSpPr>
          <p:cNvPr id="509" name="Google Shape;509;p46"/>
          <p:cNvSpPr txBox="1">
            <a:spLocks noGrp="1"/>
          </p:cNvSpPr>
          <p:nvPr>
            <p:ph type="title"/>
          </p:nvPr>
        </p:nvSpPr>
        <p:spPr>
          <a:xfrm>
            <a:off x="727650" y="755633"/>
            <a:ext cx="8416500" cy="713700"/>
          </a:xfrm>
          <a:prstGeom prst="rect">
            <a:avLst/>
          </a:prstGeom>
          <a:noFill/>
          <a:ln>
            <a:noFill/>
          </a:ln>
        </p:spPr>
        <p:txBody>
          <a:bodyPr spcFirstLastPara="1" wrap="square" lIns="91425" tIns="91425" rIns="154400" bIns="91425" anchor="t" anchorCtr="0">
            <a:noAutofit/>
          </a:bodyPr>
          <a:lstStyle/>
          <a:p>
            <a:pPr marL="0" marR="0" lvl="0" indent="0" algn="l" rtl="0">
              <a:lnSpc>
                <a:spcPct val="100000"/>
              </a:lnSpc>
              <a:spcBef>
                <a:spcPts val="0"/>
              </a:spcBef>
              <a:spcAft>
                <a:spcPts val="0"/>
              </a:spcAft>
              <a:buSzPts val="2600"/>
              <a:buNone/>
            </a:pPr>
            <a:r>
              <a:rPr lang="en" sz="2800"/>
              <a:t>Training the network</a:t>
            </a:r>
            <a:endParaRPr sz="2800"/>
          </a:p>
        </p:txBody>
      </p:sp>
      <p:sp>
        <p:nvSpPr>
          <p:cNvPr id="510" name="Google Shape;510;p46"/>
          <p:cNvSpPr txBox="1"/>
          <p:nvPr/>
        </p:nvSpPr>
        <p:spPr>
          <a:xfrm>
            <a:off x="5008925" y="651975"/>
            <a:ext cx="4005300" cy="1447200"/>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000000"/>
              </a:buClr>
              <a:buSzPts val="1400"/>
              <a:buFont typeface="Arial"/>
              <a:buNone/>
            </a:pPr>
            <a:r>
              <a:rPr lang="en" sz="1400" b="1" i="0" u="none" strike="noStrike" cap="none">
                <a:solidFill>
                  <a:srgbClr val="274E13"/>
                </a:solidFill>
                <a:latin typeface="Lato"/>
                <a:ea typeface="Lato"/>
                <a:cs typeface="Lato"/>
                <a:sym typeface="Lato"/>
              </a:rPr>
              <a:t>d </a:t>
            </a:r>
            <a:r>
              <a:rPr lang="en" sz="1400" b="0" i="0" u="none" strike="noStrike" cap="none">
                <a:solidFill>
                  <a:schemeClr val="accent1"/>
                </a:solidFill>
                <a:latin typeface="Lato"/>
                <a:ea typeface="Lato"/>
                <a:cs typeface="Lato"/>
                <a:sym typeface="Lato"/>
              </a:rPr>
              <a:t>: The device a set of images are coming from</a:t>
            </a:r>
            <a:endParaRPr sz="1400" b="0" i="0" u="none" strike="noStrike" cap="none">
              <a:solidFill>
                <a:schemeClr val="accent1"/>
              </a:solidFill>
              <a:latin typeface="Lato"/>
              <a:ea typeface="Lato"/>
              <a:cs typeface="Lato"/>
              <a:sym typeface="Lato"/>
            </a:endParaRPr>
          </a:p>
          <a:p>
            <a:pPr marL="0" marR="0" lvl="0" indent="0" algn="l" rtl="0">
              <a:lnSpc>
                <a:spcPct val="150000"/>
              </a:lnSpc>
              <a:spcBef>
                <a:spcPts val="0"/>
              </a:spcBef>
              <a:spcAft>
                <a:spcPts val="0"/>
              </a:spcAft>
              <a:buClr>
                <a:srgbClr val="000000"/>
              </a:buClr>
              <a:buSzPts val="1400"/>
              <a:buFont typeface="Arial"/>
              <a:buNone/>
            </a:pPr>
            <a:r>
              <a:rPr lang="en" sz="1400" b="1" i="0" u="none" strike="noStrike" cap="none">
                <a:solidFill>
                  <a:srgbClr val="274E13"/>
                </a:solidFill>
                <a:latin typeface="Lato"/>
                <a:ea typeface="Lato"/>
                <a:cs typeface="Lato"/>
                <a:sym typeface="Lato"/>
              </a:rPr>
              <a:t>Kd </a:t>
            </a:r>
            <a:r>
              <a:rPr lang="en" sz="1400" b="0" i="0" u="none" strike="noStrike" cap="none">
                <a:solidFill>
                  <a:schemeClr val="accent1"/>
                </a:solidFill>
                <a:latin typeface="Lato"/>
                <a:ea typeface="Lato"/>
                <a:cs typeface="Lato"/>
                <a:sym typeface="Lato"/>
              </a:rPr>
              <a:t>: Device PRNU estimation</a:t>
            </a:r>
            <a:endParaRPr sz="1400" b="0" i="0" u="none" strike="noStrike" cap="none">
              <a:solidFill>
                <a:schemeClr val="accent1"/>
              </a:solidFill>
              <a:latin typeface="Lato"/>
              <a:ea typeface="Lato"/>
              <a:cs typeface="Lato"/>
              <a:sym typeface="Lato"/>
            </a:endParaRPr>
          </a:p>
          <a:p>
            <a:pPr marL="0" marR="0" lvl="0" indent="0" algn="l" rtl="0">
              <a:lnSpc>
                <a:spcPct val="150000"/>
              </a:lnSpc>
              <a:spcBef>
                <a:spcPts val="0"/>
              </a:spcBef>
              <a:spcAft>
                <a:spcPts val="0"/>
              </a:spcAft>
              <a:buClr>
                <a:srgbClr val="000000"/>
              </a:buClr>
              <a:buSzPts val="1400"/>
              <a:buFont typeface="Arial"/>
              <a:buNone/>
            </a:pPr>
            <a:r>
              <a:rPr lang="en" sz="1400" b="1" i="0" u="none" strike="noStrike" cap="none">
                <a:solidFill>
                  <a:srgbClr val="274E13"/>
                </a:solidFill>
                <a:latin typeface="Lato"/>
                <a:ea typeface="Lato"/>
                <a:cs typeface="Lato"/>
                <a:sym typeface="Lato"/>
              </a:rPr>
              <a:t>W </a:t>
            </a:r>
            <a:r>
              <a:rPr lang="en" sz="1400" b="0" i="0" u="none" strike="noStrike" cap="none">
                <a:solidFill>
                  <a:schemeClr val="accent1"/>
                </a:solidFill>
                <a:latin typeface="Lato"/>
                <a:ea typeface="Lato"/>
                <a:cs typeface="Lato"/>
                <a:sym typeface="Lato"/>
              </a:rPr>
              <a:t>: Noise residual of given image</a:t>
            </a:r>
            <a:endParaRPr sz="1400" b="0" i="0" u="none" strike="noStrike" cap="none">
              <a:solidFill>
                <a:schemeClr val="accent1"/>
              </a:solidFill>
              <a:latin typeface="Lato"/>
              <a:ea typeface="Lato"/>
              <a:cs typeface="Lato"/>
              <a:sym typeface="Lato"/>
            </a:endParaRPr>
          </a:p>
          <a:p>
            <a:pPr marL="0" marR="0" lvl="0" indent="0" algn="l" rtl="0">
              <a:lnSpc>
                <a:spcPct val="150000"/>
              </a:lnSpc>
              <a:spcBef>
                <a:spcPts val="0"/>
              </a:spcBef>
              <a:spcAft>
                <a:spcPts val="0"/>
              </a:spcAft>
              <a:buClr>
                <a:srgbClr val="000000"/>
              </a:buClr>
              <a:buSzPts val="1400"/>
              <a:buFont typeface="Arial"/>
              <a:buNone/>
            </a:pPr>
            <a:r>
              <a:rPr lang="en" sz="1400" b="1" i="0" u="none" strike="noStrike" cap="none">
                <a:solidFill>
                  <a:srgbClr val="274E13"/>
                </a:solidFill>
                <a:latin typeface="Lato"/>
                <a:ea typeface="Lato"/>
                <a:cs typeface="Lato"/>
                <a:sym typeface="Lato"/>
              </a:rPr>
              <a:t>Cs</a:t>
            </a:r>
            <a:r>
              <a:rPr lang="en" sz="1400" b="0" i="0" u="none" strike="noStrike" cap="none">
                <a:solidFill>
                  <a:schemeClr val="accent1"/>
                </a:solidFill>
                <a:latin typeface="Lato"/>
                <a:ea typeface="Lato"/>
                <a:cs typeface="Lato"/>
                <a:sym typeface="Lato"/>
              </a:rPr>
              <a:t> : CNN based identification score</a:t>
            </a:r>
            <a:endParaRPr sz="1400" b="0" i="0" u="none" strike="noStrike" cap="none">
              <a:solidFill>
                <a:schemeClr val="accent1"/>
              </a:solidFill>
              <a:latin typeface="Lato"/>
              <a:ea typeface="Lato"/>
              <a:cs typeface="Lato"/>
              <a:sym typeface="La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5"/>
          <p:cNvPicPr preferRelativeResize="0"/>
          <p:nvPr/>
        </p:nvPicPr>
        <p:blipFill rotWithShape="1">
          <a:blip r:embed="rId3">
            <a:alphaModFix/>
          </a:blip>
          <a:srcRect/>
          <a:stretch/>
        </p:blipFill>
        <p:spPr>
          <a:xfrm>
            <a:off x="3479050" y="0"/>
            <a:ext cx="5664952" cy="3540602"/>
          </a:xfrm>
          <a:prstGeom prst="rect">
            <a:avLst/>
          </a:prstGeom>
          <a:noFill/>
          <a:ln>
            <a:noFill/>
          </a:ln>
        </p:spPr>
      </p:pic>
      <p:pic>
        <p:nvPicPr>
          <p:cNvPr id="116" name="Google Shape;116;p5"/>
          <p:cNvPicPr preferRelativeResize="0"/>
          <p:nvPr/>
        </p:nvPicPr>
        <p:blipFill rotWithShape="1">
          <a:blip r:embed="rId4">
            <a:alphaModFix/>
          </a:blip>
          <a:srcRect/>
          <a:stretch/>
        </p:blipFill>
        <p:spPr>
          <a:xfrm>
            <a:off x="0" y="2989750"/>
            <a:ext cx="5131802" cy="3848851"/>
          </a:xfrm>
          <a:prstGeom prst="rect">
            <a:avLst/>
          </a:prstGeom>
          <a:noFill/>
          <a:ln>
            <a:noFill/>
          </a:ln>
        </p:spPr>
      </p:pic>
      <p:sp>
        <p:nvSpPr>
          <p:cNvPr id="117" name="Google Shape;117;p5"/>
          <p:cNvSpPr/>
          <p:nvPr/>
        </p:nvSpPr>
        <p:spPr>
          <a:xfrm>
            <a:off x="5481150" y="4140900"/>
            <a:ext cx="3189203" cy="531551"/>
          </a:xfrm>
          <a:prstGeom prst="rect">
            <a:avLst/>
          </a:prstGeom>
        </p:spPr>
        <p:txBody>
          <a:bodyPr>
            <a:prstTxWarp prst="textPlain">
              <a:avLst/>
            </a:prstTxWarp>
          </a:bodyPr>
          <a:lstStyle/>
          <a:p>
            <a:pPr lvl="0" algn="ctr"/>
            <a:r>
              <a:rPr b="0" i="0">
                <a:ln w="9525" cap="flat" cmpd="sng">
                  <a:solidFill>
                    <a:srgbClr val="D9EAD3"/>
                  </a:solidFill>
                  <a:prstDash val="solid"/>
                  <a:round/>
                  <a:headEnd type="none" w="sm" len="sm"/>
                  <a:tailEnd type="none" w="sm" len="sm"/>
                </a:ln>
                <a:solidFill>
                  <a:srgbClr val="0B5394"/>
                </a:solidFill>
                <a:latin typeface="Arial"/>
              </a:rPr>
              <a:t>Digital Camera</a:t>
            </a:r>
          </a:p>
        </p:txBody>
      </p:sp>
      <p:cxnSp>
        <p:nvCxnSpPr>
          <p:cNvPr id="118" name="Google Shape;118;p5"/>
          <p:cNvCxnSpPr/>
          <p:nvPr/>
        </p:nvCxnSpPr>
        <p:spPr>
          <a:xfrm>
            <a:off x="743975" y="1630125"/>
            <a:ext cx="995100" cy="0"/>
          </a:xfrm>
          <a:prstGeom prst="straightConnector1">
            <a:avLst/>
          </a:prstGeom>
          <a:noFill/>
          <a:ln w="114300" cap="flat" cmpd="sng">
            <a:solidFill>
              <a:schemeClr val="lt1"/>
            </a:solidFill>
            <a:prstDash val="solid"/>
            <a:round/>
            <a:headEnd type="none" w="sm" len="sm"/>
            <a:tailEnd type="none" w="sm" len="sm"/>
          </a:ln>
        </p:spPr>
      </p:cxnSp>
      <p:sp>
        <p:nvSpPr>
          <p:cNvPr id="119" name="Google Shape;119;p5"/>
          <p:cNvSpPr/>
          <p:nvPr/>
        </p:nvSpPr>
        <p:spPr>
          <a:xfrm>
            <a:off x="5771900" y="5542388"/>
            <a:ext cx="2607711" cy="1098250"/>
          </a:xfrm>
          <a:prstGeom prst="rect">
            <a:avLst/>
          </a:prstGeom>
        </p:spPr>
        <p:txBody>
          <a:bodyPr>
            <a:prstTxWarp prst="textPlain">
              <a:avLst/>
            </a:prstTxWarp>
          </a:bodyPr>
          <a:lstStyle/>
          <a:p>
            <a:pPr lvl="0" algn="ctr"/>
            <a:r>
              <a:rPr b="0" i="0">
                <a:ln w="9525" cap="flat" cmpd="sng">
                  <a:solidFill>
                    <a:srgbClr val="D9EAD3"/>
                  </a:solidFill>
                  <a:prstDash val="solid"/>
                  <a:round/>
                  <a:headEnd type="none" w="sm" len="sm"/>
                  <a:tailEnd type="none" w="sm" len="sm"/>
                </a:ln>
                <a:solidFill>
                  <a:srgbClr val="0B5394"/>
                </a:solidFill>
                <a:latin typeface="Arial"/>
              </a:rPr>
              <a:t>Smartphone</a:t>
            </a:r>
            <a:br>
              <a:rPr b="0" i="0">
                <a:ln w="9525" cap="flat" cmpd="sng">
                  <a:solidFill>
                    <a:srgbClr val="D9EAD3"/>
                  </a:solidFill>
                  <a:prstDash val="solid"/>
                  <a:round/>
                  <a:headEnd type="none" w="sm" len="sm"/>
                  <a:tailEnd type="none" w="sm" len="sm"/>
                </a:ln>
                <a:solidFill>
                  <a:srgbClr val="0B5394"/>
                </a:solidFill>
                <a:latin typeface="Arial"/>
              </a:rPr>
            </a:br>
            <a:r>
              <a:rPr b="0" i="0">
                <a:ln w="9525" cap="flat" cmpd="sng">
                  <a:solidFill>
                    <a:srgbClr val="D9EAD3"/>
                  </a:solidFill>
                  <a:prstDash val="solid"/>
                  <a:round/>
                  <a:headEnd type="none" w="sm" len="sm"/>
                  <a:tailEnd type="none" w="sm" len="sm"/>
                </a:ln>
                <a:solidFill>
                  <a:srgbClr val="0B5394"/>
                </a:solidFill>
                <a:latin typeface="Arial"/>
              </a:rPr>
              <a:t>Camera</a:t>
            </a:r>
          </a:p>
        </p:txBody>
      </p:sp>
      <p:sp>
        <p:nvSpPr>
          <p:cNvPr id="120" name="Google Shape;120;p5"/>
          <p:cNvSpPr/>
          <p:nvPr/>
        </p:nvSpPr>
        <p:spPr>
          <a:xfrm>
            <a:off x="6699800" y="4953850"/>
            <a:ext cx="427257" cy="307143"/>
          </a:xfrm>
          <a:prstGeom prst="rect">
            <a:avLst/>
          </a:prstGeom>
        </p:spPr>
        <p:txBody>
          <a:bodyPr>
            <a:prstTxWarp prst="textPlain">
              <a:avLst/>
            </a:prstTxWarp>
          </a:bodyPr>
          <a:lstStyle/>
          <a:p>
            <a:pPr lvl="0" algn="ctr"/>
            <a:r>
              <a:rPr b="0" i="0">
                <a:ln w="9525" cap="flat" cmpd="sng">
                  <a:solidFill>
                    <a:srgbClr val="D9EAD3"/>
                  </a:solidFill>
                  <a:prstDash val="solid"/>
                  <a:round/>
                  <a:headEnd type="none" w="sm" len="sm"/>
                  <a:tailEnd type="none" w="sm" len="sm"/>
                </a:ln>
                <a:solidFill>
                  <a:srgbClr val="0B5394"/>
                </a:solidFill>
                <a:latin typeface="Arial"/>
              </a:rPr>
              <a:t>or</a:t>
            </a:r>
          </a:p>
        </p:txBody>
      </p:sp>
      <p:sp>
        <p:nvSpPr>
          <p:cNvPr id="121" name="Google Shape;121;p5"/>
          <p:cNvSpPr/>
          <p:nvPr/>
        </p:nvSpPr>
        <p:spPr>
          <a:xfrm>
            <a:off x="687100" y="735238"/>
            <a:ext cx="1905876" cy="1956353"/>
          </a:xfrm>
          <a:prstGeom prst="rect">
            <a:avLst/>
          </a:prstGeom>
        </p:spPr>
        <p:txBody>
          <a:bodyPr>
            <a:prstTxWarp prst="textPlain">
              <a:avLst/>
            </a:prstTxWarp>
          </a:bodyPr>
          <a:lstStyle/>
          <a:p>
            <a:pPr lvl="0" algn="ctr"/>
            <a:r>
              <a:rPr b="0" i="0">
                <a:ln w="9525" cap="flat" cmpd="sng">
                  <a:solidFill>
                    <a:srgbClr val="D9EAD3"/>
                  </a:solidFill>
                  <a:prstDash val="solid"/>
                  <a:round/>
                  <a:headEnd type="none" w="sm" len="sm"/>
                  <a:tailEnd type="none" w="sm" len="sm"/>
                </a:ln>
                <a:solidFill>
                  <a:srgbClr val="0B5394"/>
                </a:solidFill>
                <a:latin typeface="Arial"/>
              </a:rPr>
              <a:t>Quiz</a:t>
            </a:r>
            <a:br>
              <a:rPr b="0" i="0">
                <a:ln w="9525" cap="flat" cmpd="sng">
                  <a:solidFill>
                    <a:srgbClr val="D9EAD3"/>
                  </a:solidFill>
                  <a:prstDash val="solid"/>
                  <a:round/>
                  <a:headEnd type="none" w="sm" len="sm"/>
                  <a:tailEnd type="none" w="sm" len="sm"/>
                </a:ln>
                <a:solidFill>
                  <a:srgbClr val="0B5394"/>
                </a:solidFill>
                <a:latin typeface="Arial"/>
              </a:rPr>
            </a:br>
            <a:r>
              <a:rPr b="0" i="0">
                <a:ln w="9525" cap="flat" cmpd="sng">
                  <a:solidFill>
                    <a:srgbClr val="D9EAD3"/>
                  </a:solidFill>
                  <a:prstDash val="solid"/>
                  <a:round/>
                  <a:headEnd type="none" w="sm" len="sm"/>
                  <a:tailEnd type="none" w="sm" len="sm"/>
                </a:ln>
                <a:solidFill>
                  <a:srgbClr val="0B5394"/>
                </a:solidFill>
                <a:latin typeface="Arial"/>
              </a:rPr>
              <a:t>time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pic>
        <p:nvPicPr>
          <p:cNvPr id="515" name="Google Shape;515;p47"/>
          <p:cNvPicPr preferRelativeResize="0"/>
          <p:nvPr/>
        </p:nvPicPr>
        <p:blipFill rotWithShape="1">
          <a:blip r:embed="rId3">
            <a:alphaModFix/>
          </a:blip>
          <a:srcRect/>
          <a:stretch/>
        </p:blipFill>
        <p:spPr>
          <a:xfrm>
            <a:off x="1836650" y="4405925"/>
            <a:ext cx="5333176" cy="2277149"/>
          </a:xfrm>
          <a:prstGeom prst="rect">
            <a:avLst/>
          </a:prstGeom>
          <a:noFill/>
          <a:ln>
            <a:noFill/>
          </a:ln>
        </p:spPr>
      </p:pic>
      <p:sp>
        <p:nvSpPr>
          <p:cNvPr id="516" name="Google Shape;516;p47"/>
          <p:cNvSpPr txBox="1">
            <a:spLocks noGrp="1"/>
          </p:cNvSpPr>
          <p:nvPr>
            <p:ph type="title"/>
          </p:nvPr>
        </p:nvSpPr>
        <p:spPr>
          <a:xfrm>
            <a:off x="727650" y="755633"/>
            <a:ext cx="8416500" cy="713700"/>
          </a:xfrm>
          <a:prstGeom prst="rect">
            <a:avLst/>
          </a:prstGeom>
          <a:noFill/>
          <a:ln>
            <a:noFill/>
          </a:ln>
        </p:spPr>
        <p:txBody>
          <a:bodyPr spcFirstLastPara="1" wrap="square" lIns="91425" tIns="91425" rIns="154400" bIns="91425" anchor="t" anchorCtr="0">
            <a:noAutofit/>
          </a:bodyPr>
          <a:lstStyle/>
          <a:p>
            <a:pPr marL="0" marR="0" lvl="0" indent="0" algn="l" rtl="0">
              <a:lnSpc>
                <a:spcPct val="100000"/>
              </a:lnSpc>
              <a:spcBef>
                <a:spcPts val="0"/>
              </a:spcBef>
              <a:spcAft>
                <a:spcPts val="0"/>
              </a:spcAft>
              <a:buSzPts val="2600"/>
              <a:buNone/>
            </a:pPr>
            <a:r>
              <a:rPr lang="en" sz="2800"/>
              <a:t>Training the network</a:t>
            </a:r>
            <a:endParaRPr sz="2800"/>
          </a:p>
        </p:txBody>
      </p:sp>
      <p:sp>
        <p:nvSpPr>
          <p:cNvPr id="517" name="Google Shape;517;p47"/>
          <p:cNvSpPr txBox="1"/>
          <p:nvPr/>
        </p:nvSpPr>
        <p:spPr>
          <a:xfrm>
            <a:off x="727650" y="1715475"/>
            <a:ext cx="8217000" cy="2814900"/>
          </a:xfrm>
          <a:prstGeom prst="rect">
            <a:avLst/>
          </a:prstGeom>
          <a:noFill/>
          <a:ln>
            <a:noFill/>
          </a:ln>
        </p:spPr>
        <p:txBody>
          <a:bodyPr spcFirstLastPara="1" wrap="square" lIns="91425" tIns="91425" rIns="91425" bIns="91425" anchor="t" anchorCtr="0">
            <a:noAutofit/>
          </a:bodyPr>
          <a:lstStyle/>
          <a:p>
            <a:pPr marL="457200" marR="0" lvl="0" indent="-381000" algn="l" rtl="0">
              <a:lnSpc>
                <a:spcPct val="100000"/>
              </a:lnSpc>
              <a:spcBef>
                <a:spcPts val="0"/>
              </a:spcBef>
              <a:spcAft>
                <a:spcPts val="0"/>
              </a:spcAft>
              <a:buClr>
                <a:schemeClr val="accent1"/>
              </a:buClr>
              <a:buSzPts val="2400"/>
              <a:buFont typeface="Lato"/>
              <a:buAutoNum type="arabicPeriod"/>
            </a:pPr>
            <a:r>
              <a:rPr lang="en" sz="2400" b="0" i="0" u="none" strike="noStrike" cap="none">
                <a:solidFill>
                  <a:schemeClr val="accent1"/>
                </a:solidFill>
                <a:latin typeface="Lato"/>
                <a:ea typeface="Lato"/>
                <a:cs typeface="Lato"/>
                <a:sym typeface="Lato"/>
              </a:rPr>
              <a:t>Feed the CNN with Kd obtained from a set of images and Wd from the same device.</a:t>
            </a:r>
            <a:endParaRPr sz="2400" b="0" i="0" u="none" strike="noStrike" cap="none">
              <a:solidFill>
                <a:schemeClr val="accent1"/>
              </a:solidFill>
              <a:latin typeface="Lato"/>
              <a:ea typeface="Lato"/>
              <a:cs typeface="Lato"/>
              <a:sym typeface="Lato"/>
            </a:endParaRPr>
          </a:p>
          <a:p>
            <a:pPr marL="457200" marR="0" lvl="0" indent="-381000" algn="l" rtl="0">
              <a:lnSpc>
                <a:spcPct val="100000"/>
              </a:lnSpc>
              <a:spcBef>
                <a:spcPts val="0"/>
              </a:spcBef>
              <a:spcAft>
                <a:spcPts val="0"/>
              </a:spcAft>
              <a:buClr>
                <a:schemeClr val="accent1"/>
              </a:buClr>
              <a:buSzPts val="2400"/>
              <a:buFont typeface="Lato"/>
              <a:buAutoNum type="arabicPeriod"/>
            </a:pPr>
            <a:r>
              <a:rPr lang="en" sz="2400" b="0" i="0" u="none" strike="noStrike" cap="none">
                <a:solidFill>
                  <a:schemeClr val="accent1"/>
                </a:solidFill>
                <a:latin typeface="Lato"/>
                <a:ea typeface="Lato"/>
                <a:cs typeface="Lato"/>
                <a:sym typeface="Lato"/>
              </a:rPr>
              <a:t>Do the same for PRNU (Kd) and residue (Wd) of diverse devices.</a:t>
            </a:r>
            <a:endParaRPr sz="2400" b="0" i="0" u="none" strike="noStrike" cap="none">
              <a:solidFill>
                <a:schemeClr val="accent1"/>
              </a:solidFill>
              <a:latin typeface="Lato"/>
              <a:ea typeface="Lato"/>
              <a:cs typeface="Lato"/>
              <a:sym typeface="Lato"/>
            </a:endParaRPr>
          </a:p>
          <a:p>
            <a:pPr marL="457200" marR="0" lvl="0" indent="-381000" algn="l" rtl="0">
              <a:lnSpc>
                <a:spcPct val="100000"/>
              </a:lnSpc>
              <a:spcBef>
                <a:spcPts val="0"/>
              </a:spcBef>
              <a:spcAft>
                <a:spcPts val="0"/>
              </a:spcAft>
              <a:buClr>
                <a:schemeClr val="accent1"/>
              </a:buClr>
              <a:buSzPts val="2400"/>
              <a:buFont typeface="Lato"/>
              <a:buAutoNum type="arabicPeriod"/>
            </a:pPr>
            <a:r>
              <a:rPr lang="en" sz="2400" b="0" i="0" u="none" strike="noStrike" cap="none">
                <a:solidFill>
                  <a:schemeClr val="accent1"/>
                </a:solidFill>
                <a:latin typeface="Lato"/>
                <a:ea typeface="Lato"/>
                <a:cs typeface="Lato"/>
                <a:sym typeface="Lato"/>
              </a:rPr>
              <a:t>The network will learn to return high Cs for coherent pair and low for non-coherent ones.</a:t>
            </a:r>
            <a:endParaRPr sz="2400" b="0" i="0" u="none" strike="noStrike" cap="none">
              <a:solidFill>
                <a:schemeClr val="accent1"/>
              </a:solidFill>
              <a:latin typeface="Lato"/>
              <a:ea typeface="Lato"/>
              <a:cs typeface="Lato"/>
              <a:sym typeface="Lato"/>
            </a:endParaRPr>
          </a:p>
          <a:p>
            <a:pPr marL="457200" marR="0" lvl="0" indent="-381000" algn="l" rtl="0">
              <a:lnSpc>
                <a:spcPct val="100000"/>
              </a:lnSpc>
              <a:spcBef>
                <a:spcPts val="0"/>
              </a:spcBef>
              <a:spcAft>
                <a:spcPts val="0"/>
              </a:spcAft>
              <a:buClr>
                <a:schemeClr val="accent1"/>
              </a:buClr>
              <a:buSzPts val="2400"/>
              <a:buFont typeface="Lato"/>
              <a:buAutoNum type="arabicPeriod"/>
            </a:pPr>
            <a:r>
              <a:rPr lang="en" sz="2400" b="0" i="0" u="none" strike="noStrike" cap="none">
                <a:solidFill>
                  <a:schemeClr val="accent1"/>
                </a:solidFill>
                <a:latin typeface="Lato"/>
                <a:ea typeface="Lato"/>
                <a:cs typeface="Lato"/>
                <a:sym typeface="Lato"/>
              </a:rPr>
              <a:t>Repeat until accuracy over validation set is maximized.</a:t>
            </a:r>
            <a:endParaRPr sz="2400" b="0" i="0" u="none" strike="noStrike" cap="none">
              <a:solidFill>
                <a:schemeClr val="accent1"/>
              </a:solidFill>
              <a:latin typeface="Lato"/>
              <a:ea typeface="Lato"/>
              <a:cs typeface="Lato"/>
              <a:sym typeface="Lato"/>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pic>
        <p:nvPicPr>
          <p:cNvPr id="522" name="Google Shape;522;p48"/>
          <p:cNvPicPr preferRelativeResize="0"/>
          <p:nvPr/>
        </p:nvPicPr>
        <p:blipFill rotWithShape="1">
          <a:blip r:embed="rId3">
            <a:alphaModFix/>
          </a:blip>
          <a:srcRect/>
          <a:stretch/>
        </p:blipFill>
        <p:spPr>
          <a:xfrm>
            <a:off x="1905413" y="3981325"/>
            <a:ext cx="5333176" cy="2277149"/>
          </a:xfrm>
          <a:prstGeom prst="rect">
            <a:avLst/>
          </a:prstGeom>
          <a:noFill/>
          <a:ln>
            <a:noFill/>
          </a:ln>
        </p:spPr>
      </p:pic>
      <p:sp>
        <p:nvSpPr>
          <p:cNvPr id="523" name="Google Shape;523;p48"/>
          <p:cNvSpPr txBox="1">
            <a:spLocks noGrp="1"/>
          </p:cNvSpPr>
          <p:nvPr>
            <p:ph type="title"/>
          </p:nvPr>
        </p:nvSpPr>
        <p:spPr>
          <a:xfrm>
            <a:off x="727650" y="755633"/>
            <a:ext cx="8416500" cy="713700"/>
          </a:xfrm>
          <a:prstGeom prst="rect">
            <a:avLst/>
          </a:prstGeom>
          <a:noFill/>
          <a:ln>
            <a:noFill/>
          </a:ln>
        </p:spPr>
        <p:txBody>
          <a:bodyPr spcFirstLastPara="1" wrap="square" lIns="91425" tIns="91425" rIns="154400" bIns="91425" anchor="t" anchorCtr="0">
            <a:noAutofit/>
          </a:bodyPr>
          <a:lstStyle/>
          <a:p>
            <a:pPr marL="0" marR="0" lvl="0" indent="0" algn="l" rtl="0">
              <a:lnSpc>
                <a:spcPct val="100000"/>
              </a:lnSpc>
              <a:spcBef>
                <a:spcPts val="0"/>
              </a:spcBef>
              <a:spcAft>
                <a:spcPts val="0"/>
              </a:spcAft>
              <a:buSzPts val="2600"/>
              <a:buNone/>
            </a:pPr>
            <a:r>
              <a:rPr lang="en" sz="2800"/>
              <a:t>Deploying the network</a:t>
            </a:r>
            <a:endParaRPr sz="2800"/>
          </a:p>
        </p:txBody>
      </p:sp>
      <p:sp>
        <p:nvSpPr>
          <p:cNvPr id="524" name="Google Shape;524;p48"/>
          <p:cNvSpPr txBox="1"/>
          <p:nvPr/>
        </p:nvSpPr>
        <p:spPr>
          <a:xfrm>
            <a:off x="727650" y="1880663"/>
            <a:ext cx="8217000" cy="51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0" i="0" u="none" strike="noStrike" cap="none">
                <a:solidFill>
                  <a:schemeClr val="accent1"/>
                </a:solidFill>
                <a:latin typeface="Lato"/>
                <a:ea typeface="Lato"/>
                <a:cs typeface="Lato"/>
                <a:sym typeface="Lato"/>
              </a:rPr>
              <a:t>Feed the network with pairs of PRNU and image residue </a:t>
            </a:r>
            <a:endParaRPr sz="2400" b="0" i="0" u="none" strike="noStrike" cap="none">
              <a:solidFill>
                <a:schemeClr val="accent1"/>
              </a:solidFill>
              <a:latin typeface="Lato"/>
              <a:ea typeface="Lato"/>
              <a:cs typeface="Lato"/>
              <a:sym typeface="Lato"/>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accent1"/>
              </a:solidFill>
              <a:latin typeface="Lato"/>
              <a:ea typeface="Lato"/>
              <a:cs typeface="Lato"/>
              <a:sym typeface="Lato"/>
            </a:endParaRPr>
          </a:p>
        </p:txBody>
      </p:sp>
      <p:sp>
        <p:nvSpPr>
          <p:cNvPr id="525" name="Google Shape;525;p48"/>
          <p:cNvSpPr txBox="1"/>
          <p:nvPr/>
        </p:nvSpPr>
        <p:spPr>
          <a:xfrm>
            <a:off x="1068750" y="3051895"/>
            <a:ext cx="7534800" cy="50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0" i="0" u="none" strike="noStrike" cap="none">
                <a:solidFill>
                  <a:schemeClr val="accent1"/>
                </a:solidFill>
                <a:latin typeface="Lato"/>
                <a:ea typeface="Lato"/>
                <a:cs typeface="Lato"/>
                <a:sym typeface="Lato"/>
              </a:rPr>
              <a:t>The right device will give the highest Cs (score).</a:t>
            </a:r>
            <a:endParaRPr sz="2400" b="0" i="0" u="none" strike="noStrike" cap="none">
              <a:solidFill>
                <a:schemeClr val="accent1"/>
              </a:solidFill>
              <a:latin typeface="Lato"/>
              <a:ea typeface="Lato"/>
              <a:cs typeface="Lato"/>
              <a:sym typeface="Lato"/>
            </a:endParaRPr>
          </a:p>
        </p:txBody>
      </p:sp>
      <p:cxnSp>
        <p:nvCxnSpPr>
          <p:cNvPr id="526" name="Google Shape;526;p48"/>
          <p:cNvCxnSpPr>
            <a:stCxn id="524" idx="2"/>
            <a:endCxn id="525" idx="0"/>
          </p:cNvCxnSpPr>
          <p:nvPr/>
        </p:nvCxnSpPr>
        <p:spPr>
          <a:xfrm>
            <a:off x="4836150" y="2398763"/>
            <a:ext cx="0" cy="653100"/>
          </a:xfrm>
          <a:prstGeom prst="straightConnector1">
            <a:avLst/>
          </a:prstGeom>
          <a:noFill/>
          <a:ln w="28575" cap="flat" cmpd="sng">
            <a:solidFill>
              <a:schemeClr val="dk2"/>
            </a:solidFill>
            <a:prstDash val="solid"/>
            <a:round/>
            <a:headEnd type="none" w="sm" len="sm"/>
            <a:tailEnd type="triangle" w="med" len="med"/>
          </a:ln>
        </p:spPr>
      </p:cxn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49"/>
          <p:cNvSpPr txBox="1">
            <a:spLocks noGrp="1"/>
          </p:cNvSpPr>
          <p:nvPr>
            <p:ph type="title"/>
          </p:nvPr>
        </p:nvSpPr>
        <p:spPr>
          <a:xfrm>
            <a:off x="727650" y="755633"/>
            <a:ext cx="8416500" cy="713700"/>
          </a:xfrm>
          <a:prstGeom prst="rect">
            <a:avLst/>
          </a:prstGeom>
          <a:noFill/>
          <a:ln>
            <a:noFill/>
          </a:ln>
        </p:spPr>
        <p:txBody>
          <a:bodyPr spcFirstLastPara="1" wrap="square" lIns="91425" tIns="91425" rIns="154400" bIns="91425" anchor="t" anchorCtr="0">
            <a:noAutofit/>
          </a:bodyPr>
          <a:lstStyle/>
          <a:p>
            <a:pPr marL="0" marR="0" lvl="0" indent="0" algn="l" rtl="0">
              <a:lnSpc>
                <a:spcPct val="100000"/>
              </a:lnSpc>
              <a:spcBef>
                <a:spcPts val="0"/>
              </a:spcBef>
              <a:spcAft>
                <a:spcPts val="0"/>
              </a:spcAft>
              <a:buSzPts val="2600"/>
              <a:buNone/>
            </a:pPr>
            <a:r>
              <a:rPr lang="en" sz="2800"/>
              <a:t>Test results</a:t>
            </a:r>
            <a:endParaRPr sz="2800"/>
          </a:p>
        </p:txBody>
      </p:sp>
      <p:sp>
        <p:nvSpPr>
          <p:cNvPr id="532" name="Google Shape;532;p49"/>
          <p:cNvSpPr txBox="1"/>
          <p:nvPr/>
        </p:nvSpPr>
        <p:spPr>
          <a:xfrm>
            <a:off x="727650" y="1701225"/>
            <a:ext cx="8352740" cy="1506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2200"/>
              <a:buFont typeface="Arial"/>
              <a:buNone/>
            </a:pPr>
            <a:r>
              <a:rPr lang="en" sz="2200" b="0" i="0" u="none" strike="noStrike" cap="none" dirty="0">
                <a:solidFill>
                  <a:schemeClr val="accent1"/>
                </a:solidFill>
                <a:latin typeface="Lato"/>
                <a:ea typeface="Lato"/>
                <a:cs typeface="Lato"/>
                <a:sym typeface="Lato"/>
              </a:rPr>
              <a:t>Results of testing the network using traditional  PCE vs using different CNN models.</a:t>
            </a:r>
            <a:endParaRPr sz="2200" b="0" i="0" u="none" strike="noStrike" cap="none" dirty="0">
              <a:solidFill>
                <a:schemeClr val="accent1"/>
              </a:solidFill>
              <a:latin typeface="Lato"/>
              <a:ea typeface="Lato"/>
              <a:cs typeface="Lato"/>
              <a:sym typeface="Lato"/>
            </a:endParaRPr>
          </a:p>
          <a:p>
            <a:pPr marL="0" marR="0" lvl="0" indent="0" algn="l" rtl="0">
              <a:lnSpc>
                <a:spcPct val="115000"/>
              </a:lnSpc>
              <a:spcBef>
                <a:spcPts val="0"/>
              </a:spcBef>
              <a:spcAft>
                <a:spcPts val="0"/>
              </a:spcAft>
              <a:buClr>
                <a:srgbClr val="000000"/>
              </a:buClr>
              <a:buSzPts val="2200"/>
              <a:buFont typeface="Arial"/>
              <a:buNone/>
            </a:pPr>
            <a:r>
              <a:rPr lang="en" sz="2200" b="1" i="0" u="sng" strike="noStrike" cap="none" dirty="0">
                <a:solidFill>
                  <a:srgbClr val="073763"/>
                </a:solidFill>
                <a:latin typeface="Lato"/>
                <a:ea typeface="Lato"/>
                <a:cs typeface="Lato"/>
                <a:sym typeface="Lato"/>
              </a:rPr>
              <a:t>Acs:</a:t>
            </a:r>
            <a:r>
              <a:rPr lang="en" sz="2200" b="0" i="0" u="none" strike="noStrike" cap="none" dirty="0">
                <a:solidFill>
                  <a:schemeClr val="accent1"/>
                </a:solidFill>
                <a:latin typeface="Lato"/>
                <a:ea typeface="Lato"/>
                <a:cs typeface="Lato"/>
                <a:sym typeface="Lato"/>
              </a:rPr>
              <a:t> Accuracy score (the average fraction of correct predictions per device)</a:t>
            </a:r>
            <a:endParaRPr sz="2200" b="0" i="0" u="none" strike="noStrike" cap="none" dirty="0">
              <a:solidFill>
                <a:schemeClr val="accent1"/>
              </a:solidFill>
              <a:latin typeface="Lato"/>
              <a:ea typeface="Lato"/>
              <a:cs typeface="Lato"/>
              <a:sym typeface="Lato"/>
            </a:endParaRPr>
          </a:p>
        </p:txBody>
      </p:sp>
      <p:pic>
        <p:nvPicPr>
          <p:cNvPr id="533" name="Google Shape;533;p49"/>
          <p:cNvPicPr preferRelativeResize="0"/>
          <p:nvPr/>
        </p:nvPicPr>
        <p:blipFill rotWithShape="1">
          <a:blip r:embed="rId3">
            <a:alphaModFix/>
          </a:blip>
          <a:srcRect/>
          <a:stretch/>
        </p:blipFill>
        <p:spPr>
          <a:xfrm>
            <a:off x="1979875" y="2743199"/>
            <a:ext cx="7341334" cy="4198289"/>
          </a:xfrm>
          <a:prstGeom prst="rect">
            <a:avLst/>
          </a:prstGeom>
          <a:noFill/>
          <a:ln>
            <a:noFill/>
          </a:ln>
        </p:spPr>
      </p:pic>
      <p:sp>
        <p:nvSpPr>
          <p:cNvPr id="534" name="Google Shape;534;p49"/>
          <p:cNvSpPr txBox="1"/>
          <p:nvPr/>
        </p:nvSpPr>
        <p:spPr>
          <a:xfrm>
            <a:off x="727650" y="3293026"/>
            <a:ext cx="2331300" cy="713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sng" strike="noStrike" cap="none" dirty="0">
                <a:solidFill>
                  <a:srgbClr val="073763"/>
                </a:solidFill>
                <a:latin typeface="Lato"/>
                <a:ea typeface="Lato"/>
                <a:cs typeface="Lato"/>
                <a:sym typeface="Lato"/>
              </a:rPr>
              <a:t>P</a:t>
            </a:r>
            <a:r>
              <a:rPr lang="en" sz="2400" b="1" i="0" u="none" strike="noStrike" cap="none" dirty="0">
                <a:solidFill>
                  <a:srgbClr val="073763"/>
                </a:solidFill>
                <a:latin typeface="Lato"/>
                <a:ea typeface="Lato"/>
                <a:cs typeface="Lato"/>
                <a:sym typeface="Lato"/>
              </a:rPr>
              <a:t>:</a:t>
            </a:r>
            <a:r>
              <a:rPr lang="en" sz="2400" b="0" i="0" u="none" strike="noStrike" cap="none" dirty="0">
                <a:solidFill>
                  <a:schemeClr val="accent1"/>
                </a:solidFill>
                <a:latin typeface="Lato"/>
                <a:ea typeface="Lato"/>
                <a:cs typeface="Lato"/>
                <a:sym typeface="Lato"/>
              </a:rPr>
              <a:t> Crop size</a:t>
            </a:r>
            <a:endParaRPr sz="2400" b="0" i="0" u="none" strike="noStrike" cap="none" dirty="0">
              <a:solidFill>
                <a:schemeClr val="accent1"/>
              </a:solidFill>
              <a:latin typeface="Lato"/>
              <a:ea typeface="Lato"/>
              <a:cs typeface="Lato"/>
              <a:sym typeface="Lato"/>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30">
          <a:extLst>
            <a:ext uri="{FF2B5EF4-FFF2-40B4-BE49-F238E27FC236}">
              <a16:creationId xmlns:a16="http://schemas.microsoft.com/office/drawing/2014/main" id="{B72C6329-C12B-F67D-573D-F95B6930A001}"/>
            </a:ext>
          </a:extLst>
        </p:cNvPr>
        <p:cNvGrpSpPr/>
        <p:nvPr/>
      </p:nvGrpSpPr>
      <p:grpSpPr>
        <a:xfrm>
          <a:off x="0" y="0"/>
          <a:ext cx="0" cy="0"/>
          <a:chOff x="0" y="0"/>
          <a:chExt cx="0" cy="0"/>
        </a:xfrm>
      </p:grpSpPr>
      <p:sp>
        <p:nvSpPr>
          <p:cNvPr id="531" name="Google Shape;531;p49">
            <a:extLst>
              <a:ext uri="{FF2B5EF4-FFF2-40B4-BE49-F238E27FC236}">
                <a16:creationId xmlns:a16="http://schemas.microsoft.com/office/drawing/2014/main" id="{C1127E10-32F5-1AC9-3488-42053B9A13F7}"/>
              </a:ext>
            </a:extLst>
          </p:cNvPr>
          <p:cNvSpPr txBox="1">
            <a:spLocks noGrp="1"/>
          </p:cNvSpPr>
          <p:nvPr>
            <p:ph type="title"/>
          </p:nvPr>
        </p:nvSpPr>
        <p:spPr>
          <a:xfrm>
            <a:off x="727650" y="755633"/>
            <a:ext cx="8416500" cy="713700"/>
          </a:xfrm>
          <a:prstGeom prst="rect">
            <a:avLst/>
          </a:prstGeom>
          <a:noFill/>
          <a:ln>
            <a:noFill/>
          </a:ln>
        </p:spPr>
        <p:txBody>
          <a:bodyPr spcFirstLastPara="1" wrap="square" lIns="91425" tIns="91425" rIns="154400" bIns="91425" anchor="t" anchorCtr="0">
            <a:noAutofit/>
          </a:bodyPr>
          <a:lstStyle/>
          <a:p>
            <a:pPr marL="0" marR="0" lvl="0" indent="0" algn="l" rtl="0">
              <a:lnSpc>
                <a:spcPct val="100000"/>
              </a:lnSpc>
              <a:spcBef>
                <a:spcPts val="0"/>
              </a:spcBef>
              <a:spcAft>
                <a:spcPts val="0"/>
              </a:spcAft>
              <a:buSzPts val="2600"/>
              <a:buNone/>
            </a:pPr>
            <a:r>
              <a:rPr lang="en" sz="2800"/>
              <a:t>Test results</a:t>
            </a:r>
            <a:endParaRPr sz="2800"/>
          </a:p>
        </p:txBody>
      </p:sp>
      <p:pic>
        <p:nvPicPr>
          <p:cNvPr id="3" name="Picture 2" descr="A graph with numbers and a line&#10;&#10;Description automatically generated">
            <a:extLst>
              <a:ext uri="{FF2B5EF4-FFF2-40B4-BE49-F238E27FC236}">
                <a16:creationId xmlns:a16="http://schemas.microsoft.com/office/drawing/2014/main" id="{3B0800CA-B509-275D-040F-20386A1BE6A9}"/>
              </a:ext>
            </a:extLst>
          </p:cNvPr>
          <p:cNvPicPr>
            <a:picLocks noChangeAspect="1"/>
          </p:cNvPicPr>
          <p:nvPr/>
        </p:nvPicPr>
        <p:blipFill>
          <a:blip r:embed="rId3"/>
          <a:stretch>
            <a:fillRect/>
          </a:stretch>
        </p:blipFill>
        <p:spPr>
          <a:xfrm>
            <a:off x="2978128" y="1358120"/>
            <a:ext cx="6083496" cy="5437353"/>
          </a:xfrm>
          <a:prstGeom prst="rect">
            <a:avLst/>
          </a:prstGeom>
        </p:spPr>
      </p:pic>
      <p:sp>
        <p:nvSpPr>
          <p:cNvPr id="4" name="TextBox 3">
            <a:extLst>
              <a:ext uri="{FF2B5EF4-FFF2-40B4-BE49-F238E27FC236}">
                <a16:creationId xmlns:a16="http://schemas.microsoft.com/office/drawing/2014/main" id="{BCC3E7D2-6643-021C-FAA1-695DF54FF908}"/>
              </a:ext>
            </a:extLst>
          </p:cNvPr>
          <p:cNvSpPr txBox="1"/>
          <p:nvPr/>
        </p:nvSpPr>
        <p:spPr>
          <a:xfrm>
            <a:off x="197636" y="1826298"/>
            <a:ext cx="3026735" cy="2462213"/>
          </a:xfrm>
          <a:prstGeom prst="rect">
            <a:avLst/>
          </a:prstGeom>
          <a:noFill/>
        </p:spPr>
        <p:txBody>
          <a:bodyPr wrap="square" rtlCol="0">
            <a:spAutoFit/>
          </a:bodyPr>
          <a:lstStyle/>
          <a:p>
            <a:pPr>
              <a:lnSpc>
                <a:spcPct val="150000"/>
              </a:lnSpc>
            </a:pPr>
            <a:r>
              <a:rPr lang="en-US" sz="2200" dirty="0">
                <a:solidFill>
                  <a:schemeClr val="bg2">
                    <a:lumMod val="75000"/>
                    <a:lumOff val="25000"/>
                  </a:schemeClr>
                </a:solidFill>
              </a:rPr>
              <a:t>Accuracy results over different devices using </a:t>
            </a:r>
            <a:r>
              <a:rPr lang="en-US" sz="2200" b="1" dirty="0">
                <a:solidFill>
                  <a:schemeClr val="accent2">
                    <a:lumMod val="50000"/>
                  </a:schemeClr>
                </a:solidFill>
              </a:rPr>
              <a:t>CNN model </a:t>
            </a:r>
            <a:r>
              <a:rPr lang="en-US" sz="2200" b="1" dirty="0">
                <a:solidFill>
                  <a:schemeClr val="accent2">
                    <a:lumMod val="50000"/>
                  </a:schemeClr>
                </a:solidFill>
                <a:highlight>
                  <a:srgbClr val="FFFF00"/>
                </a:highlight>
              </a:rPr>
              <a:t>EFFB4</a:t>
            </a:r>
            <a:r>
              <a:rPr lang="en-US" sz="2200" dirty="0">
                <a:solidFill>
                  <a:schemeClr val="bg2">
                    <a:lumMod val="75000"/>
                    <a:lumOff val="25000"/>
                  </a:schemeClr>
                </a:solidFill>
              </a:rPr>
              <a:t> &amp; </a:t>
            </a:r>
            <a:r>
              <a:rPr lang="en-US" sz="2200" b="1" dirty="0">
                <a:solidFill>
                  <a:schemeClr val="accent2">
                    <a:lumMod val="50000"/>
                  </a:schemeClr>
                </a:solidFill>
              </a:rPr>
              <a:t>Crop size </a:t>
            </a:r>
            <a:r>
              <a:rPr lang="en-US" sz="2200" b="1" dirty="0">
                <a:solidFill>
                  <a:schemeClr val="accent2">
                    <a:lumMod val="50000"/>
                  </a:schemeClr>
                </a:solidFill>
                <a:highlight>
                  <a:srgbClr val="FFFF00"/>
                </a:highlight>
              </a:rPr>
              <a:t>P = 288 </a:t>
            </a:r>
          </a:p>
          <a:p>
            <a:endParaRPr lang="en-US" sz="2200" dirty="0">
              <a:solidFill>
                <a:schemeClr val="bg2">
                  <a:lumMod val="75000"/>
                  <a:lumOff val="25000"/>
                </a:schemeClr>
              </a:solidFill>
            </a:endParaRPr>
          </a:p>
        </p:txBody>
      </p:sp>
    </p:spTree>
    <p:extLst>
      <p:ext uri="{BB962C8B-B14F-4D97-AF65-F5344CB8AC3E}">
        <p14:creationId xmlns:p14="http://schemas.microsoft.com/office/powerpoint/2010/main" val="26031083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50"/>
          <p:cNvSpPr txBox="1">
            <a:spLocks noGrp="1"/>
          </p:cNvSpPr>
          <p:nvPr>
            <p:ph type="title"/>
          </p:nvPr>
        </p:nvSpPr>
        <p:spPr>
          <a:xfrm>
            <a:off x="727650" y="755633"/>
            <a:ext cx="8416500" cy="713700"/>
          </a:xfrm>
          <a:prstGeom prst="rect">
            <a:avLst/>
          </a:prstGeom>
          <a:noFill/>
          <a:ln>
            <a:noFill/>
          </a:ln>
        </p:spPr>
        <p:txBody>
          <a:bodyPr spcFirstLastPara="1" wrap="square" lIns="91425" tIns="91425" rIns="154400" bIns="91425" anchor="t" anchorCtr="0">
            <a:noAutofit/>
          </a:bodyPr>
          <a:lstStyle/>
          <a:p>
            <a:pPr marL="0" marR="0" lvl="0" indent="0" algn="l" rtl="0">
              <a:lnSpc>
                <a:spcPct val="100000"/>
              </a:lnSpc>
              <a:spcBef>
                <a:spcPts val="0"/>
              </a:spcBef>
              <a:spcAft>
                <a:spcPts val="0"/>
              </a:spcAft>
              <a:buSzPts val="2600"/>
              <a:buNone/>
            </a:pPr>
            <a:r>
              <a:rPr lang="en" sz="2800" dirty="0"/>
              <a:t>Main advantages</a:t>
            </a:r>
            <a:endParaRPr sz="2800" dirty="0"/>
          </a:p>
        </p:txBody>
      </p:sp>
      <p:pic>
        <p:nvPicPr>
          <p:cNvPr id="3" name="Picture 2" descr="A graph of different colored lines&#10;&#10;Description automatically generated">
            <a:extLst>
              <a:ext uri="{FF2B5EF4-FFF2-40B4-BE49-F238E27FC236}">
                <a16:creationId xmlns:a16="http://schemas.microsoft.com/office/drawing/2014/main" id="{6D98DCDD-B7C3-75AD-8ACE-5E0AC838D970}"/>
              </a:ext>
            </a:extLst>
          </p:cNvPr>
          <p:cNvPicPr>
            <a:picLocks noChangeAspect="1"/>
          </p:cNvPicPr>
          <p:nvPr/>
        </p:nvPicPr>
        <p:blipFill>
          <a:blip r:embed="rId3"/>
          <a:srcRect t="-35" r="2583" b="-1"/>
          <a:stretch/>
        </p:blipFill>
        <p:spPr>
          <a:xfrm>
            <a:off x="1423915" y="2431313"/>
            <a:ext cx="6795760" cy="4426687"/>
          </a:xfrm>
          <a:prstGeom prst="rect">
            <a:avLst/>
          </a:prstGeom>
        </p:spPr>
      </p:pic>
      <p:sp>
        <p:nvSpPr>
          <p:cNvPr id="8" name="Text Placeholder 2">
            <a:extLst>
              <a:ext uri="{FF2B5EF4-FFF2-40B4-BE49-F238E27FC236}">
                <a16:creationId xmlns:a16="http://schemas.microsoft.com/office/drawing/2014/main" id="{07B4A76D-855C-9D3E-FDEC-250DBDA3B88D}"/>
              </a:ext>
            </a:extLst>
          </p:cNvPr>
          <p:cNvSpPr txBox="1">
            <a:spLocks/>
          </p:cNvSpPr>
          <p:nvPr/>
        </p:nvSpPr>
        <p:spPr>
          <a:xfrm>
            <a:off x="530975" y="1921650"/>
            <a:ext cx="7688700" cy="1317736"/>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pPr marL="457200" marR="0" lvl="0" indent="-381000" algn="l" defTabSz="914400" rtl="0" eaLnBrk="1" fontAlgn="auto" latinLnBrk="0" hangingPunct="1">
              <a:lnSpc>
                <a:spcPct val="100000"/>
              </a:lnSpc>
              <a:spcBef>
                <a:spcPts val="0"/>
              </a:spcBef>
              <a:spcAft>
                <a:spcPts val="0"/>
              </a:spcAft>
              <a:buClr>
                <a:srgbClr val="595959"/>
              </a:buClr>
              <a:buSzPts val="2400"/>
              <a:buFont typeface="Lato"/>
              <a:buChar char="●"/>
              <a:tabLst/>
              <a:defRPr/>
            </a:pPr>
            <a:r>
              <a:rPr kumimoji="0" lang="en" sz="2400" b="1" i="0" u="none" strike="noStrike" kern="0" cap="none" spc="0" normalizeH="0" baseline="0" noProof="0" dirty="0">
                <a:ln>
                  <a:noFill/>
                </a:ln>
                <a:solidFill>
                  <a:srgbClr val="595959"/>
                </a:solidFill>
                <a:effectLst/>
                <a:uLnTx/>
                <a:uFillTx/>
                <a:latin typeface="Lato"/>
                <a:ea typeface="Lato"/>
                <a:cs typeface="Lato"/>
                <a:sym typeface="Lato"/>
              </a:rPr>
              <a:t>Faster</a:t>
            </a:r>
            <a:r>
              <a:rPr kumimoji="0" lang="en-US" sz="2400" b="0" i="0" u="none" strike="noStrike" kern="0" cap="none" spc="0" normalizeH="0" baseline="0" noProof="0" dirty="0">
                <a:ln>
                  <a:noFill/>
                </a:ln>
                <a:solidFill>
                  <a:srgbClr val="595959"/>
                </a:solidFill>
                <a:effectLst/>
                <a:uLnTx/>
                <a:uFillTx/>
                <a:latin typeface="Lato"/>
                <a:ea typeface="Lato"/>
                <a:cs typeface="Lato"/>
                <a:sym typeface="Lato"/>
              </a:rPr>
              <a:t> &amp; More </a:t>
            </a:r>
            <a:r>
              <a:rPr kumimoji="0" lang="en-US" sz="2400" b="1" i="0" u="none" strike="noStrike" kern="0" cap="none" spc="0" normalizeH="0" baseline="0" noProof="0" dirty="0">
                <a:ln>
                  <a:noFill/>
                </a:ln>
                <a:solidFill>
                  <a:srgbClr val="595959"/>
                </a:solidFill>
                <a:effectLst/>
                <a:uLnTx/>
                <a:uFillTx/>
                <a:latin typeface="Lato"/>
                <a:ea typeface="Lato"/>
                <a:cs typeface="Lato"/>
                <a:sym typeface="Lato"/>
              </a:rPr>
              <a:t>Accurate</a:t>
            </a:r>
            <a:r>
              <a:rPr kumimoji="0" lang="en-US" sz="2400" b="0" i="0" u="none" strike="noStrike" kern="0" cap="none" spc="0" normalizeH="0" baseline="0" noProof="0" dirty="0">
                <a:ln>
                  <a:noFill/>
                </a:ln>
                <a:solidFill>
                  <a:srgbClr val="595959"/>
                </a:solidFill>
                <a:effectLst/>
                <a:uLnTx/>
                <a:uFillTx/>
                <a:latin typeface="Lato"/>
                <a:ea typeface="Lato"/>
                <a:cs typeface="Lato"/>
                <a:sym typeface="Lato"/>
              </a:rPr>
              <a:t> </a:t>
            </a:r>
            <a:r>
              <a:rPr kumimoji="0" lang="en" sz="2400" b="0" i="0" u="none" strike="noStrike" kern="0" cap="none" spc="0" normalizeH="0" baseline="0" noProof="0" dirty="0">
                <a:ln>
                  <a:noFill/>
                </a:ln>
                <a:solidFill>
                  <a:srgbClr val="595959"/>
                </a:solidFill>
                <a:effectLst/>
                <a:uLnTx/>
                <a:uFillTx/>
                <a:latin typeface="Lato"/>
                <a:ea typeface="Lato"/>
                <a:cs typeface="Lato"/>
                <a:sym typeface="Lato"/>
              </a:rPr>
              <a:t>than PCE</a:t>
            </a:r>
          </a:p>
          <a:p>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8D39905-EB14-B3D4-EE3D-40A77D080924}"/>
              </a:ext>
            </a:extLst>
          </p:cNvPr>
          <p:cNvSpPr>
            <a:spLocks noGrp="1"/>
          </p:cNvSpPr>
          <p:nvPr>
            <p:ph type="body" idx="1"/>
          </p:nvPr>
        </p:nvSpPr>
        <p:spPr>
          <a:xfrm>
            <a:off x="530975" y="1921650"/>
            <a:ext cx="7688700" cy="1317736"/>
          </a:xfrm>
        </p:spPr>
        <p:txBody>
          <a:bodyPr/>
          <a:lstStyle/>
          <a:p>
            <a:pPr marL="457200" marR="0" lvl="0" indent="-381000" algn="l" defTabSz="914400" rtl="0" eaLnBrk="1" fontAlgn="auto" latinLnBrk="0" hangingPunct="1">
              <a:lnSpc>
                <a:spcPct val="100000"/>
              </a:lnSpc>
              <a:spcBef>
                <a:spcPts val="0"/>
              </a:spcBef>
              <a:spcAft>
                <a:spcPts val="0"/>
              </a:spcAft>
              <a:buClr>
                <a:srgbClr val="595959"/>
              </a:buClr>
              <a:buSzPts val="2400"/>
              <a:buFont typeface="Lato"/>
              <a:buChar char="●"/>
              <a:tabLst/>
              <a:defRPr/>
            </a:pPr>
            <a:r>
              <a:rPr kumimoji="0" lang="en-US" sz="2400" b="0" i="0" u="none" strike="noStrike" kern="0" cap="none" spc="0" normalizeH="0" baseline="0" noProof="0" dirty="0">
                <a:ln>
                  <a:noFill/>
                </a:ln>
                <a:solidFill>
                  <a:srgbClr val="595959"/>
                </a:solidFill>
                <a:effectLst/>
                <a:uLnTx/>
                <a:uFillTx/>
                <a:latin typeface="Lato"/>
                <a:ea typeface="Lato"/>
                <a:cs typeface="Lato"/>
                <a:sym typeface="Lato"/>
              </a:rPr>
              <a:t>Can be used to compare images and devices even if the device wasn’t part of the training process</a:t>
            </a:r>
          </a:p>
          <a:p>
            <a:endParaRPr lang="en-US" dirty="0"/>
          </a:p>
        </p:txBody>
      </p:sp>
      <p:sp>
        <p:nvSpPr>
          <p:cNvPr id="4" name="Google Shape;539;p50">
            <a:extLst>
              <a:ext uri="{FF2B5EF4-FFF2-40B4-BE49-F238E27FC236}">
                <a16:creationId xmlns:a16="http://schemas.microsoft.com/office/drawing/2014/main" id="{F4C06D6C-C84F-87A8-5BBD-682EDB747D74}"/>
              </a:ext>
            </a:extLst>
          </p:cNvPr>
          <p:cNvSpPr txBox="1">
            <a:spLocks noGrp="1"/>
          </p:cNvSpPr>
          <p:nvPr>
            <p:ph type="title"/>
          </p:nvPr>
        </p:nvSpPr>
        <p:spPr>
          <a:xfrm>
            <a:off x="727650" y="755633"/>
            <a:ext cx="8416500" cy="713700"/>
          </a:xfrm>
          <a:prstGeom prst="rect">
            <a:avLst/>
          </a:prstGeom>
          <a:noFill/>
          <a:ln>
            <a:noFill/>
          </a:ln>
        </p:spPr>
        <p:txBody>
          <a:bodyPr spcFirstLastPara="1" wrap="square" lIns="91425" tIns="91425" rIns="154400" bIns="91425" anchor="t" anchorCtr="0">
            <a:noAutofit/>
          </a:bodyPr>
          <a:lstStyle/>
          <a:p>
            <a:pPr marL="0" marR="0" lvl="0" indent="0" algn="l" rtl="0">
              <a:lnSpc>
                <a:spcPct val="100000"/>
              </a:lnSpc>
              <a:spcBef>
                <a:spcPts val="0"/>
              </a:spcBef>
              <a:spcAft>
                <a:spcPts val="0"/>
              </a:spcAft>
              <a:buSzPts val="2600"/>
              <a:buNone/>
            </a:pPr>
            <a:r>
              <a:rPr lang="en" sz="2800" dirty="0"/>
              <a:t>Main advantages</a:t>
            </a:r>
            <a:endParaRPr sz="2800" dirty="0"/>
          </a:p>
        </p:txBody>
      </p:sp>
      <p:pic>
        <p:nvPicPr>
          <p:cNvPr id="6" name="Picture 5" descr="A graph of a number of numbers and a line&#10;&#10;Description automatically generated with medium confidence">
            <a:extLst>
              <a:ext uri="{FF2B5EF4-FFF2-40B4-BE49-F238E27FC236}">
                <a16:creationId xmlns:a16="http://schemas.microsoft.com/office/drawing/2014/main" id="{31DE1692-84F5-F84D-3B86-2CD57F99C5E7}"/>
              </a:ext>
            </a:extLst>
          </p:cNvPr>
          <p:cNvPicPr>
            <a:picLocks noChangeAspect="1"/>
          </p:cNvPicPr>
          <p:nvPr/>
        </p:nvPicPr>
        <p:blipFill>
          <a:blip r:embed="rId3"/>
          <a:stretch>
            <a:fillRect/>
          </a:stretch>
        </p:blipFill>
        <p:spPr>
          <a:xfrm>
            <a:off x="1431851" y="2746118"/>
            <a:ext cx="6337005" cy="4111882"/>
          </a:xfrm>
          <a:prstGeom prst="rect">
            <a:avLst/>
          </a:prstGeom>
        </p:spPr>
      </p:pic>
    </p:spTree>
    <p:extLst>
      <p:ext uri="{BB962C8B-B14F-4D97-AF65-F5344CB8AC3E}">
        <p14:creationId xmlns:p14="http://schemas.microsoft.com/office/powerpoint/2010/main" val="11099893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51"/>
          <p:cNvSpPr txBox="1">
            <a:spLocks noGrp="1"/>
          </p:cNvSpPr>
          <p:nvPr>
            <p:ph type="title"/>
          </p:nvPr>
        </p:nvSpPr>
        <p:spPr>
          <a:xfrm>
            <a:off x="727650" y="755633"/>
            <a:ext cx="7634100" cy="713700"/>
          </a:xfrm>
          <a:prstGeom prst="rect">
            <a:avLst/>
          </a:prstGeom>
          <a:noFill/>
          <a:ln>
            <a:noFill/>
          </a:ln>
        </p:spPr>
        <p:txBody>
          <a:bodyPr spcFirstLastPara="1" wrap="square" lIns="91425" tIns="91425" rIns="154400" bIns="91425" anchor="t" anchorCtr="0">
            <a:noAutofit/>
          </a:bodyPr>
          <a:lstStyle/>
          <a:p>
            <a:pPr marL="0" marR="0" lvl="0" indent="0" algn="l" rtl="0">
              <a:lnSpc>
                <a:spcPct val="100000"/>
              </a:lnSpc>
              <a:spcBef>
                <a:spcPts val="0"/>
              </a:spcBef>
              <a:spcAft>
                <a:spcPts val="0"/>
              </a:spcAft>
              <a:buSzPts val="2600"/>
              <a:buNone/>
            </a:pPr>
            <a:r>
              <a:rPr lang="en" sz="2800"/>
              <a:t>Possible future improvements</a:t>
            </a:r>
            <a:endParaRPr sz="2800"/>
          </a:p>
        </p:txBody>
      </p:sp>
      <p:sp>
        <p:nvSpPr>
          <p:cNvPr id="546" name="Google Shape;546;p51"/>
          <p:cNvSpPr txBox="1"/>
          <p:nvPr/>
        </p:nvSpPr>
        <p:spPr>
          <a:xfrm>
            <a:off x="727650" y="1854967"/>
            <a:ext cx="7336500" cy="1930224"/>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000000"/>
              </a:buClr>
              <a:buSzPts val="2400"/>
              <a:buFont typeface="Arial"/>
              <a:buNone/>
            </a:pPr>
            <a:r>
              <a:rPr lang="en" sz="2400" b="0" i="0" u="none" strike="noStrike" cap="none" dirty="0">
                <a:solidFill>
                  <a:schemeClr val="accent1"/>
                </a:solidFill>
                <a:latin typeface="Lato"/>
                <a:ea typeface="Lato"/>
                <a:cs typeface="Lato"/>
                <a:sym typeface="Lato"/>
              </a:rPr>
              <a:t>Deeper CNNs are currently under investigation for possibly enabling to achieve even better accuracy.</a:t>
            </a:r>
            <a:endParaRPr sz="2400" b="0" i="0" u="none" strike="noStrike" cap="none" dirty="0">
              <a:solidFill>
                <a:schemeClr val="accent1"/>
              </a:solidFill>
              <a:latin typeface="Lato"/>
              <a:ea typeface="Lato"/>
              <a:cs typeface="Lato"/>
              <a:sym typeface="Lato"/>
            </a:endParaRPr>
          </a:p>
          <a:p>
            <a:pPr marL="0" marR="0" lvl="0" indent="0" algn="l" rtl="0">
              <a:lnSpc>
                <a:spcPct val="150000"/>
              </a:lnSpc>
              <a:spcBef>
                <a:spcPts val="0"/>
              </a:spcBef>
              <a:spcAft>
                <a:spcPts val="0"/>
              </a:spcAft>
              <a:buClr>
                <a:srgbClr val="000000"/>
              </a:buClr>
              <a:buSzPts val="2400"/>
              <a:buFont typeface="Arial"/>
              <a:buNone/>
            </a:pPr>
            <a:r>
              <a:rPr lang="en" sz="2400" b="0" i="0" u="none" strike="noStrike" cap="none" dirty="0">
                <a:solidFill>
                  <a:schemeClr val="accent1"/>
                </a:solidFill>
                <a:latin typeface="Lato"/>
                <a:ea typeface="Lato"/>
                <a:cs typeface="Lato"/>
                <a:sym typeface="Lato"/>
              </a:rPr>
              <a:t>But could cost with processing time.</a:t>
            </a:r>
            <a:endParaRPr sz="2400" b="0" i="0" u="none" strike="noStrike" cap="none" dirty="0">
              <a:solidFill>
                <a:schemeClr val="accent1"/>
              </a:solidFill>
              <a:latin typeface="Lato"/>
              <a:ea typeface="Lato"/>
              <a:cs typeface="Lato"/>
              <a:sym typeface="Lato"/>
            </a:endParaRPr>
          </a:p>
        </p:txBody>
      </p:sp>
      <p:pic>
        <p:nvPicPr>
          <p:cNvPr id="5" name="Picture 4" descr="A green sign with white text&#10;&#10;Description automatically generated">
            <a:extLst>
              <a:ext uri="{FF2B5EF4-FFF2-40B4-BE49-F238E27FC236}">
                <a16:creationId xmlns:a16="http://schemas.microsoft.com/office/drawing/2014/main" id="{9465C040-A727-1116-6983-5BBADA8AFEF5}"/>
              </a:ext>
            </a:extLst>
          </p:cNvPr>
          <p:cNvPicPr>
            <a:picLocks noChangeAspect="1"/>
          </p:cNvPicPr>
          <p:nvPr/>
        </p:nvPicPr>
        <p:blipFill>
          <a:blip r:embed="rId3"/>
          <a:stretch>
            <a:fillRect/>
          </a:stretch>
        </p:blipFill>
        <p:spPr>
          <a:xfrm>
            <a:off x="1755589" y="3678865"/>
            <a:ext cx="5632821" cy="2966483"/>
          </a:xfrm>
          <a:prstGeom prst="rect">
            <a:avLst/>
          </a:prstGeom>
          <a:ln>
            <a:noFill/>
          </a:ln>
          <a:effectLst>
            <a:softEdge rad="112500"/>
          </a:effec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52"/>
          <p:cNvSpPr txBox="1">
            <a:spLocks noGrp="1"/>
          </p:cNvSpPr>
          <p:nvPr>
            <p:ph type="body" idx="1"/>
          </p:nvPr>
        </p:nvSpPr>
        <p:spPr>
          <a:xfrm>
            <a:off x="727650" y="1864298"/>
            <a:ext cx="7688700" cy="3641400"/>
          </a:xfrm>
          <a:prstGeom prst="rect">
            <a:avLst/>
          </a:prstGeom>
          <a:noFill/>
          <a:ln>
            <a:noFill/>
          </a:ln>
        </p:spPr>
        <p:txBody>
          <a:bodyPr spcFirstLastPara="1" wrap="square" lIns="91425" tIns="91425" rIns="91425" bIns="91425" anchor="t" anchorCtr="0">
            <a:normAutofit/>
          </a:bodyPr>
          <a:lstStyle/>
          <a:p>
            <a:pPr marL="457200" lvl="0" indent="-381000" algn="l" rtl="0">
              <a:lnSpc>
                <a:spcPct val="150000"/>
              </a:lnSpc>
              <a:spcBef>
                <a:spcPts val="0"/>
              </a:spcBef>
              <a:spcAft>
                <a:spcPts val="0"/>
              </a:spcAft>
              <a:buSzPts val="2400"/>
              <a:buChar char="❏"/>
            </a:pPr>
            <a:r>
              <a:rPr lang="en" sz="2400" dirty="0"/>
              <a:t>Defining the Camera/Source Identification problem and its importance in real life.</a:t>
            </a:r>
            <a:endParaRPr dirty="0"/>
          </a:p>
          <a:p>
            <a:pPr marL="457200" lvl="0" indent="-381000" algn="l" rtl="0">
              <a:lnSpc>
                <a:spcPct val="150000"/>
              </a:lnSpc>
              <a:spcBef>
                <a:spcPts val="0"/>
              </a:spcBef>
              <a:spcAft>
                <a:spcPts val="0"/>
              </a:spcAft>
              <a:buSzPts val="2400"/>
              <a:buChar char="❏"/>
            </a:pPr>
            <a:r>
              <a:rPr lang="en" sz="2400" dirty="0"/>
              <a:t>Identifying source device with SVM Classification And Image Features, while assuming camera post processing pipeline mostly doesn’t change.</a:t>
            </a:r>
            <a:endParaRPr sz="2400" dirty="0"/>
          </a:p>
          <a:p>
            <a:pPr marL="457200" lvl="0" indent="-381000" algn="l" rtl="0">
              <a:lnSpc>
                <a:spcPct val="150000"/>
              </a:lnSpc>
              <a:spcBef>
                <a:spcPts val="0"/>
              </a:spcBef>
              <a:spcAft>
                <a:spcPts val="0"/>
              </a:spcAft>
              <a:buSzPts val="2400"/>
              <a:buChar char="❏"/>
            </a:pPr>
            <a:r>
              <a:rPr lang="en" sz="2400" dirty="0"/>
              <a:t>Otherwise we can use CNN -&gt;</a:t>
            </a:r>
            <a:endParaRPr sz="2400" dirty="0"/>
          </a:p>
          <a:p>
            <a:pPr marL="457200" lvl="0" indent="-228600" algn="l" rtl="0">
              <a:lnSpc>
                <a:spcPct val="150000"/>
              </a:lnSpc>
              <a:spcBef>
                <a:spcPts val="0"/>
              </a:spcBef>
              <a:spcAft>
                <a:spcPts val="0"/>
              </a:spcAft>
              <a:buSzPts val="2400"/>
              <a:buNone/>
            </a:pPr>
            <a:endParaRPr sz="2400" dirty="0"/>
          </a:p>
        </p:txBody>
      </p:sp>
      <p:sp>
        <p:nvSpPr>
          <p:cNvPr id="552" name="Google Shape;552;p52"/>
          <p:cNvSpPr txBox="1">
            <a:spLocks noGrp="1"/>
          </p:cNvSpPr>
          <p:nvPr>
            <p:ph type="title"/>
          </p:nvPr>
        </p:nvSpPr>
        <p:spPr>
          <a:xfrm>
            <a:off x="727650" y="755633"/>
            <a:ext cx="7634100" cy="713700"/>
          </a:xfrm>
          <a:prstGeom prst="rect">
            <a:avLst/>
          </a:prstGeom>
          <a:noFill/>
          <a:ln>
            <a:noFill/>
          </a:ln>
        </p:spPr>
        <p:txBody>
          <a:bodyPr spcFirstLastPara="1" wrap="square" lIns="91425" tIns="91425" rIns="154400" bIns="91425" anchor="t" anchorCtr="0">
            <a:noAutofit/>
          </a:bodyPr>
          <a:lstStyle/>
          <a:p>
            <a:pPr marL="0" lvl="0" indent="0" algn="l" rtl="0">
              <a:lnSpc>
                <a:spcPct val="100000"/>
              </a:lnSpc>
              <a:spcBef>
                <a:spcPts val="0"/>
              </a:spcBef>
              <a:spcAft>
                <a:spcPts val="0"/>
              </a:spcAft>
              <a:buSzPts val="2600"/>
              <a:buNone/>
            </a:pPr>
            <a:r>
              <a:rPr lang="en" sz="2800"/>
              <a:t>Summary</a:t>
            </a:r>
            <a:endParaRPr sz="2800"/>
          </a:p>
          <a:p>
            <a:pPr marL="0" marR="0" lvl="0" indent="0" algn="l" rtl="0">
              <a:lnSpc>
                <a:spcPct val="100000"/>
              </a:lnSpc>
              <a:spcBef>
                <a:spcPts val="0"/>
              </a:spcBef>
              <a:spcAft>
                <a:spcPts val="0"/>
              </a:spcAft>
              <a:buSzPts val="2600"/>
              <a:buNone/>
            </a:pPr>
            <a:endParaRPr sz="2800"/>
          </a:p>
        </p:txBody>
      </p:sp>
      <p:pic>
        <p:nvPicPr>
          <p:cNvPr id="3" name="Picture 2" descr="A person bending over and bending over&#10;&#10;Description automatically generated with medium confidence">
            <a:extLst>
              <a:ext uri="{FF2B5EF4-FFF2-40B4-BE49-F238E27FC236}">
                <a16:creationId xmlns:a16="http://schemas.microsoft.com/office/drawing/2014/main" id="{BA9C24BB-D279-C68B-9AEE-2D666A616046}"/>
              </a:ext>
            </a:extLst>
          </p:cNvPr>
          <p:cNvPicPr>
            <a:picLocks noChangeAspect="1"/>
          </p:cNvPicPr>
          <p:nvPr/>
        </p:nvPicPr>
        <p:blipFill>
          <a:blip r:embed="rId3"/>
          <a:srcRect l="9168" t="762" r="3953" b="2202"/>
          <a:stretch/>
        </p:blipFill>
        <p:spPr>
          <a:xfrm>
            <a:off x="5939406" y="4781724"/>
            <a:ext cx="2701855" cy="1753299"/>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53"/>
          <p:cNvSpPr txBox="1">
            <a:spLocks noGrp="1"/>
          </p:cNvSpPr>
          <p:nvPr>
            <p:ph type="body" idx="1"/>
          </p:nvPr>
        </p:nvSpPr>
        <p:spPr>
          <a:xfrm>
            <a:off x="727650" y="1864297"/>
            <a:ext cx="7688700" cy="4104111"/>
          </a:xfrm>
          <a:prstGeom prst="rect">
            <a:avLst/>
          </a:prstGeom>
          <a:noFill/>
          <a:ln>
            <a:noFill/>
          </a:ln>
        </p:spPr>
        <p:txBody>
          <a:bodyPr spcFirstLastPara="1" wrap="square" lIns="91425" tIns="91425" rIns="91425" bIns="91425" anchor="t" anchorCtr="0">
            <a:normAutofit/>
          </a:bodyPr>
          <a:lstStyle/>
          <a:p>
            <a:pPr marL="457200" lvl="0" indent="-381000" algn="l" rtl="0">
              <a:lnSpc>
                <a:spcPct val="150000"/>
              </a:lnSpc>
              <a:spcBef>
                <a:spcPts val="0"/>
              </a:spcBef>
              <a:spcAft>
                <a:spcPts val="0"/>
              </a:spcAft>
              <a:buSzPts val="2400"/>
              <a:buChar char="❏"/>
            </a:pPr>
            <a:r>
              <a:rPr lang="en" sz="2400" dirty="0"/>
              <a:t>Providing fast solution to the image device identification problem with Machine learning.</a:t>
            </a:r>
            <a:endParaRPr sz="2400" dirty="0"/>
          </a:p>
          <a:p>
            <a:pPr marL="457200" lvl="0" indent="-381000" algn="l" rtl="0">
              <a:lnSpc>
                <a:spcPct val="150000"/>
              </a:lnSpc>
              <a:spcBef>
                <a:spcPts val="0"/>
              </a:spcBef>
              <a:spcAft>
                <a:spcPts val="0"/>
              </a:spcAft>
              <a:buSzPts val="2400"/>
              <a:buChar char="❏"/>
            </a:pPr>
            <a:r>
              <a:rPr lang="en" sz="2400" dirty="0"/>
              <a:t>Leveraging CNN by using 2-channel-based CNN, able to learn the best similarity function for source device identification.</a:t>
            </a:r>
            <a:endParaRPr sz="2400" dirty="0"/>
          </a:p>
          <a:p>
            <a:pPr marL="457200" lvl="0" indent="-381000" algn="l" rtl="0">
              <a:lnSpc>
                <a:spcPct val="150000"/>
              </a:lnSpc>
              <a:spcBef>
                <a:spcPts val="0"/>
              </a:spcBef>
              <a:spcAft>
                <a:spcPts val="0"/>
              </a:spcAft>
              <a:buSzPts val="2400"/>
              <a:buChar char="❏"/>
            </a:pPr>
            <a:r>
              <a:rPr lang="en" sz="2400" dirty="0"/>
              <a:t>Revealing the pros of CNN </a:t>
            </a:r>
          </a:p>
          <a:p>
            <a:pPr marL="76200" lvl="0" indent="0" algn="l" rtl="0">
              <a:lnSpc>
                <a:spcPct val="150000"/>
              </a:lnSpc>
              <a:spcBef>
                <a:spcPts val="0"/>
              </a:spcBef>
              <a:spcAft>
                <a:spcPts val="0"/>
              </a:spcAft>
              <a:buSzPts val="2400"/>
              <a:buNone/>
            </a:pPr>
            <a:r>
              <a:rPr lang="en" sz="2400" dirty="0"/>
              <a:t>     compared to other methods. </a:t>
            </a:r>
            <a:endParaRPr sz="2400" dirty="0"/>
          </a:p>
          <a:p>
            <a:pPr marL="457200" lvl="0" indent="-228600" algn="l" rtl="0">
              <a:lnSpc>
                <a:spcPct val="150000"/>
              </a:lnSpc>
              <a:spcBef>
                <a:spcPts val="0"/>
              </a:spcBef>
              <a:spcAft>
                <a:spcPts val="0"/>
              </a:spcAft>
              <a:buSzPts val="2400"/>
              <a:buNone/>
            </a:pPr>
            <a:endParaRPr sz="2400" dirty="0"/>
          </a:p>
        </p:txBody>
      </p:sp>
      <p:sp>
        <p:nvSpPr>
          <p:cNvPr id="558" name="Google Shape;558;p53"/>
          <p:cNvSpPr txBox="1">
            <a:spLocks noGrp="1"/>
          </p:cNvSpPr>
          <p:nvPr>
            <p:ph type="title"/>
          </p:nvPr>
        </p:nvSpPr>
        <p:spPr>
          <a:xfrm>
            <a:off x="727650" y="755633"/>
            <a:ext cx="7634100" cy="713700"/>
          </a:xfrm>
          <a:prstGeom prst="rect">
            <a:avLst/>
          </a:prstGeom>
          <a:noFill/>
          <a:ln>
            <a:noFill/>
          </a:ln>
        </p:spPr>
        <p:txBody>
          <a:bodyPr spcFirstLastPara="1" wrap="square" lIns="91425" tIns="91425" rIns="154400" bIns="91425" anchor="t" anchorCtr="0">
            <a:noAutofit/>
          </a:bodyPr>
          <a:lstStyle/>
          <a:p>
            <a:pPr marL="0" lvl="0" indent="0" algn="l" rtl="0">
              <a:lnSpc>
                <a:spcPct val="100000"/>
              </a:lnSpc>
              <a:spcBef>
                <a:spcPts val="0"/>
              </a:spcBef>
              <a:spcAft>
                <a:spcPts val="0"/>
              </a:spcAft>
              <a:buSzPts val="2600"/>
              <a:buNone/>
            </a:pPr>
            <a:r>
              <a:rPr lang="en" sz="2800"/>
              <a:t>Summary</a:t>
            </a:r>
            <a:endParaRPr sz="2800"/>
          </a:p>
          <a:p>
            <a:pPr marL="0" marR="0" lvl="0" indent="0" algn="l" rtl="0">
              <a:lnSpc>
                <a:spcPct val="100000"/>
              </a:lnSpc>
              <a:spcBef>
                <a:spcPts val="0"/>
              </a:spcBef>
              <a:spcAft>
                <a:spcPts val="0"/>
              </a:spcAft>
              <a:buSzPts val="2600"/>
              <a:buNone/>
            </a:pPr>
            <a:endParaRPr sz="2800"/>
          </a:p>
        </p:txBody>
      </p:sp>
      <p:pic>
        <p:nvPicPr>
          <p:cNvPr id="2" name="Picture 1" descr="A person bending over and bending over&#10;&#10;Description automatically generated with medium confidence">
            <a:extLst>
              <a:ext uri="{FF2B5EF4-FFF2-40B4-BE49-F238E27FC236}">
                <a16:creationId xmlns:a16="http://schemas.microsoft.com/office/drawing/2014/main" id="{D0BE30FC-3DC3-6407-52AE-5F90573E69BB}"/>
              </a:ext>
            </a:extLst>
          </p:cNvPr>
          <p:cNvPicPr>
            <a:picLocks noChangeAspect="1"/>
          </p:cNvPicPr>
          <p:nvPr/>
        </p:nvPicPr>
        <p:blipFill>
          <a:blip r:embed="rId3"/>
          <a:srcRect l="9168" t="762" r="3953" b="2202"/>
          <a:stretch/>
        </p:blipFill>
        <p:spPr>
          <a:xfrm>
            <a:off x="5897461" y="4832058"/>
            <a:ext cx="2701855" cy="1753299"/>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54"/>
          <p:cNvSpPr txBox="1">
            <a:spLocks noGrp="1"/>
          </p:cNvSpPr>
          <p:nvPr>
            <p:ph type="body" idx="1"/>
          </p:nvPr>
        </p:nvSpPr>
        <p:spPr>
          <a:xfrm>
            <a:off x="729450" y="1743740"/>
            <a:ext cx="7688700" cy="5114260"/>
          </a:xfrm>
          <a:prstGeom prst="rect">
            <a:avLst/>
          </a:prstGeom>
          <a:noFill/>
          <a:ln>
            <a:noFill/>
          </a:ln>
        </p:spPr>
        <p:txBody>
          <a:bodyPr spcFirstLastPara="1" wrap="square" lIns="91425" tIns="91425" rIns="91425" bIns="91425" anchor="t" anchorCtr="0">
            <a:normAutofit fontScale="77500" lnSpcReduction="20000"/>
          </a:bodyPr>
          <a:lstStyle/>
          <a:p>
            <a:pPr marL="457200" lvl="0" indent="-330200" algn="l" rtl="0">
              <a:lnSpc>
                <a:spcPct val="115000"/>
              </a:lnSpc>
              <a:spcBef>
                <a:spcPts val="0"/>
              </a:spcBef>
              <a:spcAft>
                <a:spcPts val="0"/>
              </a:spcAft>
              <a:buSzPct val="108108"/>
              <a:buChar char="●"/>
            </a:pPr>
            <a:r>
              <a:rPr lang="en" sz="1600" u="sng" dirty="0">
                <a:solidFill>
                  <a:schemeClr val="hlink"/>
                </a:solidFill>
                <a:hlinkClick r:id="rId3"/>
              </a:rPr>
              <a:t>https://github.com/polimi-ispl/cnn-fast-sdi?tab=readme-ov-file</a:t>
            </a:r>
            <a:endParaRPr sz="1600" dirty="0"/>
          </a:p>
          <a:p>
            <a:pPr marL="457200" lvl="0" indent="-330200" algn="l" rtl="0">
              <a:lnSpc>
                <a:spcPct val="115000"/>
              </a:lnSpc>
              <a:spcBef>
                <a:spcPts val="0"/>
              </a:spcBef>
              <a:spcAft>
                <a:spcPts val="0"/>
              </a:spcAft>
              <a:buSzPct val="108108"/>
              <a:buChar char="●"/>
            </a:pPr>
            <a:r>
              <a:rPr lang="en" sz="1600" u="sng" dirty="0">
                <a:solidFill>
                  <a:schemeClr val="hlink"/>
                </a:solidFill>
                <a:hlinkClick r:id="rId4"/>
              </a:rPr>
              <a:t>CNN-based fast source device identification</a:t>
            </a:r>
            <a:endParaRPr sz="1600" dirty="0"/>
          </a:p>
          <a:p>
            <a:pPr marL="457200" lvl="0" indent="-330200" algn="l" rtl="0">
              <a:lnSpc>
                <a:spcPct val="115000"/>
              </a:lnSpc>
              <a:spcBef>
                <a:spcPts val="0"/>
              </a:spcBef>
              <a:spcAft>
                <a:spcPts val="0"/>
              </a:spcAft>
              <a:buSzPct val="108108"/>
              <a:buChar char="●"/>
            </a:pPr>
            <a:r>
              <a:rPr lang="en" sz="1600" u="sng" dirty="0">
                <a:solidFill>
                  <a:schemeClr val="hlink"/>
                </a:solidFill>
                <a:hlinkClick r:id="rId5"/>
              </a:rPr>
              <a:t>Example Applications | Neural Networks</a:t>
            </a:r>
            <a:endParaRPr sz="1600" dirty="0"/>
          </a:p>
          <a:p>
            <a:pPr marL="457200" lvl="0" indent="-330200" algn="l" rtl="0">
              <a:lnSpc>
                <a:spcPct val="115000"/>
              </a:lnSpc>
              <a:spcBef>
                <a:spcPts val="0"/>
              </a:spcBef>
              <a:spcAft>
                <a:spcPts val="0"/>
              </a:spcAft>
              <a:buSzPct val="108108"/>
              <a:buChar char="●"/>
            </a:pPr>
            <a:r>
              <a:rPr lang="en" sz="1600" u="sng" dirty="0">
                <a:solidFill>
                  <a:schemeClr val="hlink"/>
                </a:solidFill>
                <a:hlinkClick r:id="rId6"/>
              </a:rPr>
              <a:t>Best Camera to Buy in 2024 - CNET</a:t>
            </a:r>
            <a:endParaRPr sz="1600" dirty="0"/>
          </a:p>
          <a:p>
            <a:pPr marL="457200" lvl="0" indent="-330200" algn="l" rtl="0">
              <a:lnSpc>
                <a:spcPct val="115000"/>
              </a:lnSpc>
              <a:spcBef>
                <a:spcPts val="0"/>
              </a:spcBef>
              <a:spcAft>
                <a:spcPts val="0"/>
              </a:spcAft>
              <a:buSzPct val="108108"/>
              <a:buChar char="●"/>
            </a:pPr>
            <a:r>
              <a:rPr lang="en" sz="1600" u="sng" dirty="0">
                <a:solidFill>
                  <a:schemeClr val="hlink"/>
                </a:solidFill>
                <a:hlinkClick r:id="rId7"/>
              </a:rPr>
              <a:t>Flickr</a:t>
            </a:r>
            <a:endParaRPr sz="1600" dirty="0"/>
          </a:p>
          <a:p>
            <a:pPr marL="457200" lvl="0" indent="-330200" algn="l" rtl="0">
              <a:lnSpc>
                <a:spcPct val="115000"/>
              </a:lnSpc>
              <a:spcBef>
                <a:spcPts val="0"/>
              </a:spcBef>
              <a:spcAft>
                <a:spcPts val="0"/>
              </a:spcAft>
              <a:buSzPct val="108108"/>
              <a:buChar char="●"/>
            </a:pPr>
            <a:r>
              <a:rPr lang="en" sz="1600" u="sng" dirty="0">
                <a:solidFill>
                  <a:schemeClr val="hlink"/>
                </a:solidFill>
                <a:hlinkClick r:id="rId8"/>
              </a:rPr>
              <a:t>Flickr</a:t>
            </a:r>
            <a:endParaRPr sz="1600" dirty="0"/>
          </a:p>
          <a:p>
            <a:pPr marL="457200" lvl="0" indent="-330200" algn="l" rtl="0">
              <a:lnSpc>
                <a:spcPct val="115000"/>
              </a:lnSpc>
              <a:spcBef>
                <a:spcPts val="0"/>
              </a:spcBef>
              <a:spcAft>
                <a:spcPts val="0"/>
              </a:spcAft>
              <a:buSzPct val="108108"/>
              <a:buChar char="●"/>
            </a:pPr>
            <a:r>
              <a:rPr lang="en" sz="1600" u="sng" dirty="0">
                <a:solidFill>
                  <a:schemeClr val="hlink"/>
                </a:solidFill>
                <a:hlinkClick r:id="rId9"/>
              </a:rPr>
              <a:t>Fingerprint</a:t>
            </a:r>
            <a:endParaRPr sz="1600" u="sng" dirty="0">
              <a:solidFill>
                <a:schemeClr val="hlink"/>
              </a:solidFill>
            </a:endParaRPr>
          </a:p>
          <a:p>
            <a:pPr marL="457200" lvl="0" indent="-330200" algn="l" rtl="0">
              <a:lnSpc>
                <a:spcPct val="115000"/>
              </a:lnSpc>
              <a:spcBef>
                <a:spcPts val="0"/>
              </a:spcBef>
              <a:spcAft>
                <a:spcPts val="0"/>
              </a:spcAft>
              <a:buSzPct val="108108"/>
              <a:buChar char="●"/>
            </a:pPr>
            <a:r>
              <a:rPr lang="en" sz="1600" u="sng" dirty="0">
                <a:solidFill>
                  <a:schemeClr val="hlink"/>
                </a:solidFill>
                <a:hlinkClick r:id="rId10"/>
              </a:rPr>
              <a:t>PRNU video</a:t>
            </a:r>
            <a:endParaRPr sz="1600" dirty="0"/>
          </a:p>
          <a:p>
            <a:pPr marL="457200" lvl="0" indent="-330200" algn="l" rtl="0">
              <a:lnSpc>
                <a:spcPct val="115000"/>
              </a:lnSpc>
              <a:spcBef>
                <a:spcPts val="0"/>
              </a:spcBef>
              <a:spcAft>
                <a:spcPts val="0"/>
              </a:spcAft>
              <a:buSzPct val="108108"/>
              <a:buChar char="●"/>
            </a:pPr>
            <a:r>
              <a:rPr lang="en" sz="1600" u="sng" dirty="0">
                <a:solidFill>
                  <a:schemeClr val="hlink"/>
                </a:solidFill>
                <a:hlinkClick r:id="rId11"/>
              </a:rPr>
              <a:t>Youtube</a:t>
            </a:r>
            <a:endParaRPr sz="1600" dirty="0"/>
          </a:p>
          <a:p>
            <a:pPr marL="457200" lvl="0" indent="-330200" algn="l" rtl="0">
              <a:lnSpc>
                <a:spcPct val="115000"/>
              </a:lnSpc>
              <a:spcBef>
                <a:spcPts val="0"/>
              </a:spcBef>
              <a:spcAft>
                <a:spcPts val="0"/>
              </a:spcAft>
              <a:buSzPct val="108108"/>
              <a:buChar char="●"/>
            </a:pPr>
            <a:r>
              <a:rPr lang="en" sz="1600" u="sng" dirty="0">
                <a:solidFill>
                  <a:schemeClr val="hlink"/>
                </a:solidFill>
                <a:hlinkClick r:id="rId12"/>
              </a:rPr>
              <a:t>The Unknown Photographer</a:t>
            </a:r>
            <a:endParaRPr sz="1600" dirty="0"/>
          </a:p>
          <a:p>
            <a:pPr marL="457200" lvl="0" indent="-330200" algn="l" rtl="0">
              <a:lnSpc>
                <a:spcPct val="115000"/>
              </a:lnSpc>
              <a:spcBef>
                <a:spcPts val="0"/>
              </a:spcBef>
              <a:spcAft>
                <a:spcPts val="0"/>
              </a:spcAft>
              <a:buSzPct val="108108"/>
              <a:buChar char="●"/>
            </a:pPr>
            <a:r>
              <a:rPr lang="en" sz="1600" u="sng" dirty="0">
                <a:solidFill>
                  <a:schemeClr val="hlink"/>
                </a:solidFill>
                <a:hlinkClick r:id="rId13"/>
              </a:rPr>
              <a:t>Adobe Stock</a:t>
            </a:r>
            <a:endParaRPr sz="1600" dirty="0"/>
          </a:p>
          <a:p>
            <a:pPr marL="457200" lvl="0" indent="-330200" algn="l" rtl="0">
              <a:lnSpc>
                <a:spcPct val="115000"/>
              </a:lnSpc>
              <a:spcBef>
                <a:spcPts val="0"/>
              </a:spcBef>
              <a:spcAft>
                <a:spcPts val="0"/>
              </a:spcAft>
              <a:buSzPct val="108108"/>
              <a:buChar char="●"/>
            </a:pPr>
            <a:r>
              <a:rPr lang="en" sz="1600" u="sng" dirty="0">
                <a:solidFill>
                  <a:schemeClr val="hlink"/>
                </a:solidFill>
                <a:hlinkClick r:id="rId14"/>
              </a:rPr>
              <a:t>PNGegg</a:t>
            </a:r>
            <a:endParaRPr sz="1600" dirty="0"/>
          </a:p>
          <a:p>
            <a:pPr marL="457200" lvl="0" indent="-330200" algn="l" rtl="0">
              <a:lnSpc>
                <a:spcPct val="115000"/>
              </a:lnSpc>
              <a:spcBef>
                <a:spcPts val="0"/>
              </a:spcBef>
              <a:spcAft>
                <a:spcPts val="0"/>
              </a:spcAft>
              <a:buSzPct val="108108"/>
              <a:buChar char="●"/>
            </a:pPr>
            <a:r>
              <a:rPr lang="en" sz="1600" dirty="0"/>
              <a:t>M. Kharrazi, H. T. Sencar, and N. Memon, “Blind source camera identification,” International Conference on Image Processing, pp. 709–712, 2004.</a:t>
            </a:r>
            <a:endParaRPr dirty="0"/>
          </a:p>
          <a:p>
            <a:pPr marL="457200" lvl="0" indent="-330200" algn="l" rtl="0">
              <a:lnSpc>
                <a:spcPct val="115000"/>
              </a:lnSpc>
              <a:spcBef>
                <a:spcPts val="0"/>
              </a:spcBef>
              <a:spcAft>
                <a:spcPts val="0"/>
              </a:spcAft>
              <a:buSzPct val="108108"/>
              <a:buChar char="●"/>
            </a:pPr>
            <a:r>
              <a:rPr lang="en" sz="1600" dirty="0"/>
              <a:t>Polikar, R. (1996). The wavelet tutorial second edition part i. Fundamental Concepts &amp; An Overview of The Wavelet Theory.‏</a:t>
            </a:r>
            <a:endParaRPr dirty="0"/>
          </a:p>
          <a:p>
            <a:pPr marL="457200" lvl="0" indent="-330200" algn="l" rtl="0">
              <a:lnSpc>
                <a:spcPct val="115000"/>
              </a:lnSpc>
              <a:spcBef>
                <a:spcPts val="0"/>
              </a:spcBef>
              <a:spcAft>
                <a:spcPts val="0"/>
              </a:spcAft>
              <a:buSzPct val="108108"/>
              <a:buChar char="●"/>
            </a:pPr>
            <a:r>
              <a:rPr lang="en" sz="1600" dirty="0"/>
              <a:t>Nwokeji, C. E., Sheikh-Akbari, A., Gorbenko, A., &amp; Mporas, I. (2024). Source Camera Identification Techniques: A Survey. Journal of Imaging, 10(2), 31.‏</a:t>
            </a:r>
            <a:endParaRPr dirty="0"/>
          </a:p>
          <a:p>
            <a:pPr marL="457200" lvl="0" indent="-330200" algn="l" rtl="0">
              <a:lnSpc>
                <a:spcPct val="115000"/>
              </a:lnSpc>
              <a:spcBef>
                <a:spcPts val="0"/>
              </a:spcBef>
              <a:spcAft>
                <a:spcPts val="0"/>
              </a:spcAft>
              <a:buSzPct val="108108"/>
              <a:buChar char="●"/>
            </a:pPr>
            <a:r>
              <a:rPr lang="en" sz="1600" u="sng" dirty="0">
                <a:solidFill>
                  <a:schemeClr val="hlink"/>
                </a:solidFill>
                <a:hlinkClick r:id="rId15"/>
              </a:rPr>
              <a:t>Defective pixel</a:t>
            </a:r>
            <a:endParaRPr sz="1600" dirty="0"/>
          </a:p>
          <a:p>
            <a:pPr marL="457200" lvl="0" indent="-330200" algn="l" rtl="0">
              <a:lnSpc>
                <a:spcPct val="115000"/>
              </a:lnSpc>
              <a:spcBef>
                <a:spcPts val="0"/>
              </a:spcBef>
              <a:spcAft>
                <a:spcPts val="0"/>
              </a:spcAft>
              <a:buSzPct val="108108"/>
              <a:buChar char="●"/>
            </a:pPr>
            <a:r>
              <a:rPr lang="en-US" sz="1600" u="sng" dirty="0">
                <a:solidFill>
                  <a:schemeClr val="hlink"/>
                </a:solidFill>
                <a:hlinkClick r:id="rId16"/>
              </a:rPr>
              <a:t>F</a:t>
            </a:r>
            <a:r>
              <a:rPr lang="en" sz="1600" u="sng" dirty="0">
                <a:solidFill>
                  <a:schemeClr val="hlink"/>
                </a:solidFill>
                <a:hlinkClick r:id="rId16"/>
              </a:rPr>
              <a:t>ormats</a:t>
            </a:r>
            <a:endParaRPr lang="en" sz="1600" u="sng" dirty="0">
              <a:solidFill>
                <a:schemeClr val="hlink"/>
              </a:solidFill>
            </a:endParaRPr>
          </a:p>
          <a:p>
            <a:pPr marL="457200" lvl="0" indent="-330200" algn="l" rtl="0">
              <a:lnSpc>
                <a:spcPct val="115000"/>
              </a:lnSpc>
              <a:spcBef>
                <a:spcPts val="0"/>
              </a:spcBef>
              <a:spcAft>
                <a:spcPts val="0"/>
              </a:spcAft>
              <a:buSzPct val="108108"/>
              <a:buChar char="●"/>
            </a:pPr>
            <a:r>
              <a:rPr lang="en-US" sz="1600" dirty="0">
                <a:hlinkClick r:id="rId17"/>
              </a:rPr>
              <a:t>The use of residuals in denoising images</a:t>
            </a:r>
            <a:endParaRPr lang="en-US" sz="1600" dirty="0"/>
          </a:p>
          <a:p>
            <a:pPr marL="457200" lvl="0" indent="-330200" algn="l" rtl="0">
              <a:lnSpc>
                <a:spcPct val="115000"/>
              </a:lnSpc>
              <a:spcBef>
                <a:spcPts val="0"/>
              </a:spcBef>
              <a:spcAft>
                <a:spcPts val="0"/>
              </a:spcAft>
              <a:buSzPct val="108108"/>
              <a:buChar char="●"/>
            </a:pPr>
            <a:r>
              <a:rPr lang="en-US" sz="1600" dirty="0">
                <a:hlinkClick r:id="rId18"/>
              </a:rPr>
              <a:t>Future</a:t>
            </a:r>
            <a:endParaRPr lang="en-US" sz="1600" dirty="0"/>
          </a:p>
          <a:p>
            <a:pPr marL="457200" lvl="0" indent="-330200" algn="l" rtl="0">
              <a:lnSpc>
                <a:spcPct val="115000"/>
              </a:lnSpc>
              <a:spcBef>
                <a:spcPts val="0"/>
              </a:spcBef>
              <a:spcAft>
                <a:spcPts val="0"/>
              </a:spcAft>
              <a:buSzPct val="108108"/>
              <a:buChar char="●"/>
            </a:pPr>
            <a:r>
              <a:rPr lang="en-US" sz="1600" dirty="0">
                <a:hlinkClick r:id="rId19"/>
              </a:rPr>
              <a:t>Time running out</a:t>
            </a:r>
            <a:endParaRPr lang="he-IL" sz="1600" dirty="0"/>
          </a:p>
          <a:p>
            <a:pPr marL="457200" lvl="0" indent="-330200" algn="l" rtl="0">
              <a:lnSpc>
                <a:spcPct val="115000"/>
              </a:lnSpc>
              <a:spcBef>
                <a:spcPts val="0"/>
              </a:spcBef>
              <a:spcAft>
                <a:spcPts val="0"/>
              </a:spcAft>
              <a:buSzPct val="108108"/>
              <a:buChar char="●"/>
            </a:pPr>
            <a:r>
              <a:rPr lang="en-US" sz="1600" dirty="0">
                <a:hlinkClick r:id="rId20"/>
              </a:rPr>
              <a:t>Limitations</a:t>
            </a:r>
            <a:endParaRPr lang="en-US" sz="1600" dirty="0"/>
          </a:p>
          <a:p>
            <a:pPr marL="457200" lvl="0" indent="-330200" algn="l" rtl="0">
              <a:lnSpc>
                <a:spcPct val="115000"/>
              </a:lnSpc>
              <a:spcBef>
                <a:spcPts val="0"/>
              </a:spcBef>
              <a:spcAft>
                <a:spcPts val="0"/>
              </a:spcAft>
              <a:buSzPct val="108108"/>
              <a:buChar char="●"/>
            </a:pPr>
            <a:r>
              <a:rPr lang="en-US" sz="1600" dirty="0">
                <a:hlinkClick r:id="rId21"/>
              </a:rPr>
              <a:t>Agenda</a:t>
            </a:r>
            <a:r>
              <a:rPr lang="en-US" sz="1600" dirty="0"/>
              <a:t> </a:t>
            </a:r>
          </a:p>
          <a:p>
            <a:pPr marL="457200" lvl="0" indent="-330200" algn="l" rtl="0">
              <a:lnSpc>
                <a:spcPct val="115000"/>
              </a:lnSpc>
              <a:spcBef>
                <a:spcPts val="0"/>
              </a:spcBef>
              <a:spcAft>
                <a:spcPts val="0"/>
              </a:spcAft>
              <a:buSzPct val="108108"/>
              <a:buChar char="●"/>
            </a:pPr>
            <a:r>
              <a:rPr lang="en-US" sz="1600" dirty="0">
                <a:hlinkClick r:id="rId22"/>
              </a:rPr>
              <a:t>CNN</a:t>
            </a:r>
            <a:endParaRPr lang="en-US" sz="1600" dirty="0"/>
          </a:p>
          <a:p>
            <a:pPr marL="457200" lvl="0" indent="-330200" algn="l" rtl="0">
              <a:lnSpc>
                <a:spcPct val="115000"/>
              </a:lnSpc>
              <a:spcBef>
                <a:spcPts val="0"/>
              </a:spcBef>
              <a:spcAft>
                <a:spcPts val="0"/>
              </a:spcAft>
              <a:buSzPct val="108108"/>
              <a:buChar char="●"/>
            </a:pPr>
            <a:r>
              <a:rPr lang="en-US" sz="1600" dirty="0">
                <a:hlinkClick r:id="rId23"/>
              </a:rPr>
              <a:t>Diver</a:t>
            </a:r>
            <a:endParaRPr lang="en-US" sz="1600" dirty="0"/>
          </a:p>
          <a:p>
            <a:pPr marL="457200" lvl="0" indent="-330200" algn="l" rtl="0">
              <a:lnSpc>
                <a:spcPct val="115000"/>
              </a:lnSpc>
              <a:spcBef>
                <a:spcPts val="0"/>
              </a:spcBef>
              <a:spcAft>
                <a:spcPts val="0"/>
              </a:spcAft>
              <a:buSzPct val="108108"/>
              <a:buChar char="●"/>
            </a:pPr>
            <a:r>
              <a:rPr lang="en-US" sz="1600" dirty="0">
                <a:hlinkClick r:id="rId24"/>
              </a:rPr>
              <a:t>summary pic</a:t>
            </a:r>
            <a:endParaRPr lang="he-IL" sz="1600" dirty="0"/>
          </a:p>
          <a:p>
            <a:pPr marL="457200" lvl="0" indent="-330200" algn="l" rtl="0">
              <a:lnSpc>
                <a:spcPct val="115000"/>
              </a:lnSpc>
              <a:spcBef>
                <a:spcPts val="0"/>
              </a:spcBef>
              <a:spcAft>
                <a:spcPts val="0"/>
              </a:spcAft>
              <a:buSzPct val="108108"/>
              <a:buChar char="●"/>
            </a:pPr>
            <a:endParaRPr sz="1600" dirty="0"/>
          </a:p>
          <a:p>
            <a:pPr marL="457200" lvl="0" indent="-228600" algn="l" rtl="0">
              <a:lnSpc>
                <a:spcPct val="115000"/>
              </a:lnSpc>
              <a:spcBef>
                <a:spcPts val="0"/>
              </a:spcBef>
              <a:spcAft>
                <a:spcPts val="0"/>
              </a:spcAft>
              <a:buSzPct val="108108"/>
              <a:buNone/>
            </a:pPr>
            <a:endParaRPr sz="1600" dirty="0"/>
          </a:p>
        </p:txBody>
      </p:sp>
      <p:sp>
        <p:nvSpPr>
          <p:cNvPr id="564" name="Google Shape;564;p54"/>
          <p:cNvSpPr txBox="1">
            <a:spLocks noGrp="1"/>
          </p:cNvSpPr>
          <p:nvPr>
            <p:ph type="title"/>
          </p:nvPr>
        </p:nvSpPr>
        <p:spPr>
          <a:xfrm>
            <a:off x="727650" y="755633"/>
            <a:ext cx="7634100" cy="713700"/>
          </a:xfrm>
          <a:prstGeom prst="rect">
            <a:avLst/>
          </a:prstGeom>
          <a:noFill/>
          <a:ln>
            <a:noFill/>
          </a:ln>
        </p:spPr>
        <p:txBody>
          <a:bodyPr spcFirstLastPara="1" wrap="square" lIns="91425" tIns="91425" rIns="154400" bIns="91425" anchor="t" anchorCtr="0">
            <a:noAutofit/>
          </a:bodyPr>
          <a:lstStyle/>
          <a:p>
            <a:pPr marL="0" lvl="0" indent="0" algn="l" rtl="0">
              <a:lnSpc>
                <a:spcPct val="100000"/>
              </a:lnSpc>
              <a:spcBef>
                <a:spcPts val="0"/>
              </a:spcBef>
              <a:spcAft>
                <a:spcPts val="0"/>
              </a:spcAft>
              <a:buSzPts val="2600"/>
              <a:buNone/>
            </a:pPr>
            <a:r>
              <a:rPr lang="en" sz="2800"/>
              <a:t>References and Sources</a:t>
            </a:r>
            <a:endParaRPr sz="2800"/>
          </a:p>
          <a:p>
            <a:pPr marL="0" marR="0" lvl="0" indent="0" algn="l" rtl="0">
              <a:lnSpc>
                <a:spcPct val="100000"/>
              </a:lnSpc>
              <a:spcBef>
                <a:spcPts val="0"/>
              </a:spcBef>
              <a:spcAft>
                <a:spcPts val="0"/>
              </a:spcAft>
              <a:buSzPts val="2600"/>
              <a:buNone/>
            </a:pPr>
            <a:endParaRPr sz="28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6"/>
          <p:cNvPicPr preferRelativeResize="0"/>
          <p:nvPr/>
        </p:nvPicPr>
        <p:blipFill rotWithShape="1">
          <a:blip r:embed="rId3">
            <a:alphaModFix/>
          </a:blip>
          <a:srcRect/>
          <a:stretch/>
        </p:blipFill>
        <p:spPr>
          <a:xfrm>
            <a:off x="4572000" y="840925"/>
            <a:ext cx="4471238" cy="5961651"/>
          </a:xfrm>
          <a:prstGeom prst="rect">
            <a:avLst/>
          </a:prstGeom>
          <a:noFill/>
          <a:ln>
            <a:noFill/>
          </a:ln>
        </p:spPr>
      </p:pic>
      <p:pic>
        <p:nvPicPr>
          <p:cNvPr id="127" name="Google Shape;127;p6"/>
          <p:cNvPicPr preferRelativeResize="0"/>
          <p:nvPr/>
        </p:nvPicPr>
        <p:blipFill rotWithShape="1">
          <a:blip r:embed="rId4">
            <a:alphaModFix/>
          </a:blip>
          <a:srcRect/>
          <a:stretch/>
        </p:blipFill>
        <p:spPr>
          <a:xfrm>
            <a:off x="56875" y="840913"/>
            <a:ext cx="4425151" cy="596166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7"/>
          <p:cNvPicPr preferRelativeResize="0"/>
          <p:nvPr/>
        </p:nvPicPr>
        <p:blipFill rotWithShape="1">
          <a:blip r:embed="rId3">
            <a:alphaModFix/>
          </a:blip>
          <a:srcRect/>
          <a:stretch/>
        </p:blipFill>
        <p:spPr>
          <a:xfrm>
            <a:off x="3479050" y="0"/>
            <a:ext cx="5664952" cy="3540602"/>
          </a:xfrm>
          <a:prstGeom prst="rect">
            <a:avLst/>
          </a:prstGeom>
          <a:noFill/>
          <a:ln>
            <a:noFill/>
          </a:ln>
        </p:spPr>
      </p:pic>
      <p:pic>
        <p:nvPicPr>
          <p:cNvPr id="133" name="Google Shape;133;p7"/>
          <p:cNvPicPr preferRelativeResize="0"/>
          <p:nvPr/>
        </p:nvPicPr>
        <p:blipFill rotWithShape="1">
          <a:blip r:embed="rId4">
            <a:alphaModFix/>
          </a:blip>
          <a:srcRect/>
          <a:stretch/>
        </p:blipFill>
        <p:spPr>
          <a:xfrm>
            <a:off x="0" y="2989750"/>
            <a:ext cx="5131802" cy="3848851"/>
          </a:xfrm>
          <a:prstGeom prst="rect">
            <a:avLst/>
          </a:prstGeom>
          <a:noFill/>
          <a:ln>
            <a:noFill/>
          </a:ln>
        </p:spPr>
      </p:pic>
      <p:cxnSp>
        <p:nvCxnSpPr>
          <p:cNvPr id="134" name="Google Shape;134;p7"/>
          <p:cNvCxnSpPr/>
          <p:nvPr/>
        </p:nvCxnSpPr>
        <p:spPr>
          <a:xfrm>
            <a:off x="743975" y="1630125"/>
            <a:ext cx="995100" cy="0"/>
          </a:xfrm>
          <a:prstGeom prst="straightConnector1">
            <a:avLst/>
          </a:prstGeom>
          <a:noFill/>
          <a:ln w="114300" cap="flat" cmpd="sng">
            <a:solidFill>
              <a:schemeClr val="lt1"/>
            </a:solidFill>
            <a:prstDash val="solid"/>
            <a:round/>
            <a:headEnd type="none" w="sm" len="sm"/>
            <a:tailEnd type="none" w="sm" len="sm"/>
          </a:ln>
        </p:spPr>
      </p:cxnSp>
      <p:sp>
        <p:nvSpPr>
          <p:cNvPr id="135" name="Google Shape;135;p7"/>
          <p:cNvSpPr txBox="1"/>
          <p:nvPr/>
        </p:nvSpPr>
        <p:spPr>
          <a:xfrm>
            <a:off x="5452475" y="4917175"/>
            <a:ext cx="3071400" cy="639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100"/>
              <a:buFont typeface="Arial"/>
              <a:buNone/>
            </a:pPr>
            <a:r>
              <a:rPr lang="en" sz="3100" b="0" i="0" u="none" strike="noStrike" cap="none">
                <a:solidFill>
                  <a:schemeClr val="dk2"/>
                </a:solidFill>
                <a:latin typeface="Lato"/>
                <a:ea typeface="Lato"/>
                <a:cs typeface="Lato"/>
                <a:sym typeface="Lato"/>
              </a:rPr>
              <a:t>Canon EOS 80D</a:t>
            </a:r>
            <a:endParaRPr sz="3100" b="0" i="0" u="none" strike="noStrike" cap="none">
              <a:solidFill>
                <a:schemeClr val="dk2"/>
              </a:solidFill>
              <a:latin typeface="Lato"/>
              <a:ea typeface="Lato"/>
              <a:cs typeface="Lato"/>
              <a:sym typeface="Lato"/>
            </a:endParaRPr>
          </a:p>
        </p:txBody>
      </p:sp>
      <p:sp>
        <p:nvSpPr>
          <p:cNvPr id="136" name="Google Shape;136;p7"/>
          <p:cNvSpPr txBox="1"/>
          <p:nvPr/>
        </p:nvSpPr>
        <p:spPr>
          <a:xfrm>
            <a:off x="84275" y="1212550"/>
            <a:ext cx="3340800" cy="639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100"/>
              <a:buFont typeface="Arial"/>
              <a:buNone/>
            </a:pPr>
            <a:r>
              <a:rPr lang="en" sz="3100" b="0" i="0" u="none" strike="noStrike" cap="none">
                <a:solidFill>
                  <a:schemeClr val="dk2"/>
                </a:solidFill>
                <a:latin typeface="Lato"/>
                <a:ea typeface="Lato"/>
                <a:cs typeface="Lato"/>
                <a:sym typeface="Lato"/>
              </a:rPr>
              <a:t>Xiaomi mi 11 ultra</a:t>
            </a:r>
            <a:endParaRPr sz="3100" b="0" i="0" u="none" strike="noStrike" cap="none">
              <a:solidFill>
                <a:schemeClr val="dk2"/>
              </a:solidFill>
              <a:latin typeface="Lato"/>
              <a:ea typeface="Lato"/>
              <a:cs typeface="Lato"/>
              <a:sym typeface="Lato"/>
            </a:endParaRPr>
          </a:p>
        </p:txBody>
      </p:sp>
      <p:cxnSp>
        <p:nvCxnSpPr>
          <p:cNvPr id="137" name="Google Shape;137;p7"/>
          <p:cNvCxnSpPr/>
          <p:nvPr/>
        </p:nvCxnSpPr>
        <p:spPr>
          <a:xfrm>
            <a:off x="1752125" y="1852450"/>
            <a:ext cx="5100" cy="1137300"/>
          </a:xfrm>
          <a:prstGeom prst="straightConnector1">
            <a:avLst/>
          </a:prstGeom>
          <a:noFill/>
          <a:ln w="38100" cap="flat" cmpd="sng">
            <a:solidFill>
              <a:schemeClr val="dk2"/>
            </a:solidFill>
            <a:prstDash val="solid"/>
            <a:round/>
            <a:headEnd type="none" w="sm" len="sm"/>
            <a:tailEnd type="triangle" w="med" len="med"/>
          </a:ln>
        </p:spPr>
      </p:cxnSp>
      <p:cxnSp>
        <p:nvCxnSpPr>
          <p:cNvPr id="138" name="Google Shape;138;p7"/>
          <p:cNvCxnSpPr>
            <a:stCxn id="135" idx="0"/>
          </p:cNvCxnSpPr>
          <p:nvPr/>
        </p:nvCxnSpPr>
        <p:spPr>
          <a:xfrm rot="10800000">
            <a:off x="6987275" y="3540475"/>
            <a:ext cx="900" cy="1376700"/>
          </a:xfrm>
          <a:prstGeom prst="straightConnector1">
            <a:avLst/>
          </a:prstGeom>
          <a:noFill/>
          <a:ln w="38100" cap="flat" cmpd="sng">
            <a:solidFill>
              <a:schemeClr val="dk2"/>
            </a:solidFill>
            <a:prstDash val="solid"/>
            <a:round/>
            <a:headEnd type="none" w="sm" len="sm"/>
            <a:tailEnd type="triangle" w="med" len="med"/>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8"/>
          <p:cNvPicPr preferRelativeResize="0"/>
          <p:nvPr/>
        </p:nvPicPr>
        <p:blipFill rotWithShape="1">
          <a:blip r:embed="rId3">
            <a:alphaModFix/>
          </a:blip>
          <a:srcRect/>
          <a:stretch/>
        </p:blipFill>
        <p:spPr>
          <a:xfrm>
            <a:off x="4572000" y="840925"/>
            <a:ext cx="4471238" cy="5961651"/>
          </a:xfrm>
          <a:prstGeom prst="rect">
            <a:avLst/>
          </a:prstGeom>
          <a:noFill/>
          <a:ln>
            <a:noFill/>
          </a:ln>
        </p:spPr>
      </p:pic>
      <p:pic>
        <p:nvPicPr>
          <p:cNvPr id="144" name="Google Shape;144;p8"/>
          <p:cNvPicPr preferRelativeResize="0"/>
          <p:nvPr/>
        </p:nvPicPr>
        <p:blipFill rotWithShape="1">
          <a:blip r:embed="rId4">
            <a:alphaModFix/>
          </a:blip>
          <a:srcRect/>
          <a:stretch/>
        </p:blipFill>
        <p:spPr>
          <a:xfrm>
            <a:off x="56875" y="840913"/>
            <a:ext cx="4425151" cy="5961661"/>
          </a:xfrm>
          <a:prstGeom prst="rect">
            <a:avLst/>
          </a:prstGeom>
          <a:noFill/>
          <a:ln>
            <a:noFill/>
          </a:ln>
        </p:spPr>
      </p:pic>
      <p:sp>
        <p:nvSpPr>
          <p:cNvPr id="145" name="Google Shape;145;p8"/>
          <p:cNvSpPr txBox="1"/>
          <p:nvPr/>
        </p:nvSpPr>
        <p:spPr>
          <a:xfrm>
            <a:off x="161149" y="201025"/>
            <a:ext cx="4425151" cy="639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100"/>
              <a:buFont typeface="Arial"/>
              <a:buNone/>
            </a:pPr>
            <a:r>
              <a:rPr lang="en" sz="3100" b="0" i="0" u="none" strike="noStrike" cap="none">
                <a:solidFill>
                  <a:schemeClr val="accent1"/>
                </a:solidFill>
                <a:latin typeface="Lato"/>
                <a:ea typeface="Lato"/>
                <a:cs typeface="Lato"/>
                <a:sym typeface="Lato"/>
              </a:rPr>
              <a:t>Olympus OM-D E-M1</a:t>
            </a:r>
            <a:endParaRPr sz="3100" b="0" i="0" u="none" strike="noStrike" cap="none">
              <a:solidFill>
                <a:schemeClr val="accent1"/>
              </a:solidFill>
              <a:latin typeface="Lato"/>
              <a:ea typeface="Lato"/>
              <a:cs typeface="Lato"/>
              <a:sym typeface="Lato"/>
            </a:endParaRPr>
          </a:p>
        </p:txBody>
      </p:sp>
      <p:sp>
        <p:nvSpPr>
          <p:cNvPr id="146" name="Google Shape;146;p8"/>
          <p:cNvSpPr txBox="1"/>
          <p:nvPr/>
        </p:nvSpPr>
        <p:spPr>
          <a:xfrm>
            <a:off x="4895175" y="219025"/>
            <a:ext cx="4022400" cy="60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100"/>
              <a:buFont typeface="Arial"/>
              <a:buNone/>
            </a:pPr>
            <a:r>
              <a:rPr lang="en" sz="3100" b="0" i="0" u="none" strike="noStrike" cap="none">
                <a:solidFill>
                  <a:schemeClr val="accent1"/>
                </a:solidFill>
                <a:latin typeface="Lato"/>
                <a:ea typeface="Lato"/>
                <a:cs typeface="Lato"/>
                <a:sym typeface="Lato"/>
              </a:rPr>
              <a:t>Xiaomi mi 11 ultra</a:t>
            </a:r>
            <a:endParaRPr sz="3100" b="0" i="0" u="none" strike="noStrike" cap="none">
              <a:solidFill>
                <a:schemeClr val="accent1"/>
              </a:solidFill>
              <a:latin typeface="Lato"/>
              <a:ea typeface="Lato"/>
              <a:cs typeface="Lato"/>
              <a:sym typeface="La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9"/>
          <p:cNvSpPr txBox="1">
            <a:spLocks noGrp="1"/>
          </p:cNvSpPr>
          <p:nvPr>
            <p:ph type="body" idx="1"/>
          </p:nvPr>
        </p:nvSpPr>
        <p:spPr>
          <a:xfrm>
            <a:off x="729450" y="1898533"/>
            <a:ext cx="7254673" cy="2833027"/>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300"/>
              <a:buNone/>
            </a:pPr>
            <a:r>
              <a:rPr lang="en" sz="2400" b="1" dirty="0"/>
              <a:t>Camera characteristics:</a:t>
            </a:r>
            <a:endParaRPr sz="2400" b="1" dirty="0"/>
          </a:p>
          <a:p>
            <a:pPr marL="914400" lvl="1" indent="-381000" algn="l" rtl="0">
              <a:lnSpc>
                <a:spcPct val="115000"/>
              </a:lnSpc>
              <a:spcBef>
                <a:spcPts val="1200"/>
              </a:spcBef>
              <a:spcAft>
                <a:spcPts val="0"/>
              </a:spcAft>
              <a:buSzPts val="2400"/>
              <a:buChar char="❏"/>
            </a:pPr>
            <a:r>
              <a:rPr lang="en" sz="2400" dirty="0"/>
              <a:t>Defective pixel locations</a:t>
            </a:r>
            <a:endParaRPr sz="2400" dirty="0"/>
          </a:p>
          <a:p>
            <a:pPr marL="914400" lvl="1" indent="-381000" algn="l" rtl="0">
              <a:lnSpc>
                <a:spcPct val="115000"/>
              </a:lnSpc>
              <a:spcBef>
                <a:spcPts val="0"/>
              </a:spcBef>
              <a:spcAft>
                <a:spcPts val="0"/>
              </a:spcAft>
              <a:buSzPts val="2400"/>
              <a:buChar char="❏"/>
            </a:pPr>
            <a:r>
              <a:rPr lang="en" sz="2400" dirty="0"/>
              <a:t>Noise level</a:t>
            </a:r>
            <a:endParaRPr sz="2400" dirty="0"/>
          </a:p>
          <a:p>
            <a:pPr marL="914400" lvl="1" indent="-381000" algn="l" rtl="0">
              <a:lnSpc>
                <a:spcPct val="115000"/>
              </a:lnSpc>
              <a:spcBef>
                <a:spcPts val="0"/>
              </a:spcBef>
              <a:spcAft>
                <a:spcPts val="0"/>
              </a:spcAft>
              <a:buSzPts val="2400"/>
              <a:buChar char="❏"/>
            </a:pPr>
            <a:r>
              <a:rPr lang="en" sz="2400" dirty="0"/>
              <a:t>Image format</a:t>
            </a:r>
            <a:endParaRPr sz="2400" dirty="0"/>
          </a:p>
          <a:p>
            <a:pPr marL="0" lvl="0" indent="0" algn="l" rtl="0">
              <a:lnSpc>
                <a:spcPct val="115000"/>
              </a:lnSpc>
              <a:spcBef>
                <a:spcPts val="1200"/>
              </a:spcBef>
              <a:spcAft>
                <a:spcPts val="1200"/>
              </a:spcAft>
              <a:buSzPts val="1300"/>
              <a:buNone/>
            </a:pPr>
            <a:r>
              <a:rPr lang="en" sz="2400" b="1" dirty="0"/>
              <a:t>Problem: Original acquiring camera needed.</a:t>
            </a:r>
            <a:endParaRPr sz="2400" b="1" dirty="0"/>
          </a:p>
        </p:txBody>
      </p:sp>
      <p:sp>
        <p:nvSpPr>
          <p:cNvPr id="152" name="Google Shape;152;p9"/>
          <p:cNvSpPr txBox="1">
            <a:spLocks noGrp="1"/>
          </p:cNvSpPr>
          <p:nvPr>
            <p:ph type="title"/>
          </p:nvPr>
        </p:nvSpPr>
        <p:spPr>
          <a:xfrm>
            <a:off x="727650" y="755633"/>
            <a:ext cx="7688700" cy="713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600"/>
              <a:buNone/>
            </a:pPr>
            <a:r>
              <a:rPr lang="en" sz="2800" dirty="0"/>
              <a:t>Approaches:</a:t>
            </a:r>
            <a:endParaRPr sz="2800" dirty="0"/>
          </a:p>
        </p:txBody>
      </p:sp>
      <p:pic>
        <p:nvPicPr>
          <p:cNvPr id="153" name="Google Shape;153;p9" descr="A white cloud in the sky&#10;&#10;Description automatically generated"/>
          <p:cNvPicPr preferRelativeResize="0"/>
          <p:nvPr/>
        </p:nvPicPr>
        <p:blipFill rotWithShape="1">
          <a:blip r:embed="rId3">
            <a:alphaModFix/>
          </a:blip>
          <a:srcRect/>
          <a:stretch/>
        </p:blipFill>
        <p:spPr>
          <a:xfrm>
            <a:off x="4356786" y="4526925"/>
            <a:ext cx="4283607" cy="2073810"/>
          </a:xfrm>
          <a:prstGeom prst="rect">
            <a:avLst/>
          </a:prstGeom>
          <a:noFill/>
          <a:ln>
            <a:noFill/>
          </a:ln>
        </p:spPr>
      </p:pic>
      <p:pic>
        <p:nvPicPr>
          <p:cNvPr id="154" name="Google Shape;154;p9" descr="A diagram of a camera&#10;&#10;Description automatically generated"/>
          <p:cNvPicPr preferRelativeResize="0"/>
          <p:nvPr/>
        </p:nvPicPr>
        <p:blipFill rotWithShape="1">
          <a:blip r:embed="rId4">
            <a:alphaModFix/>
          </a:blip>
          <a:srcRect/>
          <a:stretch/>
        </p:blipFill>
        <p:spPr>
          <a:xfrm>
            <a:off x="750044" y="4136383"/>
            <a:ext cx="3721209" cy="2464352"/>
          </a:xfrm>
          <a:prstGeom prst="rect">
            <a:avLst/>
          </a:prstGeom>
          <a:noFill/>
          <a:ln>
            <a:noFill/>
          </a:ln>
        </p:spPr>
      </p:pic>
    </p:spTree>
  </p:cSld>
  <p:clrMapOvr>
    <a:masterClrMapping/>
  </p:clrMapOvr>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365</TotalTime>
  <Words>2735</Words>
  <Application>Microsoft Office PowerPoint</Application>
  <PresentationFormat>On-screen Show (4:3)</PresentationFormat>
  <Paragraphs>338</Paragraphs>
  <Slides>59</Slides>
  <Notes>55</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59</vt:i4>
      </vt:variant>
    </vt:vector>
  </HeadingPairs>
  <TitlesOfParts>
    <vt:vector size="69" baseType="lpstr">
      <vt:lpstr>Arial</vt:lpstr>
      <vt:lpstr>Inter Medium</vt:lpstr>
      <vt:lpstr>Roboto</vt:lpstr>
      <vt:lpstr>Lato</vt:lpstr>
      <vt:lpstr>DM Sans SemiBold</vt:lpstr>
      <vt:lpstr>Wingdings</vt:lpstr>
      <vt:lpstr>Raleway</vt:lpstr>
      <vt:lpstr>Cambria Math</vt:lpstr>
      <vt:lpstr>Courier New</vt:lpstr>
      <vt:lpstr>Streamline</vt:lpstr>
      <vt:lpstr>Camera/Source Identification</vt:lpstr>
      <vt:lpstr>Motivation </vt:lpstr>
      <vt:lpstr>Agenda  </vt:lpstr>
      <vt:lpstr>Why is it important?  </vt:lpstr>
      <vt:lpstr>PowerPoint Presentation</vt:lpstr>
      <vt:lpstr>PowerPoint Presentation</vt:lpstr>
      <vt:lpstr>PowerPoint Presentation</vt:lpstr>
      <vt:lpstr>PowerPoint Presentation</vt:lpstr>
      <vt:lpstr>Approaches:</vt:lpstr>
      <vt:lpstr>PowerPoint Presentation</vt:lpstr>
      <vt:lpstr>How digital cameras differ?   </vt:lpstr>
      <vt:lpstr>Camera Image Processing</vt:lpstr>
      <vt:lpstr>Color Interpolation</vt:lpstr>
      <vt:lpstr>Gamma Correction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Photo Response Non-Uniformity (PRNU)  </vt:lpstr>
      <vt:lpstr>PowerPoint Presentation</vt:lpstr>
      <vt:lpstr>PowerPoint Presentation</vt:lpstr>
      <vt:lpstr>PowerPoint Presentation</vt:lpstr>
      <vt:lpstr>PowerPoint Presentation</vt:lpstr>
      <vt:lpstr>PowerPoint Presentation</vt:lpstr>
      <vt:lpstr>PowerPoint Presentation</vt:lpstr>
      <vt:lpstr>The problem with the approach:</vt:lpstr>
      <vt:lpstr>Leveraging Convolutional Neural Networks(CNN)</vt:lpstr>
      <vt:lpstr>PowerPoint Presentation</vt:lpstr>
      <vt:lpstr>Architecture</vt:lpstr>
      <vt:lpstr>Pair-Wise Correlation layer</vt:lpstr>
      <vt:lpstr>Pair-Wise Correlation layer</vt:lpstr>
      <vt:lpstr>Let’s dive deeper into the method</vt:lpstr>
      <vt:lpstr>Training the network</vt:lpstr>
      <vt:lpstr>Training the network</vt:lpstr>
      <vt:lpstr>Deploying the network</vt:lpstr>
      <vt:lpstr>Test results</vt:lpstr>
      <vt:lpstr>Test results</vt:lpstr>
      <vt:lpstr>Main advantages</vt:lpstr>
      <vt:lpstr>Main advantages</vt:lpstr>
      <vt:lpstr>Possible future improvements</vt:lpstr>
      <vt:lpstr>Summary </vt:lpstr>
      <vt:lpstr>Summary </vt:lpstr>
      <vt:lpstr>References and Sources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majd farah</cp:lastModifiedBy>
  <cp:revision>25</cp:revision>
  <dcterms:modified xsi:type="dcterms:W3CDTF">2024-12-18T07:32:53Z</dcterms:modified>
</cp:coreProperties>
</file>