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7"/>
  </p:notesMasterIdLst>
  <p:sldIdLst>
    <p:sldId id="256" r:id="rId2"/>
    <p:sldId id="345" r:id="rId3"/>
    <p:sldId id="338" r:id="rId4"/>
    <p:sldId id="257" r:id="rId5"/>
    <p:sldId id="271" r:id="rId6"/>
    <p:sldId id="279" r:id="rId7"/>
    <p:sldId id="259" r:id="rId8"/>
    <p:sldId id="260" r:id="rId9"/>
    <p:sldId id="262" r:id="rId10"/>
    <p:sldId id="335" r:id="rId11"/>
    <p:sldId id="328" r:id="rId12"/>
    <p:sldId id="263" r:id="rId13"/>
    <p:sldId id="264" r:id="rId14"/>
    <p:sldId id="265" r:id="rId15"/>
    <p:sldId id="266" r:id="rId16"/>
    <p:sldId id="336" r:id="rId17"/>
    <p:sldId id="329" r:id="rId18"/>
    <p:sldId id="286" r:id="rId19"/>
    <p:sldId id="330" r:id="rId20"/>
    <p:sldId id="268" r:id="rId21"/>
    <p:sldId id="269" r:id="rId22"/>
    <p:sldId id="274" r:id="rId23"/>
    <p:sldId id="273" r:id="rId24"/>
    <p:sldId id="270" r:id="rId25"/>
    <p:sldId id="275" r:id="rId26"/>
    <p:sldId id="287" r:id="rId27"/>
    <p:sldId id="277" r:id="rId28"/>
    <p:sldId id="334" r:id="rId29"/>
    <p:sldId id="278" r:id="rId30"/>
    <p:sldId id="280" r:id="rId31"/>
    <p:sldId id="349" r:id="rId32"/>
    <p:sldId id="331" r:id="rId33"/>
    <p:sldId id="319" r:id="rId34"/>
    <p:sldId id="344" r:id="rId35"/>
    <p:sldId id="306" r:id="rId36"/>
    <p:sldId id="276" r:id="rId37"/>
    <p:sldId id="307" r:id="rId38"/>
    <p:sldId id="288" r:id="rId39"/>
    <p:sldId id="315" r:id="rId40"/>
    <p:sldId id="317" r:id="rId41"/>
    <p:sldId id="318" r:id="rId42"/>
    <p:sldId id="333" r:id="rId43"/>
    <p:sldId id="321" r:id="rId44"/>
    <p:sldId id="343" r:id="rId45"/>
    <p:sldId id="340" r:id="rId46"/>
    <p:sldId id="322" r:id="rId47"/>
    <p:sldId id="341" r:id="rId48"/>
    <p:sldId id="342" r:id="rId49"/>
    <p:sldId id="350" r:id="rId50"/>
    <p:sldId id="309" r:id="rId51"/>
    <p:sldId id="305" r:id="rId52"/>
    <p:sldId id="346" r:id="rId53"/>
    <p:sldId id="347" r:id="rId54"/>
    <p:sldId id="348" r:id="rId55"/>
    <p:sldId id="304" r:id="rId56"/>
    <p:sldId id="320" r:id="rId57"/>
    <p:sldId id="325" r:id="rId58"/>
    <p:sldId id="293" r:id="rId59"/>
    <p:sldId id="294" r:id="rId60"/>
    <p:sldId id="296" r:id="rId61"/>
    <p:sldId id="351" r:id="rId62"/>
    <p:sldId id="352" r:id="rId63"/>
    <p:sldId id="353" r:id="rId64"/>
    <p:sldId id="337" r:id="rId65"/>
    <p:sldId id="299" r:id="rId6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89C813-8174-B194-16D7-8BE73E669454}" name="Ilan Vainblat" initials="IV" userId="8acbbb800d0183e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lan Vainblat" initials="" lastIdx="1" clrIdx="0"/>
  <p:cmAuthor id="1" name="shar-yashuv giat" initials="sg" lastIdx="30" clrIdx="1">
    <p:extLst>
      <p:ext uri="{19B8F6BF-5375-455C-9EA6-DF929625EA0E}">
        <p15:presenceInfo xmlns:p15="http://schemas.microsoft.com/office/powerpoint/2012/main" userId="2caf8247006bf4b8" providerId="Windows Live"/>
      </p:ext>
    </p:extLst>
  </p:cmAuthor>
  <p:cmAuthor id="2" name="Ilan Vainblat" initials="IV" lastIdx="46" clrIdx="2">
    <p:extLst>
      <p:ext uri="{19B8F6BF-5375-455C-9EA6-DF929625EA0E}">
        <p15:presenceInfo xmlns:p15="http://schemas.microsoft.com/office/powerpoint/2012/main" userId="8acbbb800d0183e1" providerId="Windows Live"/>
      </p:ext>
    </p:extLst>
  </p:cmAuthor>
  <p:cmAuthor id="3" name="אילן ויינבלט" initials="או" lastIdx="1" clrIdx="3">
    <p:extLst>
      <p:ext uri="{19B8F6BF-5375-455C-9EA6-DF929625EA0E}">
        <p15:presenceInfo xmlns:p15="http://schemas.microsoft.com/office/powerpoint/2012/main" userId="S::ivainbla@campus.haifa.ac.il::819d0ec4-1c3c-4d9d-818d-bafa7d1e29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8E6F42-6EAC-4D94-A131-D9B350D7BC7E}" v="4127" dt="2024-12-04T10:38:51.290"/>
    <p1510:client id="{C9C3D0EC-6A6E-4F77-AC07-4B0F26556AE8}" v="4440" dt="2024-12-03T21:03:26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7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97000908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97000908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Although not hinted by name, also rotation </a:t>
            </a:r>
            <a:r>
              <a:rPr lang="en-US" sz="1800" err="1">
                <a:effectLst/>
                <a:latin typeface="Segoe UI" panose="020B0502040204020203" pitchFamily="34" charset="0"/>
              </a:rPr>
              <a:t>invaraint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97000908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97000908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each step could be divided into several steps, those are the classical ones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97000908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97000908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61d6af2e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61d6af2e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was taught in IP</a:t>
            </a:r>
            <a:br>
              <a:rPr lang="en-US" sz="1800">
                <a:effectLst/>
                <a:latin typeface="Segoe UI" panose="020B0502040204020203" pitchFamily="34" charset="0"/>
              </a:rPr>
            </a:br>
            <a:r>
              <a:rPr lang="en-US" sz="1800">
                <a:effectLst/>
                <a:latin typeface="Segoe UI" panose="020B0502040204020203" pitchFamily="34" charset="0"/>
              </a:rPr>
              <a:t>more weight is given to the neighborhood when sigma increases (lower)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CD8482F6-426A-050A-2767-D7C73BB3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61d6af2e5_0_17:notes">
            <a:extLst>
              <a:ext uri="{FF2B5EF4-FFF2-40B4-BE49-F238E27FC236}">
                <a16:creationId xmlns:a16="http://schemas.microsoft.com/office/drawing/2014/main" id="{81D991C3-4068-CA34-948C-DC14E2D193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61d6af2e5_0_17:notes">
            <a:extLst>
              <a:ext uri="{FF2B5EF4-FFF2-40B4-BE49-F238E27FC236}">
                <a16:creationId xmlns:a16="http://schemas.microsoft.com/office/drawing/2014/main" id="{96AEA7FB-1CAC-A775-44E2-4302376968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0186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>
          <a:extLst>
            <a:ext uri="{FF2B5EF4-FFF2-40B4-BE49-F238E27FC236}">
              <a16:creationId xmlns:a16="http://schemas.microsoft.com/office/drawing/2014/main" id="{9FAF18C1-C6AC-B030-3CA7-2E2A03A1B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970009085_0_30:notes">
            <a:extLst>
              <a:ext uri="{FF2B5EF4-FFF2-40B4-BE49-F238E27FC236}">
                <a16:creationId xmlns:a16="http://schemas.microsoft.com/office/drawing/2014/main" id="{B8E3078D-FE00-A88C-228A-4E1039DB5A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970009085_0_30:notes">
            <a:extLst>
              <a:ext uri="{FF2B5EF4-FFF2-40B4-BE49-F238E27FC236}">
                <a16:creationId xmlns:a16="http://schemas.microsoft.com/office/drawing/2014/main" id="{097970B9-BC86-2F94-4C88-6C112631C1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left-original/low sigma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middle- higher sigma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right - </a:t>
            </a:r>
            <a:r>
              <a:rPr lang="en-US" sz="1800" err="1">
                <a:effectLst/>
                <a:latin typeface="Segoe UI" panose="020B0502040204020203" pitchFamily="34" charset="0"/>
              </a:rPr>
              <a:t>DoG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the points that are an extrema are on lines/corners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67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>
          <a:extLst>
            <a:ext uri="{FF2B5EF4-FFF2-40B4-BE49-F238E27FC236}">
              <a16:creationId xmlns:a16="http://schemas.microsoft.com/office/drawing/2014/main" id="{A8C8C132-85A0-EF14-5097-332F2758C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970009085_0_30:notes">
            <a:extLst>
              <a:ext uri="{FF2B5EF4-FFF2-40B4-BE49-F238E27FC236}">
                <a16:creationId xmlns:a16="http://schemas.microsoft.com/office/drawing/2014/main" id="{29670717-E0CE-A89A-4F7D-8C5C02A649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970009085_0_30:notes">
            <a:extLst>
              <a:ext uri="{FF2B5EF4-FFF2-40B4-BE49-F238E27FC236}">
                <a16:creationId xmlns:a16="http://schemas.microsoft.com/office/drawing/2014/main" id="{2E56D138-4969-4792-2922-B47BE14388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and not just in the </a:t>
            </a:r>
            <a:r>
              <a:rPr lang="en-US" sz="1800" err="1">
                <a:effectLst/>
                <a:latin typeface="Segoe UI" panose="020B0502040204020203" pitchFamily="34" charset="0"/>
              </a:rPr>
              <a:t>xy</a:t>
            </a:r>
            <a:r>
              <a:rPr lang="en-US" sz="1800">
                <a:effectLst/>
                <a:latin typeface="Segoe UI" panose="020B0502040204020203" pitchFamily="34" charset="0"/>
              </a:rPr>
              <a:t> plane (same image)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49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97000908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97000908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97000908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197000908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gradient in x and y directions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9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Quiz: find the forgery. Ans: middle bright leaves are copied and rotated on the middle right</a:t>
            </a:r>
          </a:p>
        </p:txBody>
      </p:sp>
    </p:spTree>
    <p:extLst>
      <p:ext uri="{BB962C8B-B14F-4D97-AF65-F5344CB8AC3E}">
        <p14:creationId xmlns:p14="http://schemas.microsoft.com/office/powerpoint/2010/main" val="421706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a: original image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b: with keypoints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c: after </a:t>
            </a:r>
            <a:r>
              <a:rPr lang="en-US" sz="1800" err="1">
                <a:effectLst/>
                <a:latin typeface="Segoe UI" panose="020B0502040204020203" pitchFamily="34" charset="0"/>
              </a:rPr>
              <a:t>aplying</a:t>
            </a:r>
            <a:r>
              <a:rPr lang="en-US" sz="1800">
                <a:effectLst/>
                <a:latin typeface="Segoe UI" panose="020B0502040204020203" pitchFamily="34" charset="0"/>
              </a:rPr>
              <a:t> minimum threshold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d: after </a:t>
            </a:r>
            <a:r>
              <a:rPr lang="en-US" sz="1800" err="1">
                <a:effectLst/>
                <a:latin typeface="Segoe UI" panose="020B0502040204020203" pitchFamily="34" charset="0"/>
              </a:rPr>
              <a:t>aplying</a:t>
            </a:r>
            <a:r>
              <a:rPr lang="en-US" sz="1800">
                <a:effectLst/>
                <a:latin typeface="Segoe UI" panose="020B0502040204020203" pitchFamily="34" charset="0"/>
              </a:rPr>
              <a:t> maximum threshold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79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97000908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197000908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6014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2764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66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Last slide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2797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33F4A8B7-82EE-8C98-0480-E9A25DAD0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970009085_0_15:notes">
            <a:extLst>
              <a:ext uri="{FF2B5EF4-FFF2-40B4-BE49-F238E27FC236}">
                <a16:creationId xmlns:a16="http://schemas.microsoft.com/office/drawing/2014/main" id="{C8658E6D-EDD1-394D-12E7-40DCF56EF4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970009085_0_15:notes">
            <a:extLst>
              <a:ext uri="{FF2B5EF4-FFF2-40B4-BE49-F238E27FC236}">
                <a16:creationId xmlns:a16="http://schemas.microsoft.com/office/drawing/2014/main" id="{A89A0ADB-1770-34D2-EDB8-28A19C3328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</a:rPr>
              <a:t>Ilan last slide</a:t>
            </a:r>
          </a:p>
        </p:txBody>
      </p:sp>
    </p:spTree>
    <p:extLst>
      <p:ext uri="{BB962C8B-B14F-4D97-AF65-F5344CB8AC3E}">
        <p14:creationId xmlns:p14="http://schemas.microsoft.com/office/powerpoint/2010/main" val="3032955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Say this method is different because there is ML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3098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regarding splicing - especially on edges where the splicing occurred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22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/>
              <a:t>Disturbances in right bottom and middle bottom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3075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Ilan last slide</a:t>
            </a:r>
          </a:p>
        </p:txBody>
      </p:sp>
    </p:spTree>
    <p:extLst>
      <p:ext uri="{BB962C8B-B14F-4D97-AF65-F5344CB8AC3E}">
        <p14:creationId xmlns:p14="http://schemas.microsoft.com/office/powerpoint/2010/main" val="2516548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846AA921-55F6-1206-BD1A-441228EA9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970009085_0_20:notes">
            <a:extLst>
              <a:ext uri="{FF2B5EF4-FFF2-40B4-BE49-F238E27FC236}">
                <a16:creationId xmlns:a16="http://schemas.microsoft.com/office/drawing/2014/main" id="{0DD59C58-47D2-2DF4-153A-146521B661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970009085_0_20:notes">
            <a:extLst>
              <a:ext uri="{FF2B5EF4-FFF2-40B4-BE49-F238E27FC236}">
                <a16:creationId xmlns:a16="http://schemas.microsoft.com/office/drawing/2014/main" id="{EEF7FD4D-05F7-199A-3C39-3AE1222B1E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658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At the left image, Y is constant across the plane</a:t>
            </a:r>
            <a:br>
              <a:rPr lang="en-GB" sz="1800">
                <a:effectLst/>
                <a:latin typeface="Segoe UI" panose="020B0502040204020203" pitchFamily="34" charset="0"/>
              </a:rPr>
            </a:br>
            <a:r>
              <a:rPr lang="en-GB" sz="1800">
                <a:effectLst/>
                <a:latin typeface="Segoe UI" panose="020B0502040204020203" pitchFamily="34" charset="0"/>
              </a:rPr>
              <a:t>stop the gif at two separate points to show the difference, explain that Y "chooses" the color "pallet"</a:t>
            </a:r>
            <a:endParaRPr lang="en-GB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36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that's what the example to the right shows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in the classification of the SVM</a:t>
            </a:r>
            <a:endParaRPr lang="en-GB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07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This is just one standard, there are others</a:t>
            </a:r>
          </a:p>
          <a:p>
            <a:r>
              <a:rPr lang="en-GB" sz="1800">
                <a:effectLst/>
                <a:latin typeface="Segoe UI" panose="020B0502040204020203" pitchFamily="34" charset="0"/>
              </a:rPr>
              <a:t>Y-&gt; the more color the brighter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r>
              <a:rPr lang="en-GB" sz="1800">
                <a:effectLst/>
                <a:latin typeface="Segoe UI" panose="020B0502040204020203" pitchFamily="34" charset="0"/>
              </a:rPr>
              <a:t>Cb-&gt; the bluer the bigger, the redder/greener the smaller, add 128 to shift to [0,255]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r>
              <a:rPr lang="en-GB" sz="1800">
                <a:effectLst/>
                <a:latin typeface="Segoe UI" panose="020B0502040204020203" pitchFamily="34" charset="0"/>
              </a:rPr>
              <a:t>Cr-&gt;similar to the above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sz="1800">
              <a:effectLst/>
              <a:latin typeface="Arial" panose="020B0604020202020204" pitchFamily="34" charset="0"/>
            </a:endParaRPr>
          </a:p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30209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which means it decomposes a periodic function to periodic even-symmetry functions which result in only real coefficients opposed to DFT which uses real and complex coefficients.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492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which means most of the visual part of the image gets stored in a few coefficients (see image)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quiz of how many blocks there are</a:t>
            </a:r>
            <a:r>
              <a:rPr lang="en-US" sz="1800">
                <a:effectLst/>
                <a:latin typeface="Arial" panose="020B0604020202020204" pitchFamily="34" charset="0"/>
              </a:rPr>
              <a:t>? </a:t>
            </a:r>
            <a:r>
              <a:rPr lang="en-US" sz="1800">
                <a:effectLst/>
                <a:latin typeface="Segoe UI" panose="020B0502040204020203" pitchFamily="34" charset="0"/>
              </a:rPr>
              <a:t>answer: (height/8)*(width/8)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196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Say it looks scary but just highlight the even symmetry.</a:t>
            </a:r>
            <a:r>
              <a:rPr lang="en-US" sz="1800">
                <a:effectLst/>
                <a:latin typeface="Arial" panose="020B0604020202020204" pitchFamily="34" charset="0"/>
              </a:rPr>
              <a:t> </a:t>
            </a:r>
            <a:r>
              <a:rPr lang="en-US" sz="1800">
                <a:effectLst/>
                <a:latin typeface="Segoe UI" panose="020B0502040204020203" pitchFamily="34" charset="0"/>
              </a:rPr>
              <a:t>Even indices are 0 and odd ones are the DCT input</a:t>
            </a:r>
            <a:br>
              <a:rPr lang="en-US" sz="1800">
                <a:effectLst/>
                <a:latin typeface="Segoe UI" panose="020B0502040204020203" pitchFamily="34" charset="0"/>
              </a:rPr>
            </a:br>
            <a:r>
              <a:rPr lang="en-US" sz="1800">
                <a:effectLst/>
                <a:latin typeface="Segoe UI" panose="020B0502040204020203" pitchFamily="34" charset="0"/>
              </a:rPr>
              <a:t>up to a scale of 2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optimization: divide </a:t>
            </a:r>
            <a:r>
              <a:rPr lang="en-US" sz="1800">
                <a:effectLst/>
                <a:latin typeface="Cambria Math" panose="02040503050406030204" pitchFamily="18" charset="0"/>
              </a:rPr>
              <a:t>𝑋_0 by √𝑛 and all the other coefficients by 2/√𝑛 and then the coefficients matrix become orthogonal which makes our lives easier.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62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table in (</a:t>
            </a:r>
            <a:r>
              <a:rPr lang="en-US" err="1"/>
              <a:t>I,j</a:t>
            </a:r>
            <a:r>
              <a:rPr lang="en-US"/>
              <a:t>) describes what elements of the image does this frequency filter.</a:t>
            </a:r>
          </a:p>
          <a:p>
            <a:r>
              <a:rPr lang="en-US"/>
              <a:t>The “high frequency” is around 80% of the coefficients.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28869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for better results we'll ignore the first frequency also called DC coefficient.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the same frequencies are used across all blocks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Cropped = without first 4 rows and columns.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5287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/>
              <a:t>Assume we have 12x16 image:</a:t>
            </a:r>
          </a:p>
          <a:p>
            <a:pPr marL="158750" indent="0">
              <a:buNone/>
            </a:pPr>
            <a:r>
              <a:rPr lang="en-GB"/>
              <a:t>We’ll extract the coefficients for each block:</a:t>
            </a:r>
          </a:p>
          <a:p>
            <a:pPr marL="158750" indent="0">
              <a:buNone/>
            </a:pPr>
            <a:r>
              <a:rPr lang="en-GB"/>
              <a:t>M ignores the first coefficient.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2582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19700090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19700090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a lot of methods </a:t>
            </a:r>
            <a:r>
              <a:rPr lang="en-GB" sz="1800" err="1">
                <a:effectLst/>
                <a:latin typeface="Segoe UI" panose="020B0502040204020203" pitchFamily="34" charset="0"/>
              </a:rPr>
              <a:t>thats</a:t>
            </a:r>
            <a:r>
              <a:rPr lang="en-GB" sz="1800">
                <a:effectLst/>
                <a:latin typeface="Segoe UI" panose="020B0502040204020203" pitchFamily="34" charset="0"/>
              </a:rPr>
              <a:t> rely on physics won't work like light and shade from previous lecture.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Emphasize that we will look for repeating pixels.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C9A15-ED79-0217-5A6D-0D97D8FF1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6D59A-64F6-DF5C-BF7D-0383DAFF2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092BE-88C0-ADD6-C1EC-7323C6332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Assume we have 8x16 image:</a:t>
            </a:r>
          </a:p>
          <a:p>
            <a:r>
              <a:rPr lang="en-GB"/>
              <a:t>We’ll extract the coefficients for each block:</a:t>
            </a:r>
          </a:p>
          <a:p>
            <a:r>
              <a:rPr lang="en-GB"/>
              <a:t>M ignores the first coefficient.</a:t>
            </a:r>
            <a:endParaRPr lang="he-IL"/>
          </a:p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47574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EE05F58D-C899-E155-078A-F72B1ECB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970009085_0_20:notes">
            <a:extLst>
              <a:ext uri="{FF2B5EF4-FFF2-40B4-BE49-F238E27FC236}">
                <a16:creationId xmlns:a16="http://schemas.microsoft.com/office/drawing/2014/main" id="{ABBC703C-D4FE-006F-D181-98E9377FB5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970009085_0_20:notes">
            <a:extLst>
              <a:ext uri="{FF2B5EF4-FFF2-40B4-BE49-F238E27FC236}">
                <a16:creationId xmlns:a16="http://schemas.microsoft.com/office/drawing/2014/main" id="{4A08647C-F4A4-5DCA-4EFE-6B933832AA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Summarize everything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37337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why "good enough"? because our case isn't linearly separable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i.e., other methods may be used, it's just a tool that works well (according to trial and error)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727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explain that although blue and red work, red is better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51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Can talk about hard VS soft margins</a:t>
            </a:r>
          </a:p>
        </p:txBody>
      </p:sp>
    </p:spTree>
    <p:extLst>
      <p:ext uri="{BB962C8B-B14F-4D97-AF65-F5344CB8AC3E}">
        <p14:creationId xmlns:p14="http://schemas.microsoft.com/office/powerpoint/2010/main" val="1726936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We do this again on the same image but we removed the first 4 lines and rows because from experiments it gives better results.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r>
              <a:rPr lang="en-GB" sz="1800">
                <a:effectLst/>
                <a:latin typeface="Segoe UI" panose="020B0502040204020203" pitchFamily="34" charset="0"/>
              </a:rPr>
              <a:t>quiz: 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r>
              <a:rPr lang="en-GB" sz="1800">
                <a:effectLst/>
                <a:latin typeface="Segoe UI" panose="020B0502040204020203" pitchFamily="34" charset="0"/>
              </a:rPr>
              <a:t>how many elements are in each vector </a:t>
            </a:r>
            <a:r>
              <a:rPr lang="en-GB" sz="1800" err="1">
                <a:effectLst/>
                <a:latin typeface="Segoe UI" panose="020B0502040204020203" pitchFamily="34" charset="0"/>
              </a:rPr>
              <a:t>thats</a:t>
            </a:r>
            <a:r>
              <a:rPr lang="en-GB" sz="1800">
                <a:effectLst/>
                <a:latin typeface="Segoe UI" panose="020B0502040204020203" pitchFamily="34" charset="0"/>
              </a:rPr>
              <a:t> get feed to the SVM.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r>
              <a:rPr lang="en-GB" sz="1800">
                <a:effectLst/>
                <a:latin typeface="Segoe UI" panose="020B0502040204020203" pitchFamily="34" charset="0"/>
              </a:rPr>
              <a:t>and what is the field that the elements are one.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r>
              <a:rPr lang="en-GB" sz="1800" err="1">
                <a:effectLst/>
                <a:latin typeface="Segoe UI" panose="020B0502040204020203" pitchFamily="34" charset="0"/>
              </a:rPr>
              <a:t>ans</a:t>
            </a:r>
            <a:r>
              <a:rPr lang="en-GB" sz="1800">
                <a:effectLst/>
                <a:latin typeface="Segoe UI" panose="020B0502040204020203" pitchFamily="34" charset="0"/>
              </a:rPr>
              <a:t>: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r>
              <a:rPr lang="en-GB" sz="1800">
                <a:effectLst/>
                <a:latin typeface="Segoe UI" panose="020B0502040204020203" pitchFamily="34" charset="0"/>
              </a:rPr>
              <a:t>63*4*3 and alternating between R and N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5428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for extra efficiency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r>
              <a:rPr lang="en-GB" sz="1800" dirty="0">
                <a:effectLst/>
                <a:latin typeface="Segoe UI" panose="020B0502040204020203" pitchFamily="34" charset="0"/>
              </a:rPr>
              <a:t>comparing features using lexical sorting or nearest </a:t>
            </a:r>
            <a:r>
              <a:rPr lang="en-GB" sz="1800" dirty="0" err="1">
                <a:effectLst/>
                <a:latin typeface="Segoe UI" panose="020B0502040204020203" pitchFamily="34" charset="0"/>
              </a:rPr>
              <a:t>neighbor</a:t>
            </a:r>
            <a:r>
              <a:rPr lang="en-GB" sz="1800" dirty="0">
                <a:effectLst/>
                <a:latin typeface="Segoe UI" panose="020B0502040204020203" pitchFamily="34" charset="0"/>
              </a:rPr>
              <a:t>.</a:t>
            </a:r>
          </a:p>
          <a:p>
            <a:r>
              <a:rPr lang="en-GB" sz="1800" dirty="0">
                <a:effectLst/>
                <a:latin typeface="Segoe UI" panose="020B0502040204020203" pitchFamily="34" charset="0"/>
              </a:rPr>
              <a:t>Shaar </a:t>
            </a:r>
            <a:r>
              <a:rPr lang="en-GB" sz="1800" dirty="0" err="1">
                <a:effectLst/>
                <a:latin typeface="Segoe UI" panose="020B0502040204020203" pitchFamily="34" charset="0"/>
              </a:rPr>
              <a:t>yeshuv</a:t>
            </a:r>
            <a:r>
              <a:rPr lang="en-GB" sz="1800" dirty="0">
                <a:effectLst/>
                <a:latin typeface="Segoe UI" panose="020B0502040204020203" pitchFamily="34" charset="0"/>
              </a:rPr>
              <a:t> last slide</a:t>
            </a:r>
          </a:p>
        </p:txBody>
      </p:sp>
    </p:spTree>
    <p:extLst>
      <p:ext uri="{BB962C8B-B14F-4D97-AF65-F5344CB8AC3E}">
        <p14:creationId xmlns:p14="http://schemas.microsoft.com/office/powerpoint/2010/main" val="22777602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fails because ratio becomes 1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doesn't work...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903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the </a:t>
            </a:r>
            <a:r>
              <a:rPr lang="en-GB" sz="1800" err="1">
                <a:effectLst/>
                <a:latin typeface="Segoe UI" panose="020B0502040204020203" pitchFamily="34" charset="0"/>
              </a:rPr>
              <a:t>dct</a:t>
            </a:r>
            <a:r>
              <a:rPr lang="en-GB" sz="1800">
                <a:effectLst/>
                <a:latin typeface="Segoe UI" panose="020B0502040204020203" pitchFamily="34" charset="0"/>
              </a:rPr>
              <a:t> uses compressions and not </a:t>
            </a:r>
            <a:r>
              <a:rPr lang="en-GB" sz="1800" err="1">
                <a:effectLst/>
                <a:latin typeface="Segoe UI" panose="020B0502040204020203" pitchFamily="34" charset="0"/>
              </a:rPr>
              <a:t>svm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837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answer: right one, there isn't a similar car to be copied but there are similar trees/bushes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9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197000908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197000908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97000908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97000908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This is an extreme example, the second one is more common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d61d6af2e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d61d6af2e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800" dirty="0">
                <a:effectLst/>
                <a:latin typeface="Segoe UI" panose="020B0502040204020203" pitchFamily="34" charset="0"/>
              </a:rPr>
              <a:t>להזכיר שראינו את זה בשבוע שעבר. שאר ישוב שקופית סוף</a:t>
            </a:r>
            <a:endParaRPr lang="he-IL" sz="1800" dirty="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not originally designed for Forgery detection but for pattern matching and image aligning</a:t>
            </a:r>
          </a:p>
        </p:txBody>
      </p:sp>
    </p:spTree>
    <p:extLst>
      <p:ext uri="{BB962C8B-B14F-4D97-AF65-F5344CB8AC3E}">
        <p14:creationId xmlns:p14="http://schemas.microsoft.com/office/powerpoint/2010/main" val="97325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ndreacos/SIFT-based-copy-move-forgery-detection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dipshikha461/Image-Forgery-Detection-Using-DCT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screte_cosine_transform" TargetMode="External"/><Relationship Id="rId7" Type="http://schemas.openxmlformats.org/officeDocument/2006/relationships/hyperlink" Target="https://dev.to/gallettilance/support-vector-machines-from-scratch-4h7" TargetMode="External"/><Relationship Id="rId2" Type="http://schemas.openxmlformats.org/officeDocument/2006/relationships/hyperlink" Target="https://en.wikipedia.org/wiki/YCbC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ivp-eurasipjournals.springeropen.com/articles/10.1186/s13640-019-0469-9" TargetMode="External"/><Relationship Id="rId5" Type="http://schemas.openxmlformats.org/officeDocument/2006/relationships/hyperlink" Target="https://doi.org/10.1016/j.procs.2020.04.038" TargetMode="External"/><Relationship Id="rId4" Type="http://schemas.openxmlformats.org/officeDocument/2006/relationships/hyperlink" Target="https://doi.org/10.1023/B:VISI.0000029664.99615.9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/>
              <a:t>Lecture 2 - 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Statistics of natural images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/>
              <a:t>Students: Ilan </a:t>
            </a:r>
            <a:r>
              <a:rPr lang="en-US" sz="3200" err="1"/>
              <a:t>Vainblat</a:t>
            </a:r>
            <a:r>
              <a:rPr lang="en-US" sz="3200"/>
              <a:t>, Shar-Yashuv Giat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/>
              <a:t>Lecturer: Hagit Hel-Or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2B86-D638-DF34-9D7E-B0EC480C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methods we’ll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5596F-2B61-21EB-78BF-0DF951567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</a:pPr>
            <a:r>
              <a:rPr lang="en-US" sz="2400"/>
              <a:t>Most methods that use statistical features are of the same form:</a:t>
            </a:r>
          </a:p>
          <a:p>
            <a:pPr lvl="1">
              <a:buSzPct val="100000"/>
            </a:pPr>
            <a:r>
              <a:rPr lang="en-US" sz="2400"/>
              <a:t>Preprocess image</a:t>
            </a:r>
          </a:p>
          <a:p>
            <a:pPr lvl="1">
              <a:buSzPct val="100000"/>
            </a:pPr>
            <a:r>
              <a:rPr lang="en-US" sz="2400"/>
              <a:t>Extract features</a:t>
            </a:r>
          </a:p>
          <a:p>
            <a:pPr lvl="1">
              <a:buSzPct val="100000"/>
            </a:pPr>
            <a:r>
              <a:rPr lang="en-US" sz="2400"/>
              <a:t>Compare extracted features in different locations of the image</a:t>
            </a:r>
          </a:p>
          <a:p>
            <a:pPr>
              <a:buSzPct val="100000"/>
            </a:pPr>
            <a:r>
              <a:rPr lang="en-US" sz="2400"/>
              <a:t>We’ll show two methods:</a:t>
            </a:r>
          </a:p>
          <a:p>
            <a:pPr lvl="1">
              <a:buSzPct val="100000"/>
            </a:pPr>
            <a:r>
              <a:rPr lang="en-US" sz="2400"/>
              <a:t>One of the above form</a:t>
            </a:r>
          </a:p>
          <a:p>
            <a:pPr lvl="1">
              <a:buSzPct val="100000"/>
            </a:pPr>
            <a:r>
              <a:rPr lang="en-US" sz="2400"/>
              <a:t>One that still uses statistical features but in a different way</a:t>
            </a:r>
          </a:p>
        </p:txBody>
      </p:sp>
    </p:spTree>
    <p:extLst>
      <p:ext uri="{BB962C8B-B14F-4D97-AF65-F5344CB8AC3E}">
        <p14:creationId xmlns:p14="http://schemas.microsoft.com/office/powerpoint/2010/main" val="21938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DE3A-DB97-30E8-39A3-53ACA47C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966"/>
            <a:ext cx="8520600" cy="763500"/>
          </a:xfrm>
        </p:spPr>
        <p:txBody>
          <a:bodyPr>
            <a:noAutofit/>
          </a:bodyPr>
          <a:lstStyle/>
          <a:p>
            <a:pPr algn="ctr"/>
            <a:r>
              <a:rPr lang="en-US" sz="5200"/>
              <a:t>Method 1 - SIFT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A554D-A59B-F1EB-9EB6-C445D5B9B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06B0AF-962E-14D4-2195-2C25C416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1" y="805254"/>
            <a:ext cx="8520599" cy="60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7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l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200"/>
              <a:t>Scale Invariant Feature Transform</a:t>
            </a:r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400"/>
              <a:t>Scale Invariant – can detect both big and small forgeries</a:t>
            </a:r>
          </a:p>
          <a:p>
            <a:pPr indent="-381000">
              <a:buSzPct val="100000"/>
            </a:pPr>
            <a:r>
              <a:rPr lang="en-US" sz="2400"/>
              <a:t>Feature Transform – operates on keypoints, not blocks of an image (as you’ll see in DCT)</a:t>
            </a:r>
            <a:endParaRPr lang="en" sz="2400"/>
          </a:p>
          <a:p>
            <a:pPr indent="-381000">
              <a:buSzPct val="100000"/>
            </a:pPr>
            <a:r>
              <a:rPr lang="en-US" sz="2400"/>
              <a:t>Detects COPY-MOVE forgeries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/>
              <a:t>4 steps of SIFT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400"/>
              <a:t>Scale-space extreme detection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400"/>
              <a:t>Keypoint localization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400"/>
              <a:t>Orientation assignment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400"/>
              <a:t>Keypoints descriptor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lang="en" sz="3200">
                <a:solidFill>
                  <a:schemeClr val="dk2"/>
                </a:solidFill>
              </a:rPr>
              <a:t>Scale-space extrema detection</a:t>
            </a:r>
            <a:endParaRPr sz="3200"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400"/>
              <a:t>Idea: blur the image, this will keep only the significant parts of the image</a:t>
            </a: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429000"/>
            <a:ext cx="3550426" cy="19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863" y="3428988"/>
            <a:ext cx="3550445" cy="1997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2"/>
          <p:cNvCxnSpPr>
            <a:stCxn id="114" idx="3"/>
            <a:endCxn id="115" idx="1"/>
          </p:cNvCxnSpPr>
          <p:nvPr/>
        </p:nvCxnSpPr>
        <p:spPr>
          <a:xfrm>
            <a:off x="3862126" y="4427563"/>
            <a:ext cx="14196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 sz="3200"/>
              <a:t>How to blur?</a:t>
            </a:r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2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285750" indent="-285750">
                  <a:spcAft>
                    <a:spcPts val="1200"/>
                  </a:spcAft>
                  <a:buSzPct val="100000"/>
                </a:pPr>
                <a:r>
                  <a:rPr lang="en-US" sz="2400" b="0">
                    <a:latin typeface="+mj-lt"/>
                  </a:rPr>
                  <a:t>Standard deviation: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sz="2400">
                  <a:latin typeface="+mj-lt"/>
                </a:endParaRPr>
              </a:p>
              <a:p>
                <a:pPr marL="285750" indent="-285750">
                  <a:spcAft>
                    <a:spcPts val="1200"/>
                  </a:spcAft>
                  <a:buSzPct val="100000"/>
                </a:pPr>
                <a:r>
                  <a:rPr lang="en-US" sz="2400" b="0">
                    <a:latin typeface="+mj-lt"/>
                  </a:rPr>
                  <a:t>Apply Kernal: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400" b="0" i="1">
                  <a:latin typeface="+mj-lt"/>
                </a:endParaRPr>
              </a:p>
              <a:p>
                <a:pPr marL="342900">
                  <a:spcAft>
                    <a:spcPts val="1200"/>
                  </a:spcAft>
                  <a:buSzPct val="100000"/>
                </a:pPr>
                <a:r>
                  <a:rPr lang="en-US" sz="2400">
                    <a:latin typeface="+mj-lt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2400">
                    <a:latin typeface="+mj-lt"/>
                  </a:rPr>
                  <a:t> widens the Gaussian and intensifies the blur</a:t>
                </a:r>
              </a:p>
            </p:txBody>
          </p:sp>
        </mc:Choice>
        <mc:Fallback xmlns="">
          <p:sp>
            <p:nvSpPr>
              <p:cNvPr id="122" name="Google Shape;122;p2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  <a:blipFill>
                <a:blip r:embed="rId3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F9A1959-F5A6-4A8E-4ECF-27AE772C2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2484"/>
            <a:ext cx="2530818" cy="1242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21EE7-540E-218E-2597-824045E85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7469"/>
            <a:ext cx="2530818" cy="1240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A042FD-A7C1-BEB9-180D-BEFBBD288BBB}"/>
                  </a:ext>
                </a:extLst>
              </p:cNvPr>
              <p:cNvSpPr txBox="1"/>
              <p:nvPr/>
            </p:nvSpPr>
            <p:spPr>
              <a:xfrm>
                <a:off x="4571998" y="5617468"/>
                <a:ext cx="4571999" cy="1240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0338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0530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0338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0530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0838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0530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0338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0530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0338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A042FD-A7C1-BEB9-180D-BEFBBD288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8" y="5617468"/>
                <a:ext cx="4571999" cy="12405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89F550-0EAC-26B6-79BB-75661547FB1F}"/>
                  </a:ext>
                </a:extLst>
              </p:cNvPr>
              <p:cNvSpPr txBox="1"/>
              <p:nvPr/>
            </p:nvSpPr>
            <p:spPr>
              <a:xfrm>
                <a:off x="4572001" y="3814233"/>
                <a:ext cx="4571999" cy="1240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0751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1238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0751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1238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2042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1238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0751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1238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0751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89F550-0EAC-26B6-79BB-75661547F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3814233"/>
                <a:ext cx="4571999" cy="12405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6380103-63A4-F9B3-C3E3-DFE6A220F0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Effect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/>
                  <a:t> on image blurriness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6380103-63A4-F9B3-C3E3-DFE6A220F0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88" t="-3968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484F3DA-A85F-0422-AE29-9FABBE96A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72" y="2299650"/>
            <a:ext cx="3076728" cy="455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301F16-64CE-AEBC-4CD6-106A48B16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9650"/>
            <a:ext cx="3068363" cy="455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B6B9E-B4E7-0459-9848-8E31AB76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516" y="2299651"/>
            <a:ext cx="3118539" cy="45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35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934A5B1F-8947-04DF-414E-BAB1216DF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>
            <a:extLst>
              <a:ext uri="{FF2B5EF4-FFF2-40B4-BE49-F238E27FC236}">
                <a16:creationId xmlns:a16="http://schemas.microsoft.com/office/drawing/2014/main" id="{E91CB8D0-FED1-9DC7-60AF-142BE1324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 sz="3200"/>
              <a:t>How to use the blur</a:t>
            </a:r>
            <a:r>
              <a:rPr lang="en"/>
              <a:t>red images?</a:t>
            </a:r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23">
                <a:extLst>
                  <a:ext uri="{FF2B5EF4-FFF2-40B4-BE49-F238E27FC236}">
                    <a16:creationId xmlns:a16="http://schemas.microsoft.com/office/drawing/2014/main" id="{B8704BA4-98E9-8492-85C2-AF464346584C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285750" indent="-285750">
                  <a:spcAft>
                    <a:spcPts val="1200"/>
                  </a:spcAft>
                  <a:buSzPct val="100000"/>
                </a:pPr>
                <a:r>
                  <a:rPr lang="en-US" sz="2400">
                    <a:latin typeface="+mj-lt"/>
                  </a:rPr>
                  <a:t>Difference of Gaussians (</a:t>
                </a:r>
                <a:r>
                  <a:rPr lang="en-US" sz="2400" err="1">
                    <a:latin typeface="+mj-lt"/>
                  </a:rPr>
                  <a:t>DoG</a:t>
                </a:r>
                <a:r>
                  <a:rPr lang="en-US" sz="2400">
                    <a:latin typeface="+mj-lt"/>
                  </a:rPr>
                  <a:t>):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b="0" i="1">
                  <a:latin typeface="+mj-lt"/>
                </a:endParaRPr>
              </a:p>
              <a:p>
                <a:pPr marL="0" indent="0">
                  <a:spcAft>
                    <a:spcPts val="1200"/>
                  </a:spcAft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sz="2400">
                  <a:latin typeface="+mj-lt"/>
                </a:endParaRPr>
              </a:p>
              <a:p>
                <a:pPr marL="0" indent="0">
                  <a:spcAft>
                    <a:spcPts val="1200"/>
                  </a:spcAft>
                  <a:buSzPct val="100000"/>
                  <a:buNone/>
                </a:pPr>
                <a:endParaRPr lang="en-US" sz="2400">
                  <a:latin typeface="+mj-lt"/>
                </a:endParaRPr>
              </a:p>
            </p:txBody>
          </p:sp>
        </mc:Choice>
        <mc:Fallback xmlns="">
          <p:sp>
            <p:nvSpPr>
              <p:cNvPr id="122" name="Google Shape;122;p23">
                <a:extLst>
                  <a:ext uri="{FF2B5EF4-FFF2-40B4-BE49-F238E27FC236}">
                    <a16:creationId xmlns:a16="http://schemas.microsoft.com/office/drawing/2014/main" id="{B8704BA4-98E9-8492-85C2-AF464346584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  <a:blipFill>
                <a:blip r:embed="rId3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AD721E0-9750-362D-5406-A564839FA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2678084"/>
            <a:ext cx="8520600" cy="4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40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109AEF0E-B4E4-D05C-B983-8635980D5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>
            <a:extLst>
              <a:ext uri="{FF2B5EF4-FFF2-40B4-BE49-F238E27FC236}">
                <a16:creationId xmlns:a16="http://schemas.microsoft.com/office/drawing/2014/main" id="{97B36B69-DC34-9F80-8A7D-8AB0DB835F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3200"/>
              <a:t>Keypoints</a:t>
            </a:r>
            <a:endParaRPr lang="en-US" sz="3200"/>
          </a:p>
        </p:txBody>
      </p:sp>
      <p:sp>
        <p:nvSpPr>
          <p:cNvPr id="139" name="Google Shape;139;p25">
            <a:extLst>
              <a:ext uri="{FF2B5EF4-FFF2-40B4-BE49-F238E27FC236}">
                <a16:creationId xmlns:a16="http://schemas.microsoft.com/office/drawing/2014/main" id="{E9C7CE39-F86B-2D3F-0D26-2949436D08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400"/>
              <a:t>The keypoints are local minima or maxima of the </a:t>
            </a:r>
            <a:r>
              <a:rPr lang="en-US" sz="2400" err="1"/>
              <a:t>DoG</a:t>
            </a:r>
            <a:r>
              <a:rPr lang="en-US" sz="2400"/>
              <a:t> images (D) across scales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ED6F1F-5D65-C253-15F4-2404AFDA3DAC}"/>
              </a:ext>
            </a:extLst>
          </p:cNvPr>
          <p:cNvGrpSpPr/>
          <p:nvPr/>
        </p:nvGrpSpPr>
        <p:grpSpPr>
          <a:xfrm>
            <a:off x="0" y="3429000"/>
            <a:ext cx="9144000" cy="2437079"/>
            <a:chOff x="0" y="3429000"/>
            <a:chExt cx="9144000" cy="24370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AF4105-8E89-9F11-ED1F-B9774D3B5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429000"/>
              <a:ext cx="9144000" cy="24370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77B4793-AA10-9A9A-D58A-10A2309FE5F1}"/>
                </a:ext>
              </a:extLst>
            </p:cNvPr>
            <p:cNvSpPr/>
            <p:nvPr/>
          </p:nvSpPr>
          <p:spPr>
            <a:xfrm>
              <a:off x="2758190" y="342900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486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ABE7D2CE-2DCD-13C1-B23B-B056B47B8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A78A74D-0D72-AB17-213C-48F452F57D36}"/>
              </a:ext>
            </a:extLst>
          </p:cNvPr>
          <p:cNvGrpSpPr/>
          <p:nvPr/>
        </p:nvGrpSpPr>
        <p:grpSpPr>
          <a:xfrm>
            <a:off x="0" y="2749990"/>
            <a:ext cx="6130977" cy="2905095"/>
            <a:chOff x="170836" y="1176023"/>
            <a:chExt cx="9835396" cy="5088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4FF036-4289-5DA4-1366-AC0AE79A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836" y="1176023"/>
              <a:ext cx="8802328" cy="45059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BA268B-6174-C01A-1AFA-29EFF7DC8387}"/>
                </a:ext>
              </a:extLst>
            </p:cNvPr>
            <p:cNvSpPr/>
            <p:nvPr/>
          </p:nvSpPr>
          <p:spPr>
            <a:xfrm>
              <a:off x="1978702" y="5321367"/>
              <a:ext cx="3837198" cy="943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31A2C-F4A2-FA77-A52A-AC835A47705F}"/>
                </a:ext>
              </a:extLst>
            </p:cNvPr>
            <p:cNvSpPr/>
            <p:nvPr/>
          </p:nvSpPr>
          <p:spPr>
            <a:xfrm>
              <a:off x="8689596" y="3984317"/>
              <a:ext cx="1316636" cy="555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0DF40B-EB8B-80F1-31CD-2DF665348D20}"/>
                </a:ext>
              </a:extLst>
            </p:cNvPr>
            <p:cNvSpPr/>
            <p:nvPr/>
          </p:nvSpPr>
          <p:spPr>
            <a:xfrm>
              <a:off x="8689596" y="2971666"/>
              <a:ext cx="1316636" cy="555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CD61A2-852F-DEA7-5CB5-A1119B0EE7EC}"/>
                </a:ext>
              </a:extLst>
            </p:cNvPr>
            <p:cNvSpPr/>
            <p:nvPr/>
          </p:nvSpPr>
          <p:spPr>
            <a:xfrm>
              <a:off x="8689596" y="1861650"/>
              <a:ext cx="1316636" cy="555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Google Shape;138;p25">
            <a:extLst>
              <a:ext uri="{FF2B5EF4-FFF2-40B4-BE49-F238E27FC236}">
                <a16:creationId xmlns:a16="http://schemas.microsoft.com/office/drawing/2014/main" id="{5BD56C48-F2DB-30E1-5D9B-9313252E8C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/>
              <a:t>Why “</a:t>
            </a:r>
            <a:r>
              <a:rPr lang="en-US" sz="3200"/>
              <a:t>across scales</a:t>
            </a:r>
            <a:r>
              <a:rPr lang="en"/>
              <a:t>”</a:t>
            </a:r>
            <a:endParaRPr lang="en-US" sz="3200"/>
          </a:p>
        </p:txBody>
      </p:sp>
      <p:sp>
        <p:nvSpPr>
          <p:cNvPr id="139" name="Google Shape;139;p25">
            <a:extLst>
              <a:ext uri="{FF2B5EF4-FFF2-40B4-BE49-F238E27FC236}">
                <a16:creationId xmlns:a16="http://schemas.microsoft.com/office/drawing/2014/main" id="{2C800B0F-7A4D-B1D4-FB17-EF88BB4FA1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400"/>
              <a:t>SIFT = </a:t>
            </a:r>
            <a:r>
              <a:rPr lang="en-US" sz="2400" b="1"/>
              <a:t>Scale Invariant </a:t>
            </a:r>
            <a:r>
              <a:rPr lang="en-US" sz="2400"/>
              <a:t>Feature transform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64B8-5987-C87C-55BF-FE9F8C5B8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046" y="2510566"/>
            <a:ext cx="3534334" cy="29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5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8BFD2B-F286-EA8E-79D4-7057C8B7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53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286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+mj-lt"/>
              <a:buAutoNum type="arabicPeriod" startAt="2"/>
            </a:pPr>
            <a:r>
              <a:rPr lang="en-US" sz="3200">
                <a:solidFill>
                  <a:schemeClr val="dk2"/>
                </a:solidFill>
              </a:rPr>
              <a:t>Keypoint localization</a:t>
            </a:r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39;p2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285750" indent="-285750">
                  <a:spcAft>
                    <a:spcPts val="1200"/>
                  </a:spcAft>
                  <a:buSzPct val="100000"/>
                </a:pPr>
                <a:r>
                  <a:rPr lang="en-US" sz="2400">
                    <a:latin typeface="+mj-lt"/>
                  </a:rPr>
                  <a:t>Some of the points we found weren't great…</a:t>
                </a:r>
              </a:p>
              <a:p>
                <a:pPr marL="285750" indent="-285750">
                  <a:spcAft>
                    <a:spcPts val="1200"/>
                  </a:spcAft>
                  <a:buSzPct val="100000"/>
                </a:pPr>
                <a:r>
                  <a:rPr lang="en-US" sz="2400">
                    <a:latin typeface="+mj-lt"/>
                  </a:rPr>
                  <a:t>How to remove them? More complicated math of course!</a:t>
                </a:r>
              </a:p>
              <a:p>
                <a:pPr marL="285750" indent="-285750">
                  <a:spcAft>
                    <a:spcPts val="1200"/>
                  </a:spcAft>
                  <a:buSzPct val="100000"/>
                </a:pPr>
                <a:r>
                  <a:rPr lang="en-US" sz="2400">
                    <a:latin typeface="+mj-lt"/>
                  </a:rPr>
                  <a:t>which is essentially thresholds on a function of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,(</m:t>
                    </m:r>
                    <m:r>
                      <a:rPr lang="ar-AE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ar-AE" sz="24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ar-AE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ar-AE" sz="24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ar-AE" sz="2400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ar-AE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sz="2400">
                  <a:latin typeface="+mj-lt"/>
                </a:endParaRPr>
              </a:p>
            </p:txBody>
          </p:sp>
        </mc:Choice>
        <mc:Fallback xmlns="">
          <p:sp>
            <p:nvSpPr>
              <p:cNvPr id="139" name="Google Shape;139;p2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  <a:blipFill>
                <a:blip r:embed="rId3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286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+mj-lt"/>
              <a:buAutoNum type="arabicPeriod" startAt="3"/>
            </a:pPr>
            <a:r>
              <a:rPr lang="en" sz="3200">
                <a:solidFill>
                  <a:schemeClr val="dk2"/>
                </a:solidFill>
              </a:rPr>
              <a:t>Orientation assignment</a:t>
            </a:r>
            <a:endParaRPr sz="3200"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SzPct val="100000"/>
            </a:pPr>
            <a:r>
              <a:rPr lang="en-US" sz="2400"/>
              <a:t>This is the step that </a:t>
            </a:r>
            <a:r>
              <a:rPr lang="en-US"/>
              <a:t>will later help </a:t>
            </a:r>
            <a:r>
              <a:rPr lang="en-US" sz="2400"/>
              <a:t>make SIFT invariant to rotation!</a:t>
            </a:r>
          </a:p>
          <a:p>
            <a:pPr marL="285750" indent="-285750">
              <a:spcAft>
                <a:spcPts val="1200"/>
              </a:spcAft>
              <a:buSzPct val="100000"/>
            </a:pPr>
            <a:r>
              <a:rPr lang="en-US" sz="2400"/>
              <a:t>Assign magnitude (“significance”) and orientation (gradient direction) to each keypoint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AE3D3-FEE9-4C12-A3A5-2E9FCA36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4233"/>
            <a:ext cx="9144000" cy="14014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12C0-6C7E-70B3-1EC2-39B1CB1C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</p:spPr>
        <p:txBody>
          <a:bodyPr wrap="square" anchor="t">
            <a:normAutofit/>
          </a:bodyPr>
          <a:lstStyle/>
          <a:p>
            <a:pPr>
              <a:buSzPct val="100000"/>
            </a:pPr>
            <a:r>
              <a:rPr lang="en-US"/>
              <a:t>How to assign magnitude and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C2F7DA8-D685-F137-2B05-7B8B3DC70EE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</p:spPr>
            <p:txBody>
              <a:bodyPr wrap="square" anchor="t">
                <a:normAutofit/>
              </a:bodyPr>
              <a:lstStyle/>
              <a:p>
                <a:pPr>
                  <a:spcAft>
                    <a:spcPts val="600"/>
                  </a:spcAft>
                  <a:buSzPct val="10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endParaRPr lang="en-US"/>
              </a:p>
              <a:p>
                <a:pPr>
                  <a:spcAft>
                    <a:spcPts val="600"/>
                  </a:spcAft>
                  <a:buSzPct val="10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endParaRPr lang="en-US"/>
              </a:p>
              <a:p>
                <a:pPr>
                  <a:spcAft>
                    <a:spcPts val="6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b="0"/>
              </a:p>
              <a:p>
                <a:pPr>
                  <a:spcAft>
                    <a:spcPts val="6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/>
              </a:p>
              <a:p>
                <a:pPr>
                  <a:spcAft>
                    <a:spcPts val="600"/>
                  </a:spcAft>
                  <a:buSzPct val="100000"/>
                </a:pPr>
                <a:endParaRPr lang="en-US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C2F7DA8-D685-F137-2B05-7B8B3DC70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285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photos of a house&#10;&#10;Description automatically generated">
            <a:extLst>
              <a:ext uri="{FF2B5EF4-FFF2-40B4-BE49-F238E27FC236}">
                <a16:creationId xmlns:a16="http://schemas.microsoft.com/office/drawing/2014/main" id="{A0102D32-CD6D-5FC6-3DC6-B7F6305F8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1" y="0"/>
            <a:ext cx="768049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6B4957-E709-DEFF-4EA8-0653E81BC194}"/>
              </a:ext>
            </a:extLst>
          </p:cNvPr>
          <p:cNvSpPr txBox="1"/>
          <p:nvPr/>
        </p:nvSpPr>
        <p:spPr>
          <a:xfrm>
            <a:off x="4034031" y="3027295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</a:pPr>
            <a:r>
              <a:rPr lang="en-US" sz="240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855982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286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+mj-lt"/>
              <a:buAutoNum type="arabicPeriod" startAt="4"/>
            </a:pPr>
            <a:r>
              <a:rPr lang="en" sz="3200">
                <a:solidFill>
                  <a:schemeClr val="dk2"/>
                </a:solidFill>
              </a:rPr>
              <a:t>Keypoint descriptor</a:t>
            </a:r>
            <a:endParaRPr sz="3200"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SzPct val="100000"/>
            </a:pPr>
            <a:r>
              <a:rPr lang="en-US" sz="2400"/>
              <a:t>Magnitude &amp; Orientation of keypoints is nice to have but not enough</a:t>
            </a:r>
          </a:p>
          <a:p>
            <a:pPr marL="285750" indent="-285750">
              <a:spcAft>
                <a:spcPts val="1200"/>
              </a:spcAft>
              <a:buSzPct val="100000"/>
            </a:pPr>
            <a:r>
              <a:rPr lang="en-US" sz="2400"/>
              <a:t>We want to describe each keypoint with the magnitude &amp; orientation of keypoints’ neighborhood</a:t>
            </a:r>
            <a:r>
              <a:rPr lang="en-US"/>
              <a:t>s i.e., the general pattern around the keypoint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A346-24CC-AF27-DDFB-D00BAB21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" sz="3200">
                <a:solidFill>
                  <a:schemeClr val="dk2"/>
                </a:solidFill>
              </a:rPr>
              <a:t>Keypoint descriptor – cont. 1</a:t>
            </a:r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80559DB-2D50-6D80-C52B-899C6C1C695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Autofit/>
              </a:bodyPr>
              <a:lstStyle/>
              <a:p>
                <a:pPr>
                  <a:buSzPct val="100000"/>
                </a:pPr>
                <a:r>
                  <a:rPr lang="en-US" sz="2400">
                    <a:latin typeface="+mj-lt"/>
                  </a:rPr>
                  <a:t>Consider the keypoint’s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16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en-US" sz="2400">
                    <a:latin typeface="+mj-lt"/>
                  </a:rPr>
                  <a:t> neighborhood, split it into 16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>
                    <a:latin typeface="+mj-lt"/>
                  </a:rPr>
                  <a:t> neighborhoods</a:t>
                </a:r>
              </a:p>
              <a:p>
                <a:pPr>
                  <a:buSzPct val="100000"/>
                </a:pPr>
                <a:r>
                  <a:rPr lang="en-US" sz="2400">
                    <a:latin typeface="+mj-lt"/>
                  </a:rPr>
                  <a:t>Calculate magnitude &amp; orientation of each pixel in the neighborhood using the same method used for keypoints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80559DB-2D50-6D80-C52B-899C6C1C69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40C8EB5-B2F0-5508-1B7A-AED9DA2E6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70"/>
            <a:ext cx="3309256" cy="342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3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BE79-96DD-7D28-B10C-F908F139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" sz="3200">
                <a:solidFill>
                  <a:schemeClr val="dk2"/>
                </a:solidFill>
              </a:rPr>
              <a:t>Keypoint descriptor – cont. 2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31B56-473E-673A-F8FE-A20515559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2400"/>
              <a:t>Split each orientation to 8 orientation bins (north, north-east, east, etc.)</a:t>
            </a:r>
          </a:p>
          <a:p>
            <a:pPr>
              <a:buSzPct val="100000"/>
            </a:pPr>
            <a:r>
              <a:rPr lang="en-US" sz="2400"/>
              <a:t>The value of each bin is the sum of the magnitudes in the appropriate orientation and appropriate sub-neighborhood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9AC80-C159-FC30-8B27-81CF8F5F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7598229" cy="34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2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1756-F7D8-7B0E-5B21-66AEC4E1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" sz="3200">
                <a:solidFill>
                  <a:schemeClr val="dk2"/>
                </a:solidFill>
              </a:rPr>
              <a:t>Keypoint descriptor – cont. 3</a:t>
            </a:r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7FAB510-B963-1D4E-93B6-ECC37A3BE52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SzPct val="100000"/>
                </a:pPr>
                <a:r>
                  <a:rPr lang="en-US">
                    <a:effectLst/>
                    <a:latin typeface="+mj-lt"/>
                  </a:rPr>
                  <a:t>To make the descriptor invariant to rotation, calculate it relative to the orientation of the appropriate keypoint</a:t>
                </a:r>
                <a:endParaRPr lang="en-US">
                  <a:latin typeface="+mj-lt"/>
                </a:endParaRPr>
              </a:p>
              <a:p>
                <a:pPr>
                  <a:buSzPct val="100000"/>
                </a:pPr>
                <a:r>
                  <a:rPr lang="en-US">
                    <a:latin typeface="+mj-lt"/>
                  </a:rPr>
                  <a:t>Total of </a:t>
                </a:r>
                <a:r>
                  <a:rPr lang="en-US" i="0">
                    <a:latin typeface="+mj-lt"/>
                  </a:rPr>
                  <a:t>16 (amount of sub-neighborhood)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>
                    <a:latin typeface="+mj-lt"/>
                  </a:rPr>
                  <a:t> 8 (amount of orientation bins per sub-neighborhood) = 128 features in a descriptor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7FAB510-B963-1D4E-93B6-ECC37A3BE5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1D8519-F799-3ADD-2CE6-73FAB28C0B27}"/>
              </a:ext>
            </a:extLst>
          </p:cNvPr>
          <p:cNvCxnSpPr>
            <a:cxnSpLocks/>
          </p:cNvCxnSpPr>
          <p:nvPr/>
        </p:nvCxnSpPr>
        <p:spPr>
          <a:xfrm flipH="1">
            <a:off x="311700" y="4930048"/>
            <a:ext cx="2499233" cy="0"/>
          </a:xfrm>
          <a:prstGeom prst="straightConnector1">
            <a:avLst/>
          </a:prstGeom>
          <a:ln w="63500">
            <a:solidFill>
              <a:schemeClr val="accent1">
                <a:shade val="95000"/>
                <a:satMod val="10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46EFC7-52A0-148C-668D-60F0889C397A}"/>
              </a:ext>
            </a:extLst>
          </p:cNvPr>
          <p:cNvCxnSpPr>
            <a:cxnSpLocks/>
          </p:cNvCxnSpPr>
          <p:nvPr/>
        </p:nvCxnSpPr>
        <p:spPr>
          <a:xfrm>
            <a:off x="1471384" y="3818548"/>
            <a:ext cx="0" cy="1913385"/>
          </a:xfrm>
          <a:prstGeom prst="straightConnector1">
            <a:avLst/>
          </a:prstGeom>
          <a:ln w="63500">
            <a:solidFill>
              <a:schemeClr val="accent1">
                <a:shade val="95000"/>
                <a:satMod val="10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68633E-4451-A86B-D7D4-809B185574CC}"/>
              </a:ext>
            </a:extLst>
          </p:cNvPr>
          <p:cNvCxnSpPr>
            <a:cxnSpLocks/>
          </p:cNvCxnSpPr>
          <p:nvPr/>
        </p:nvCxnSpPr>
        <p:spPr>
          <a:xfrm flipH="1">
            <a:off x="467246" y="4301067"/>
            <a:ext cx="1624021" cy="1628041"/>
          </a:xfrm>
          <a:prstGeom prst="straightConnector1">
            <a:avLst/>
          </a:prstGeom>
          <a:ln w="63500">
            <a:solidFill>
              <a:schemeClr val="accent1">
                <a:shade val="95000"/>
                <a:satMod val="10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577BA1-F432-292B-9F9E-0E153DCDA966}"/>
              </a:ext>
            </a:extLst>
          </p:cNvPr>
          <p:cNvCxnSpPr>
            <a:cxnSpLocks/>
          </p:cNvCxnSpPr>
          <p:nvPr/>
        </p:nvCxnSpPr>
        <p:spPr>
          <a:xfrm flipH="1" flipV="1">
            <a:off x="467246" y="3938610"/>
            <a:ext cx="2343687" cy="2326023"/>
          </a:xfrm>
          <a:prstGeom prst="straightConnector1">
            <a:avLst/>
          </a:prstGeom>
          <a:ln w="63500">
            <a:solidFill>
              <a:schemeClr val="accent1">
                <a:shade val="95000"/>
                <a:satMod val="10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BEE8DE-EE98-76F6-67A1-545F23CF3EAC}"/>
              </a:ext>
            </a:extLst>
          </p:cNvPr>
          <p:cNvCxnSpPr>
            <a:cxnSpLocks/>
          </p:cNvCxnSpPr>
          <p:nvPr/>
        </p:nvCxnSpPr>
        <p:spPr>
          <a:xfrm>
            <a:off x="1471384" y="4930048"/>
            <a:ext cx="133954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CCBE189C-CA46-845A-B542-65BE87612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034172"/>
              </p:ext>
            </p:extLst>
          </p:nvPr>
        </p:nvGraphicFramePr>
        <p:xfrm>
          <a:off x="3048000" y="4072467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6094015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4506064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207592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094348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6502008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8478392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3388663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96577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100160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478352B-217E-1BD3-306D-392579B04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784892"/>
              </p:ext>
            </p:extLst>
          </p:nvPr>
        </p:nvGraphicFramePr>
        <p:xfrm>
          <a:off x="3046241" y="5503333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6094015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4506064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207592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094348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6502008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8478392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3388663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96577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100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28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9DF3-1D50-1DB3-7090-553E19EC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descriptors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D1CED01-C040-C1A4-589B-D116278495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263458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/>
                  <a:t>The distance between descriptors is the Euclidian distances between the appropriate vectors: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128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D1CED01-C040-C1A4-589B-D116278495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2634588"/>
              </a:xfrm>
              <a:blipFill>
                <a:blip r:embed="rId3"/>
                <a:stretch>
                  <a:fillRect t="-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681A384-D07E-1CA1-9A43-80D1F229830F}"/>
              </a:ext>
            </a:extLst>
          </p:cNvPr>
          <p:cNvCxnSpPr>
            <a:cxnSpLocks/>
          </p:cNvCxnSpPr>
          <p:nvPr/>
        </p:nvCxnSpPr>
        <p:spPr>
          <a:xfrm flipH="1" flipV="1">
            <a:off x="-4887" y="6499429"/>
            <a:ext cx="1080000" cy="3600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D8D5C6-5118-7ABC-A58C-A1EF601310E8}"/>
              </a:ext>
            </a:extLst>
          </p:cNvPr>
          <p:cNvCxnSpPr>
            <a:cxnSpLocks/>
          </p:cNvCxnSpPr>
          <p:nvPr/>
        </p:nvCxnSpPr>
        <p:spPr>
          <a:xfrm rot="60000" flipH="1" flipV="1">
            <a:off x="1500" y="5566631"/>
            <a:ext cx="702000" cy="7380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653442-0D61-3473-4DCC-424957DA132F}"/>
              </a:ext>
            </a:extLst>
          </p:cNvPr>
          <p:cNvCxnSpPr/>
          <p:nvPr/>
        </p:nvCxnSpPr>
        <p:spPr>
          <a:xfrm flipH="1" flipV="1">
            <a:off x="0" y="4651833"/>
            <a:ext cx="720000" cy="7200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B1A3ACB-FB1E-CB61-7F48-627CB2CCA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840139"/>
              </p:ext>
            </p:extLst>
          </p:nvPr>
        </p:nvGraphicFramePr>
        <p:xfrm>
          <a:off x="1524000" y="6401458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4825865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648704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5256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430642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9632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4284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84239EC-AB51-BEF4-DC0B-03D9C79B3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052202"/>
              </p:ext>
            </p:extLst>
          </p:nvPr>
        </p:nvGraphicFramePr>
        <p:xfrm>
          <a:off x="1524000" y="5560846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4825865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648704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5256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430642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9632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4284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DB25B55-097E-FE06-C8F6-2FB24310C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689096"/>
              </p:ext>
            </p:extLst>
          </p:nvPr>
        </p:nvGraphicFramePr>
        <p:xfrm>
          <a:off x="1524000" y="4554633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4825865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648704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5256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430642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9632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42842"/>
                  </a:ext>
                </a:extLst>
              </a:tr>
            </a:tbl>
          </a:graphicData>
        </a:graphic>
      </p:graphicFrame>
      <p:sp>
        <p:nvSpPr>
          <p:cNvPr id="15" name="Right Brace 14">
            <a:extLst>
              <a:ext uri="{FF2B5EF4-FFF2-40B4-BE49-F238E27FC236}">
                <a16:creationId xmlns:a16="http://schemas.microsoft.com/office/drawing/2014/main" id="{EB1D6C06-C797-DF37-C8AC-8DD794B885D1}"/>
              </a:ext>
            </a:extLst>
          </p:cNvPr>
          <p:cNvSpPr/>
          <p:nvPr/>
        </p:nvSpPr>
        <p:spPr>
          <a:xfrm>
            <a:off x="7620000" y="4746340"/>
            <a:ext cx="360000" cy="10800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EB50BE7-CC4B-ED66-FC8D-55673194B721}"/>
              </a:ext>
            </a:extLst>
          </p:cNvPr>
          <p:cNvSpPr/>
          <p:nvPr/>
        </p:nvSpPr>
        <p:spPr>
          <a:xfrm>
            <a:off x="7620000" y="5815540"/>
            <a:ext cx="360000" cy="9360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6B270-9A33-709C-0F82-0DBE34951C90}"/>
              </a:ext>
            </a:extLst>
          </p:cNvPr>
          <p:cNvSpPr txBox="1"/>
          <p:nvPr/>
        </p:nvSpPr>
        <p:spPr>
          <a:xfrm>
            <a:off x="7956256" y="5050108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0.127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DA15E-EE97-C011-0D24-09DD381E75BF}"/>
              </a:ext>
            </a:extLst>
          </p:cNvPr>
          <p:cNvSpPr txBox="1"/>
          <p:nvPr/>
        </p:nvSpPr>
        <p:spPr>
          <a:xfrm>
            <a:off x="7956257" y="6052707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3.266</a:t>
            </a:r>
          </a:p>
        </p:txBody>
      </p:sp>
    </p:spTree>
    <p:extLst>
      <p:ext uri="{BB962C8B-B14F-4D97-AF65-F5344CB8AC3E}">
        <p14:creationId xmlns:p14="http://schemas.microsoft.com/office/powerpoint/2010/main" val="2127450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1F086-6E8A-0F49-EE7B-34E38282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3200"/>
              <a:t>Almost done…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162982D-7FE4-637F-9F5E-B1951CE798D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SzPct val="100000"/>
                </a:pPr>
                <a:r>
                  <a:rPr lang="en-US" sz="2400">
                    <a:latin typeface="+mj-lt"/>
                  </a:rPr>
                  <a:t>Two regions are decided to be a forgery iff their appropriate descriptors are very close</a:t>
                </a:r>
              </a:p>
              <a:p>
                <a:pPr>
                  <a:buSzPct val="100000"/>
                </a:pPr>
                <a:r>
                  <a:rPr lang="en-US" sz="2400">
                    <a:latin typeface="+mj-lt"/>
                  </a:rPr>
                  <a:t>close enough = ratio of closest to second-closest neighbors is less than a threshold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162982D-7FE4-637F-9F5E-B1951CE798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24644A-0DA2-86D5-02E8-88400B63D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839358"/>
              </p:ext>
            </p:extLst>
          </p:nvPr>
        </p:nvGraphicFramePr>
        <p:xfrm>
          <a:off x="0" y="5308797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4825865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648704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5256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430642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9632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4284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220BD0-E6A7-1918-E980-2972FB84A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929696"/>
              </p:ext>
            </p:extLst>
          </p:nvPr>
        </p:nvGraphicFramePr>
        <p:xfrm>
          <a:off x="0" y="4468185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4825865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648704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5256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430642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9632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4284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C752F5-5995-D6CB-0044-99AA57FA4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751026"/>
              </p:ext>
            </p:extLst>
          </p:nvPr>
        </p:nvGraphicFramePr>
        <p:xfrm>
          <a:off x="0" y="3461972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4825865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648704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5256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430642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9632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42842"/>
                  </a:ext>
                </a:extLst>
              </a:tr>
            </a:tbl>
          </a:graphicData>
        </a:graphic>
      </p:graphicFrame>
      <p:sp>
        <p:nvSpPr>
          <p:cNvPr id="7" name="Right Brace 6">
            <a:extLst>
              <a:ext uri="{FF2B5EF4-FFF2-40B4-BE49-F238E27FC236}">
                <a16:creationId xmlns:a16="http://schemas.microsoft.com/office/drawing/2014/main" id="{FD6D2A40-3354-963E-EB9D-34AF3B282FF6}"/>
              </a:ext>
            </a:extLst>
          </p:cNvPr>
          <p:cNvSpPr/>
          <p:nvPr/>
        </p:nvSpPr>
        <p:spPr>
          <a:xfrm>
            <a:off x="6096000" y="3653679"/>
            <a:ext cx="360000" cy="10800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BEB735D-C57F-9096-66BF-4E8CCC320D8B}"/>
              </a:ext>
            </a:extLst>
          </p:cNvPr>
          <p:cNvSpPr/>
          <p:nvPr/>
        </p:nvSpPr>
        <p:spPr>
          <a:xfrm>
            <a:off x="6096000" y="4722879"/>
            <a:ext cx="360000" cy="9360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6DA710-A28C-3E62-D16B-356CF9769DF3}"/>
              </a:ext>
            </a:extLst>
          </p:cNvPr>
          <p:cNvSpPr txBox="1"/>
          <p:nvPr/>
        </p:nvSpPr>
        <p:spPr>
          <a:xfrm>
            <a:off x="6432256" y="3957447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0.127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636F2-9C68-68CD-306C-733BCA69BA56}"/>
              </a:ext>
            </a:extLst>
          </p:cNvPr>
          <p:cNvSpPr txBox="1"/>
          <p:nvPr/>
        </p:nvSpPr>
        <p:spPr>
          <a:xfrm>
            <a:off x="6432257" y="4960046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3.266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5DEC0C-D689-56B1-B40B-A5996F5641DE}"/>
                  </a:ext>
                </a:extLst>
              </p:cNvPr>
              <p:cNvSpPr txBox="1"/>
              <p:nvPr/>
            </p:nvSpPr>
            <p:spPr>
              <a:xfrm>
                <a:off x="763553" y="5896046"/>
                <a:ext cx="7857344" cy="916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𝑟𝑎𝑡𝑖𝑜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127</m:t>
                                </m:r>
                              </m:num>
                              <m:den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266</m:t>
                                </m:r>
                              </m:den>
                            </m:f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= 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039</m:t>
                            </m:r>
                          </m:e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</m:e>
                          <m:e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𝑓𝑜𝑟𝑔𝑒𝑟𝑦</m:t>
                                          </m:r>
                                        </m:e>
                                        <m:e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039</m:t>
                                          </m:r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≥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𝑜𝑟𝑔𝑒𝑦</m:t>
                                          </m:r>
                                        </m:e>
                                        <m:e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039</m:t>
                                          </m:r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mr>
                                    </m:m>
                                  </m:e>
                                </m:eqAr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5DEC0C-D689-56B1-B40B-A5996F564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53" y="5896046"/>
                <a:ext cx="7857344" cy="916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96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69DD5-752B-49CC-91A1-D0DDB9B6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we’ll see today: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C2728-AC1C-A597-DA21-B96BF81C6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SzPct val="100000"/>
            </a:pPr>
            <a:r>
              <a:rPr lang="en-US" b="0" i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Introduction to forgery technique</a:t>
            </a:r>
          </a:p>
          <a:p>
            <a:pPr marL="939800" lvl="1" indent="-342900">
              <a:buSzPct val="100000"/>
              <a:buFont typeface="+mj-lt"/>
              <a:buAutoNum type="arabicPeriod"/>
            </a:pPr>
            <a:r>
              <a:rPr lang="en-US" sz="2400" b="0" i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COPY-MOVE</a:t>
            </a:r>
          </a:p>
          <a:p>
            <a:pPr marL="939800" lvl="1" indent="-342900">
              <a:buSzPct val="100000"/>
              <a:buFont typeface="+mj-lt"/>
              <a:buAutoNum type="arabicPeriod"/>
            </a:pPr>
            <a:r>
              <a:rPr lang="en-US" sz="2400" b="0" i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SPLICING</a:t>
            </a:r>
          </a:p>
          <a:p>
            <a:pPr algn="l" rtl="0">
              <a:buSzPct val="100000"/>
            </a:pPr>
            <a:r>
              <a:rPr lang="en-US" b="0" i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Two methods for forgery detection (mainly COPY-MOVE)</a:t>
            </a:r>
          </a:p>
          <a:p>
            <a:pPr marL="939800" lvl="1" indent="-342900">
              <a:buSzPct val="100000"/>
              <a:buFont typeface="+mj-lt"/>
              <a:buAutoNum type="arabicPeriod"/>
            </a:pPr>
            <a:r>
              <a:rPr lang="en-US" sz="2400" b="0" i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SIFT: Feature-point-based forgery detection</a:t>
            </a:r>
          </a:p>
          <a:p>
            <a:pPr marL="939800" lvl="1" indent="-342900">
              <a:buSzPct val="100000"/>
              <a:buFont typeface="+mj-lt"/>
              <a:buAutoNum type="arabicPeriod"/>
            </a:pPr>
            <a:r>
              <a:rPr lang="en-US" sz="2400" b="0" i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DCT+SVM: block-based forgery detection</a:t>
            </a:r>
          </a:p>
          <a:p>
            <a:pPr marL="482600">
              <a:buSzPct val="100000"/>
            </a:pPr>
            <a:r>
              <a:rPr lang="en-US" b="0" i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Live demonstration</a:t>
            </a:r>
          </a:p>
          <a:p>
            <a:pPr algn="l" rtl="0">
              <a:buSzPct val="100000"/>
            </a:pPr>
            <a:r>
              <a:rPr lang="en-US" b="0" i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Summary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95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255735-09E9-F0BC-A6AC-7B70025CF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11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5B6F8-17E8-ED71-CE02-D07C4852F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0320"/>
            <a:ext cx="9144000" cy="2658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A5D6A-211E-1570-D5CF-CCA71B0C2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5427"/>
            <a:ext cx="9144000" cy="8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91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2A539215-EAD5-3ACA-C963-68EDEBEA5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>
            <a:extLst>
              <a:ext uri="{FF2B5EF4-FFF2-40B4-BE49-F238E27FC236}">
                <a16:creationId xmlns:a16="http://schemas.microsoft.com/office/drawing/2014/main" id="{5F363342-19D7-F4F6-7F1B-5E3F2CF4AB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l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200"/>
              <a:t>Scale Invariant Feature Transform</a:t>
            </a:r>
          </a:p>
        </p:txBody>
      </p:sp>
      <p:sp>
        <p:nvSpPr>
          <p:cNvPr id="101" name="Google Shape;101;p20">
            <a:extLst>
              <a:ext uri="{FF2B5EF4-FFF2-40B4-BE49-F238E27FC236}">
                <a16:creationId xmlns:a16="http://schemas.microsoft.com/office/drawing/2014/main" id="{1D48E15A-85EB-1C01-CBBA-A407540351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400"/>
              <a:t>Scale Invariant – can detect both big and small forgeries</a:t>
            </a:r>
          </a:p>
          <a:p>
            <a:pPr indent="-381000">
              <a:buSzPct val="100000"/>
            </a:pPr>
            <a:r>
              <a:rPr lang="en-US" sz="2400"/>
              <a:t>Feature Transform – operates on keypoints, not blocks of an image (as you’ll see in DCT)</a:t>
            </a:r>
            <a:endParaRPr lang="en" sz="2400"/>
          </a:p>
          <a:p>
            <a:pPr indent="-381000">
              <a:buSzPct val="100000"/>
            </a:pPr>
            <a:r>
              <a:rPr lang="en-US" sz="2400"/>
              <a:t>Detects COPY-MOVE forgeries</a:t>
            </a:r>
          </a:p>
        </p:txBody>
      </p:sp>
    </p:spTree>
    <p:extLst>
      <p:ext uri="{BB962C8B-B14F-4D97-AF65-F5344CB8AC3E}">
        <p14:creationId xmlns:p14="http://schemas.microsoft.com/office/powerpoint/2010/main" val="164977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68236-F6A0-2C52-3DA1-F56CB422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93366"/>
            <a:ext cx="8520600" cy="2351001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Method 2 – DCT+ SVM</a:t>
            </a:r>
            <a:endParaRPr lang="he-IL" sz="5200"/>
          </a:p>
        </p:txBody>
      </p:sp>
    </p:spTree>
    <p:extLst>
      <p:ext uri="{BB962C8B-B14F-4D97-AF65-F5344CB8AC3E}">
        <p14:creationId xmlns:p14="http://schemas.microsoft.com/office/powerpoint/2010/main" val="2309333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535F-E326-C007-72F6-6DEC240B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en-GB" sz="3200"/>
              <a:t>Motivation – why use DCT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AFF72-9E8D-2C78-17B7-28BAC0C5D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>
              <a:buSzPct val="100000"/>
            </a:pPr>
            <a:r>
              <a:rPr lang="en-GB" sz="2400"/>
              <a:t>By breaking an image into frequency components, the DCT makes it easier to identify features of the image</a:t>
            </a:r>
          </a:p>
          <a:p>
            <a:pPr marL="342900">
              <a:buSzPct val="100000"/>
            </a:pPr>
            <a:r>
              <a:rPr lang="en-GB" sz="2400"/>
              <a:t>We hope to identify similar features in case of COPY-MOVE and disturbances in frequencies in case of SPLICING</a:t>
            </a:r>
          </a:p>
        </p:txBody>
      </p:sp>
    </p:spTree>
    <p:extLst>
      <p:ext uri="{BB962C8B-B14F-4D97-AF65-F5344CB8AC3E}">
        <p14:creationId xmlns:p14="http://schemas.microsoft.com/office/powerpoint/2010/main" val="2272989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67009BE-3934-1933-3088-0DFD0E93392E}"/>
              </a:ext>
            </a:extLst>
          </p:cNvPr>
          <p:cNvGrpSpPr/>
          <p:nvPr/>
        </p:nvGrpSpPr>
        <p:grpSpPr>
          <a:xfrm>
            <a:off x="-1" y="904568"/>
            <a:ext cx="9144001" cy="5962542"/>
            <a:chOff x="-1" y="1729960"/>
            <a:chExt cx="9144001" cy="5137150"/>
          </a:xfrm>
        </p:grpSpPr>
        <p:pic>
          <p:nvPicPr>
            <p:cNvPr id="3" name="Picture 2" descr="Free Stock Photo of Coastal town with boats and houses | Download Free  Images and Free Illustrations">
              <a:extLst>
                <a:ext uri="{FF2B5EF4-FFF2-40B4-BE49-F238E27FC236}">
                  <a16:creationId xmlns:a16="http://schemas.microsoft.com/office/drawing/2014/main" id="{BE52A66C-2816-D46A-B545-032BA2016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729960"/>
              <a:ext cx="9144000" cy="5137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383057-B76F-D8EE-1EA1-63D5E8FE9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1606" y="6518780"/>
              <a:ext cx="746825" cy="1524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ACFA56-52C7-E258-D561-3971EB701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8587" y="6366367"/>
              <a:ext cx="746825" cy="1524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BF0F9E-ED06-C7B3-C7F9-33FCB4A9F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1999" y="6255766"/>
              <a:ext cx="746825" cy="152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09BFDE-AFBC-FE08-EA5B-3C2F6F3E9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174" y="6562981"/>
              <a:ext cx="746825" cy="1524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018E58-7E70-78C3-8BB2-AC0380A7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7051" y="5484440"/>
              <a:ext cx="1066949" cy="7430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DF85DF-846F-2F94-39D3-DD993235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2493" y="6255766"/>
              <a:ext cx="1166546" cy="43745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72FF28D-396C-9E1B-955F-E35EF4E2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1265" y="5415864"/>
              <a:ext cx="378837" cy="22098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90C229-1E52-47B3-9C02-813C718B9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09125" y="6208126"/>
              <a:ext cx="581106" cy="200053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BEF9969-56BD-7092-6962-F1BEA0AB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68071"/>
            <a:ext cx="8520600" cy="763500"/>
          </a:xfrm>
        </p:spPr>
        <p:txBody>
          <a:bodyPr/>
          <a:lstStyle/>
          <a:p>
            <a:pPr>
              <a:buSzPct val="100000"/>
            </a:pPr>
            <a:r>
              <a:rPr lang="en-GB" sz="3200"/>
              <a:t>example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29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4A4CBD3E-51F6-ADCE-3952-A285B9616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>
            <a:extLst>
              <a:ext uri="{FF2B5EF4-FFF2-40B4-BE49-F238E27FC236}">
                <a16:creationId xmlns:a16="http://schemas.microsoft.com/office/drawing/2014/main" id="{32785DD5-A797-1C98-801F-79FA8B3B0D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/>
              <a:t>4 steps of DCT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Google Shape;107;p21">
                <a:extLst>
                  <a:ext uri="{FF2B5EF4-FFF2-40B4-BE49-F238E27FC236}">
                    <a16:creationId xmlns:a16="http://schemas.microsoft.com/office/drawing/2014/main" id="{7AC109A8-D878-A9BF-AC1B-772CB8EFE30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/>
                </a:pPr>
                <a:r>
                  <a:rPr lang="en-GB" sz="2400"/>
                  <a:t>Convert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𝑅𝐺𝐵</m:t>
                    </m:r>
                  </m:oMath>
                </a14:m>
                <a:r>
                  <a:rPr lang="en-GB" sz="2400"/>
                  <a:t> image to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𝑌𝐶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𝑏𝐶𝑟</m:t>
                    </m:r>
                  </m:oMath>
                </a14:m>
                <a:endParaRPr lang="en-GB" sz="2400"/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/>
                </a:pPr>
                <a:r>
                  <a:rPr lang="en-GB" sz="2400"/>
                  <a:t>Extract DCT coefficients</a:t>
                </a:r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/>
                </a:pPr>
                <a:r>
                  <a:rPr lang="en-GB"/>
                  <a:t>Extract useable data from the </a:t>
                </a:r>
                <a:r>
                  <a:rPr lang="en-GB" sz="2400"/>
                  <a:t>coefficients</a:t>
                </a:r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/>
                </a:pPr>
                <a:r>
                  <a:rPr lang="en-GB" sz="2400"/>
                  <a:t>Train (or use) SVM</a:t>
                </a:r>
              </a:p>
            </p:txBody>
          </p:sp>
        </mc:Choice>
        <mc:Fallback xmlns="">
          <p:sp>
            <p:nvSpPr>
              <p:cNvPr id="107" name="Google Shape;107;p21">
                <a:extLst>
                  <a:ext uri="{FF2B5EF4-FFF2-40B4-BE49-F238E27FC236}">
                    <a16:creationId xmlns:a16="http://schemas.microsoft.com/office/drawing/2014/main" id="{7AC109A8-D878-A9BF-AC1B-772CB8EFE30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396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91C0-5364-717D-BB00-09E4C139C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GB" sz="3200"/>
              <a:t>YCbCr</a:t>
            </a:r>
            <a:endParaRPr lang="he-IL" sz="3200"/>
          </a:p>
        </p:txBody>
      </p:sp>
      <p:sp>
        <p:nvSpPr>
          <p:cNvPr id="3" name="Google Shape;101;p20">
            <a:extLst>
              <a:ext uri="{FF2B5EF4-FFF2-40B4-BE49-F238E27FC236}">
                <a16:creationId xmlns:a16="http://schemas.microsoft.com/office/drawing/2014/main" id="{44084803-DBDE-7264-E7D1-00E7CD2086CC}"/>
              </a:ext>
            </a:extLst>
          </p:cNvPr>
          <p:cNvSpPr txBox="1">
            <a:spLocks/>
          </p:cNvSpPr>
          <p:nvPr/>
        </p:nvSpPr>
        <p:spPr>
          <a:xfrm>
            <a:off x="311700" y="1564065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buSzPct val="100000"/>
              <a:buFont typeface="Arial"/>
              <a:buChar char="●"/>
            </a:pPr>
            <a:r>
              <a:rPr lang="en-GB" sz="2400"/>
              <a:t>YCbCr is a way to store color (like RGB).</a:t>
            </a:r>
          </a:p>
          <a:p>
            <a:pPr marL="457200" indent="-381000">
              <a:buSzPct val="100000"/>
              <a:buFont typeface="Arial"/>
              <a:buChar char="●"/>
            </a:pPr>
            <a:r>
              <a:rPr lang="en" sz="2400"/>
              <a:t>It consists of 3 components:</a:t>
            </a:r>
          </a:p>
          <a:p>
            <a:pPr marL="914400" lvl="1" indent="-381000">
              <a:buSzPct val="100000"/>
              <a:buFont typeface="Arial"/>
              <a:buChar char="○"/>
            </a:pPr>
            <a:r>
              <a:rPr lang="en-US" sz="2400"/>
              <a:t>Y (luma) indicates the brightness (gray scale).</a:t>
            </a:r>
          </a:p>
          <a:p>
            <a:pPr marL="914400" lvl="1" indent="-381000">
              <a:buSzPct val="100000"/>
              <a:buFont typeface="Arial"/>
              <a:buChar char="○"/>
            </a:pPr>
            <a:r>
              <a:rPr lang="en-US" sz="2400"/>
              <a:t>Cb is the difference of the blue from the luma.</a:t>
            </a:r>
          </a:p>
          <a:p>
            <a:pPr marL="914400" lvl="1" indent="-381000">
              <a:buSzPct val="100000"/>
              <a:buFont typeface="Arial"/>
              <a:buChar char="○"/>
            </a:pPr>
            <a:r>
              <a:rPr lang="en-US" sz="2400"/>
              <a:t>Cr is the difference of the red from the luma.</a:t>
            </a:r>
          </a:p>
          <a:p>
            <a:pPr marL="914400" lvl="1" indent="-381000">
              <a:buSzPct val="100000"/>
              <a:buFont typeface="Arial"/>
              <a:buChar char="○"/>
            </a:pPr>
            <a:endParaRPr lang="en-US" sz="2400"/>
          </a:p>
          <a:p>
            <a:pPr marL="76200" lvl="3">
              <a:buSzPct val="100000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06106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9CA7-8401-9328-1657-AB2BF08D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3200" err="1"/>
              <a:t>YCbCr</a:t>
            </a:r>
            <a:r>
              <a:rPr lang="en-US" sz="3200"/>
              <a:t> – visual explanation</a:t>
            </a:r>
          </a:p>
        </p:txBody>
      </p:sp>
      <p:pic>
        <p:nvPicPr>
          <p:cNvPr id="6" name="Picture 5" descr="A colorful background with white lines&#10;&#10;Description automatically generated">
            <a:extLst>
              <a:ext uri="{FF2B5EF4-FFF2-40B4-BE49-F238E27FC236}">
                <a16:creationId xmlns:a16="http://schemas.microsoft.com/office/drawing/2014/main" id="{9C12BE4A-1E17-7CD2-B456-5EB6469BC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11873"/>
            <a:ext cx="4046127" cy="4046127"/>
          </a:xfrm>
          <a:prstGeom prst="rect">
            <a:avLst/>
          </a:prstGeom>
        </p:spPr>
      </p:pic>
      <p:pic>
        <p:nvPicPr>
          <p:cNvPr id="8" name="Picture 7" descr="A colorful squares with letters and numbers on a black background&#10;&#10;Description automatically generated">
            <a:extLst>
              <a:ext uri="{FF2B5EF4-FFF2-40B4-BE49-F238E27FC236}">
                <a16:creationId xmlns:a16="http://schemas.microsoft.com/office/drawing/2014/main" id="{FD96EF90-4757-5524-8AED-160D0DC2B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27" y="1760127"/>
            <a:ext cx="5097873" cy="509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0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B8465-0273-4C6A-3425-66BDCC30F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0F0-7202-67FA-15BA-8E8C93D8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GB" sz="3200"/>
              <a:t>Why use it?</a:t>
            </a:r>
            <a:endParaRPr lang="he-IL" sz="3200"/>
          </a:p>
        </p:txBody>
      </p:sp>
      <p:sp>
        <p:nvSpPr>
          <p:cNvPr id="3" name="Google Shape;101;p20">
            <a:extLst>
              <a:ext uri="{FF2B5EF4-FFF2-40B4-BE49-F238E27FC236}">
                <a16:creationId xmlns:a16="http://schemas.microsoft.com/office/drawing/2014/main" id="{FC9925C9-15B7-7D66-E95E-5A26392A9BC1}"/>
              </a:ext>
            </a:extLst>
          </p:cNvPr>
          <p:cNvSpPr txBox="1">
            <a:spLocks/>
          </p:cNvSpPr>
          <p:nvPr/>
        </p:nvSpPr>
        <p:spPr>
          <a:xfrm>
            <a:off x="311700" y="1564065"/>
            <a:ext cx="6418284" cy="4956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buSzPct val="100000"/>
              <a:buFont typeface="Arial"/>
              <a:buChar char="●"/>
            </a:pPr>
            <a:r>
              <a:rPr lang="en-GB" sz="2400"/>
              <a:t>Humans are more sensitive to the black-and-white information</a:t>
            </a:r>
          </a:p>
          <a:p>
            <a:pPr marL="457200" indent="-381000">
              <a:buSzPct val="100000"/>
              <a:buFont typeface="Arial"/>
              <a:buChar char="●"/>
            </a:pPr>
            <a:r>
              <a:rPr lang="en-GB" sz="2400"/>
              <a:t>As a result, we can give more weight to the Y channel</a:t>
            </a:r>
          </a:p>
        </p:txBody>
      </p:sp>
      <p:pic>
        <p:nvPicPr>
          <p:cNvPr id="5" name="Picture 4" descr="A barn in front of a mountain&#10;&#10;Description automatically generated">
            <a:extLst>
              <a:ext uri="{FF2B5EF4-FFF2-40B4-BE49-F238E27FC236}">
                <a16:creationId xmlns:a16="http://schemas.microsoft.com/office/drawing/2014/main" id="{56943A66-3A86-574B-8DED-6151188B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713" y="-1"/>
            <a:ext cx="2304288" cy="688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87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C7D3C-9E03-4CFA-DAE4-1E83088BA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A93ED8-EBD4-57B3-28FC-540A76A141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>
                  <a:buSzPct val="100000"/>
                </a:pPr>
                <a:r>
                  <a:rPr lang="en-GB" u="sng"/>
                  <a:t>RGB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u="sng">
                    <a:sym typeface="Wingdings" panose="05000000000000000000" pitchFamily="2" charset="2"/>
                  </a:rPr>
                  <a:t> </a:t>
                </a:r>
                <a:r>
                  <a:rPr lang="en-GB" u="sng" err="1">
                    <a:sym typeface="Wingdings" panose="05000000000000000000" pitchFamily="2" charset="2"/>
                  </a:rPr>
                  <a:t>YCbCr</a:t>
                </a:r>
                <a:r>
                  <a:rPr lang="en-GB" u="sng">
                    <a:sym typeface="Wingdings" panose="05000000000000000000" pitchFamily="2" charset="2"/>
                  </a:rPr>
                  <a:t>: Informally</a:t>
                </a:r>
                <a:endParaRPr lang="en-US" sz="36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A93ED8-EBD4-57B3-28FC-540A76A141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88" t="-3968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76F7105-2A6F-6D77-0974-E897FA02CD9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Autofit/>
              </a:bodyPr>
              <a:lstStyle/>
              <a:p>
                <a:pPr indent="-381000">
                  <a:buSzPct val="100000"/>
                </a:pPr>
                <a:r>
                  <a:rPr lang="en-US" sz="2400">
                    <a:latin typeface="+mj-lt"/>
                  </a:rPr>
                  <a:t>Use standard values: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587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114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>
                  <a:latin typeface="+mj-lt"/>
                </a:endParaRPr>
              </a:p>
              <a:p>
                <a:pPr indent="-381000">
                  <a:buSzPct val="100000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299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587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114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128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169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331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500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128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500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419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081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>
                  <a:latin typeface="+mj-lt"/>
                </a:endParaRPr>
              </a:p>
              <a:p>
                <a:pPr marL="457200" indent="-381000">
                  <a:buSzPct val="100000"/>
                  <a:buFont typeface="Arial"/>
                  <a:buChar char="●"/>
                </a:pPr>
                <a:endParaRPr lang="en-US" sz="2400">
                  <a:latin typeface="+mj-lt"/>
                </a:endParaRPr>
              </a:p>
              <a:p>
                <a:pPr marL="457200" indent="-381000">
                  <a:buSzPct val="100000"/>
                  <a:buFont typeface="Arial"/>
                  <a:buChar char="●"/>
                </a:pPr>
                <a:endParaRPr lang="en-US" sz="2400">
                  <a:latin typeface="+mj-lt"/>
                </a:endParaRPr>
              </a:p>
              <a:p>
                <a:pPr marL="457200" indent="-381000">
                  <a:buSzPct val="100000"/>
                  <a:buFont typeface="Arial"/>
                  <a:buChar char="●"/>
                </a:pPr>
                <a:endParaRPr lang="en-US" sz="2400">
                  <a:latin typeface="+mj-lt"/>
                </a:endParaRPr>
              </a:p>
              <a:p>
                <a:pPr>
                  <a:buSzPct val="100000"/>
                </a:pPr>
                <a:endParaRPr lang="en-US" sz="240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76F7105-2A6F-6D77-0974-E897FA02CD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6000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/>
              <a:t>COPY-MOVE</a:t>
            </a:r>
            <a:endParaRPr sz="320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19100">
              <a:spcBef>
                <a:spcPts val="1200"/>
              </a:spcBef>
              <a:buClr>
                <a:srgbClr val="333333"/>
              </a:buClr>
              <a:buSzPct val="100000"/>
            </a:pPr>
            <a:endParaRPr lang="en-GB" sz="2400"/>
          </a:p>
          <a:p>
            <a:pPr marL="419100">
              <a:spcBef>
                <a:spcPts val="1200"/>
              </a:spcBef>
              <a:buClr>
                <a:srgbClr val="333333"/>
              </a:buClr>
              <a:buSzPct val="100000"/>
            </a:pPr>
            <a:endParaRPr lang="en-GB"/>
          </a:p>
          <a:p>
            <a:pPr marL="419100">
              <a:spcBef>
                <a:spcPts val="1200"/>
              </a:spcBef>
              <a:buClr>
                <a:srgbClr val="333333"/>
              </a:buClr>
              <a:buSzPct val="100000"/>
            </a:pPr>
            <a:r>
              <a:rPr lang="en" sz="2400"/>
              <a:t>The </a:t>
            </a:r>
            <a:r>
              <a:rPr lang="en-US" sz="2400"/>
              <a:t>COPY-MOVE</a:t>
            </a:r>
            <a:r>
              <a:rPr lang="en" sz="2400"/>
              <a:t> Image Forgery technique is a type of digital image manipulation where a portion of an image is copied and pasted into another area of the same image.</a:t>
            </a:r>
            <a:endParaRPr sz="2400">
              <a:solidFill>
                <a:srgbClr val="333333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This is often done to duplicate or hide certain elements, like creating fake objects or obscuring important details.</a:t>
            </a:r>
          </a:p>
          <a:p>
            <a:pPr indent="-381000">
              <a:buSzPct val="100000"/>
            </a:pPr>
            <a:r>
              <a:rPr lang="en-US"/>
              <a:t>Consistency in Source and Target Regions</a:t>
            </a:r>
          </a:p>
          <a:p>
            <a:pPr indent="-381000">
              <a:buSzPct val="100000"/>
            </a:pPr>
            <a:r>
              <a:rPr lang="en-US"/>
              <a:t>Patches of pixels do not repeat themselves in real images so we can use that to detect forged images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endParaRPr lang="en" sz="2400"/>
          </a:p>
        </p:txBody>
      </p:sp>
      <p:pic>
        <p:nvPicPr>
          <p:cNvPr id="5" name="Picture 4" descr="A city with smoke coming out of it&#10;&#10;Description automatically generated">
            <a:extLst>
              <a:ext uri="{FF2B5EF4-FFF2-40B4-BE49-F238E27FC236}">
                <a16:creationId xmlns:a16="http://schemas.microsoft.com/office/drawing/2014/main" id="{5B430A6D-354D-27EF-6FA7-2594FFF73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947" y="24812"/>
            <a:ext cx="3952569" cy="266410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CE2E-DB57-D26E-BA04-B18A9CAE9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en-GB" sz="3200"/>
              <a:t>Discrete Cosine Transform (DCT)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27F53-8994-2C3B-958F-609D0B15B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>
              <a:buSzPct val="100000"/>
            </a:pPr>
            <a:r>
              <a:rPr lang="en-GB" sz="2400"/>
              <a:t>Used to transform data from the spatial domain into the frequency domain (like DFT/FFT</a:t>
            </a:r>
            <a:r>
              <a:rPr lang="en-GB"/>
              <a:t>)</a:t>
            </a:r>
            <a:r>
              <a:rPr lang="en-GB" sz="2400"/>
              <a:t> </a:t>
            </a:r>
          </a:p>
          <a:p>
            <a:pPr marL="342900">
              <a:buSzPct val="100000"/>
            </a:pPr>
            <a:r>
              <a:rPr lang="en-GB" sz="2400"/>
              <a:t>Uses only cosine functions</a:t>
            </a:r>
          </a:p>
        </p:txBody>
      </p:sp>
    </p:spTree>
    <p:extLst>
      <p:ext uri="{BB962C8B-B14F-4D97-AF65-F5344CB8AC3E}">
        <p14:creationId xmlns:p14="http://schemas.microsoft.com/office/powerpoint/2010/main" val="2142917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9812-5D86-7043-48D6-1F3B7B6C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en-US" sz="3200"/>
              <a:t>DCT - cont.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1207CA0-D187-54CD-2CE3-71C71386E18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6222450" cy="4555200"/>
              </a:xfrm>
            </p:spPr>
            <p:txBody>
              <a:bodyPr>
                <a:normAutofit/>
              </a:bodyPr>
              <a:lstStyle/>
              <a:p>
                <a:pPr marL="342900">
                  <a:buSzPct val="100000"/>
                </a:pPr>
                <a:r>
                  <a:rPr lang="en-GB" sz="2400">
                    <a:latin typeface="+mj-lt"/>
                  </a:rPr>
                  <a:t>High energy compaction</a:t>
                </a:r>
              </a:p>
              <a:p>
                <a:pPr marL="342900">
                  <a:buSzPct val="100000"/>
                </a:pPr>
                <a:r>
                  <a:rPr lang="en-GB" sz="2400">
                    <a:latin typeface="+mj-lt"/>
                  </a:rPr>
                  <a:t>There are many different versions of DCT, we’ll use the standard version (DCT-II)</a:t>
                </a:r>
              </a:p>
              <a:p>
                <a:pPr marL="342900">
                  <a:buSzPct val="100000"/>
                </a:pPr>
                <a:r>
                  <a:rPr lang="en-GB" sz="2400">
                    <a:latin typeface="+mj-lt"/>
                  </a:rPr>
                  <a:t>We will use DCT on non-overlapping </a:t>
                </a:r>
                <a:br>
                  <a:rPr lang="en-GB" sz="2400">
                    <a:latin typeface="+mj-lt"/>
                  </a:rPr>
                </a:b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>
                    <a:latin typeface="+mj-lt"/>
                  </a:rPr>
                  <a:t> blocks (usually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16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GB">
                    <a:latin typeface="+mj-lt"/>
                  </a:rPr>
                  <a:t>) some data may be lost.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1207CA0-D187-54CD-2CE3-71C71386E1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6222450" cy="4555200"/>
              </a:xfrm>
              <a:blipFill>
                <a:blip r:embed="rId3"/>
                <a:stretch>
                  <a:fillRect l="-1273" r="-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828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C2D20-AC4D-B04A-45E8-6FA5787A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remember DFT</a:t>
            </a:r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930E03-ED5D-5F25-B0E4-A10A34C69EBB}"/>
                  </a:ext>
                </a:extLst>
              </p:cNvPr>
              <p:cNvSpPr txBox="1"/>
              <p:nvPr/>
            </p:nvSpPr>
            <p:spPr>
              <a:xfrm>
                <a:off x="311700" y="1356866"/>
                <a:ext cx="8520600" cy="2896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/>
                  <a:t>DFT: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 sz="2400"/>
              </a:p>
              <a:p>
                <a:pPr marL="285750" indent="-285750">
                  <a:buSzPct val="100000"/>
                  <a:buFont typeface="Arial" panose="020B0604020202020204" pitchFamily="34" charset="0"/>
                  <a:buChar char="•"/>
                </a:pPr>
                <a:endParaRPr lang="en-US" sz="2400"/>
              </a:p>
              <a:p>
                <a:pPr marL="285750" indent="-285750"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/>
                  <a:t>Uses orthonormal basis of periodic functions to represent the data as linear combination of this functions.</a:t>
                </a:r>
                <a:r>
                  <a:rPr lang="en-GB" sz="2400"/>
                  <a:t> </a:t>
                </a:r>
              </a:p>
              <a:p>
                <a:pPr marL="285750" indent="-285750">
                  <a:buSzPct val="100000"/>
                  <a:buFont typeface="Arial" panose="020B0604020202020204" pitchFamily="34" charset="0"/>
                  <a:buChar char="•"/>
                </a:pPr>
                <a:r>
                  <a:rPr lang="en-GB" sz="2400"/>
                  <a:t>transform data from the spatial domain into the frequency domain </a:t>
                </a:r>
                <a:endParaRPr lang="he-IL"/>
              </a:p>
              <a:p>
                <a:endParaRPr lang="en-US"/>
              </a:p>
              <a:p>
                <a:endParaRPr lang="en-US" sz="1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930E03-ED5D-5F25-B0E4-A10A34C69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1356866"/>
                <a:ext cx="8520600" cy="2896242"/>
              </a:xfrm>
              <a:prstGeom prst="rect">
                <a:avLst/>
              </a:prstGeom>
              <a:blipFill>
                <a:blip r:embed="rId2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0248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8EB4-E81B-0247-E49C-3F31E0D1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DCT V.S. DFT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21AA710-60AB-4660-3D04-82BF6A19E1D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55850" y="1536633"/>
                <a:ext cx="8832300" cy="4555200"/>
              </a:xfrm>
            </p:spPr>
            <p:txBody>
              <a:bodyPr>
                <a:noAutofit/>
              </a:bodyPr>
              <a:lstStyle/>
              <a:p>
                <a:pPr>
                  <a:buSzPct val="100000"/>
                </a:pPr>
                <a:r>
                  <a:rPr lang="en-US"/>
                  <a:t>DFT: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/>
              </a:p>
              <a:p>
                <a:pPr>
                  <a:buSzPct val="100000"/>
                </a:pPr>
                <a:r>
                  <a:rPr lang="en-US"/>
                  <a:t>DCT: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b="0"/>
              </a:p>
              <a:p>
                <a:pPr>
                  <a:buSzPct val="100000"/>
                </a:pPr>
                <a:r>
                  <a:rPr lang="en-US" b="0"/>
                  <a:t>We can see that </a:t>
                </a:r>
                <a:r>
                  <a:rPr lang="en-US"/>
                  <a:t>DCT does similar things but with only cosine base functions.</a:t>
                </a:r>
              </a:p>
              <a:p>
                <a:pPr>
                  <a:buSzPct val="100000"/>
                </a:pPr>
                <a:r>
                  <a:rPr lang="en-US" b="0"/>
                  <a:t>Both </a:t>
                </a:r>
                <a:r>
                  <a:rPr lang="en-GB"/>
                  <a:t>transform data from the spatial domain into the frequency domain with the frequencies getting higher for each coefficient.</a:t>
                </a:r>
              </a:p>
              <a:p>
                <a:pPr>
                  <a:buSzPct val="100000"/>
                </a:pPr>
                <a:r>
                  <a:rPr lang="en-GB" b="0"/>
                  <a:t>DCT is more computationally efficient and uses only real numbers which is better.</a:t>
                </a:r>
                <a:endParaRPr lang="en-GB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21AA710-60AB-4660-3D04-82BF6A19E1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5850" y="1536633"/>
                <a:ext cx="8832300" cy="45552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204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A792-C968-ED2C-0ABD-74A3C418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we’re working in 2d…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FBCEF5-D765-2A07-B302-3B3E4A61DD8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0" y="1536633"/>
                <a:ext cx="9144000" cy="4555200"/>
              </a:xfrm>
            </p:spPr>
            <p:txBody>
              <a:bodyPr/>
              <a:lstStyle/>
              <a:p>
                <a:pPr>
                  <a:buSzPct val="100000"/>
                </a:pPr>
                <a:r>
                  <a:rPr lang="en-GB" b="0"/>
                  <a:t>Generalize to 2d:</a:t>
                </a:r>
                <a:r>
                  <a:rPr lang="en-GB"/>
                  <a:t> product of the vertical and horizontal frequencies:</a:t>
                </a:r>
                <a:endParaRPr lang="en-GB" i="1">
                  <a:latin typeface="Cambria Math" panose="02040503050406030204" pitchFamily="18" charset="0"/>
                </a:endParaRPr>
              </a:p>
              <a:p>
                <a:pPr marL="114300" indent="0"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  <a:p>
                <a:pPr marL="114300" indent="0">
                  <a:buSzPct val="100000"/>
                  <a:buNone/>
                </a:pPr>
                <a:endParaRPr lang="en-US"/>
              </a:p>
              <a:p>
                <a:pPr marL="114300" indent="0">
                  <a:buSzPct val="100000"/>
                  <a:buNone/>
                </a:pPr>
                <a:endParaRPr lang="en-US"/>
              </a:p>
              <a:p>
                <a:pPr marL="114300" indent="0">
                  <a:buSzPct val="100000"/>
                  <a:buNone/>
                </a:pPr>
                <a:endParaRPr lang="he-IL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FBCEF5-D765-2A07-B302-3B3E4A61DD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536633"/>
                <a:ext cx="9144000" cy="45552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182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AB224-9289-5B70-9960-20B21F26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visualization</a:t>
            </a:r>
            <a:endParaRPr lang="he-IL"/>
          </a:p>
        </p:txBody>
      </p:sp>
      <p:pic>
        <p:nvPicPr>
          <p:cNvPr id="5" name="Picture 4" descr="A collection of squares with numbers&#10;&#10;Description automatically generated">
            <a:extLst>
              <a:ext uri="{FF2B5EF4-FFF2-40B4-BE49-F238E27FC236}">
                <a16:creationId xmlns:a16="http://schemas.microsoft.com/office/drawing/2014/main" id="{02E09E48-CB2D-55A6-6995-745C1A10E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494" y="0"/>
            <a:ext cx="5626553" cy="4449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1D8DA-762E-8FA7-390E-9BB72A4EC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79" y="4449098"/>
            <a:ext cx="5871140" cy="2246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B3CE78-2422-4C8B-068B-5748AE3B0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26" y="1213545"/>
            <a:ext cx="2438740" cy="260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BE0FD-63A9-07AB-6830-F89ECBCE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02" y="3814233"/>
            <a:ext cx="2410161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40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66ED-CBB7-6474-F2D2-B3E44D46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/>
              <a:t>Extract useable data for the SVM</a:t>
            </a:r>
            <a:endParaRPr lang="en-GB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AED8A-7BA3-CC63-979D-17C2D93D3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buSzPct val="100000"/>
            </a:pPr>
            <a:r>
              <a:rPr lang="en-US"/>
              <a:t>Each coefficient represents a frequency</a:t>
            </a:r>
          </a:p>
          <a:p>
            <a:pPr>
              <a:buSzPct val="100000"/>
            </a:pPr>
            <a:r>
              <a:rPr lang="en-US"/>
              <a:t>Each block has its own 64 coefficients, one for each frequency</a:t>
            </a:r>
          </a:p>
          <a:p>
            <a:pPr>
              <a:buSzPct val="100000"/>
            </a:pPr>
            <a:r>
              <a:rPr lang="en-US"/>
              <a:t>For each frequency we’ll look across blocks and consider for each block the matching coefficient of this frequency:</a:t>
            </a:r>
          </a:p>
          <a:p>
            <a:pPr lvl="1">
              <a:buSzPct val="100000"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data we’ll use to classify is the standard deviation of these coefficients, and the number of positive coefficients</a:t>
            </a:r>
            <a:endParaRPr lang="en-US" sz="2400"/>
          </a:p>
          <a:p>
            <a:pPr>
              <a:buSzPct val="100000"/>
            </a:pPr>
            <a:r>
              <a:rPr lang="en-US"/>
              <a:t>We’ll repeat the data extraction for a cropped image.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50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E45D-30E6-23FD-2199-78B77FFB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r>
              <a:rPr lang="en-GB">
                <a:sym typeface="Wingdings" panose="05000000000000000000" pitchFamily="2" charset="2"/>
              </a:rPr>
              <a:t>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76C4E63-407F-0D33-2BCD-7617D1C301E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114300" indent="0">
                  <a:buNone/>
                </a:pPr>
                <a:r>
                  <a:rPr lang="en-US" sz="2400"/>
                  <a:t>DCT(image)=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/>
              </a:p>
              <a:p>
                <a:pPr marL="114300" indent="0">
                  <a:buNone/>
                </a:pPr>
                <a:r>
                  <a:rPr lang="en-US" sz="2400"/>
                  <a:t>DCT(crop(image))=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/>
              </a:p>
              <a:p>
                <a:pPr marL="114300" indent="0">
                  <a:buNone/>
                </a:pPr>
                <a:endParaRPr lang="en-US"/>
              </a:p>
              <a:p>
                <a:pPr marL="114300" indent="0">
                  <a:buNone/>
                </a:pPr>
                <a:endParaRPr lang="en-US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76C4E63-407F-0D33-2BCD-7617D1C30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944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53D7A-D9AE-F504-76F8-1D31B9AF5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ABF7-D5AD-8C3E-62A5-1D918CD1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r>
              <a:rPr lang="en-GB">
                <a:sym typeface="Wingdings" panose="05000000000000000000" pitchFamily="2" charset="2"/>
              </a:rPr>
              <a:t>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C227B5C-7F5B-96A7-D1E7-D288A077429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536632"/>
                <a:ext cx="8520600" cy="5016567"/>
              </a:xfrm>
            </p:spPr>
            <p:txBody>
              <a:bodyPr>
                <a:normAutofit fontScale="85000" lnSpcReduction="10000"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(−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𝑡𝑑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𝑡𝑑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245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699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𝑡𝑑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𝑡𝑑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𝑡𝑑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(−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𝑛𝑢𝑚𝑂𝑓𝑃𝑜𝑠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(−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𝑛𝑢𝑚𝑂𝑓𝑃𝑜𝑠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𝑛𝑢𝑚𝑂𝑓𝑃𝑜𝑠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𝑛𝑢𝑚𝑂𝑓𝑃𝑜𝑠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𝑛𝑢𝑚𝑂𝑓𝑃𝑜𝑠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𝑛𝑢𝑚𝑂𝑓𝑃𝑜𝑠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𝑖𝑚𝑔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𝐶𝑏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𝐶𝑟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C227B5C-7F5B-96A7-D1E7-D288A07742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2"/>
                <a:ext cx="8520600" cy="501656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395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E57415A6-384E-17DF-2A78-80599B465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>
            <a:extLst>
              <a:ext uri="{FF2B5EF4-FFF2-40B4-BE49-F238E27FC236}">
                <a16:creationId xmlns:a16="http://schemas.microsoft.com/office/drawing/2014/main" id="{42F82E44-E103-F468-1D49-D1668CE437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3</a:t>
            </a:r>
            <a:r>
              <a:rPr lang="en-US" sz="3200"/>
              <a:t> steps of DCT (no SVM yet)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Google Shape;107;p21">
                <a:extLst>
                  <a:ext uri="{FF2B5EF4-FFF2-40B4-BE49-F238E27FC236}">
                    <a16:creationId xmlns:a16="http://schemas.microsoft.com/office/drawing/2014/main" id="{99A0DC4C-2938-DF5E-07CE-F6FA5207EAB0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/>
                </a:pPr>
                <a:r>
                  <a:rPr lang="en-GB" sz="2400"/>
                  <a:t>Convert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𝑅𝐺𝐵</m:t>
                    </m:r>
                  </m:oMath>
                </a14:m>
                <a:r>
                  <a:rPr lang="en-GB" sz="2400"/>
                  <a:t> image to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𝑌𝐶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𝑏𝐶𝑟</m:t>
                    </m:r>
                  </m:oMath>
                </a14:m>
                <a:endParaRPr lang="en-GB" sz="2400"/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/>
                </a:pPr>
                <a:r>
                  <a:rPr lang="en-GB" sz="2400"/>
                  <a:t>Extract DCT coefficients</a:t>
                </a:r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/>
                </a:pPr>
                <a:r>
                  <a:rPr lang="en-GB"/>
                  <a:t>Extract useable data from the </a:t>
                </a:r>
                <a:r>
                  <a:rPr lang="en-GB" sz="2400"/>
                  <a:t>coefficients</a:t>
                </a:r>
              </a:p>
            </p:txBody>
          </p:sp>
        </mc:Choice>
        <mc:Fallback xmlns="">
          <p:sp>
            <p:nvSpPr>
              <p:cNvPr id="107" name="Google Shape;107;p21">
                <a:extLst>
                  <a:ext uri="{FF2B5EF4-FFF2-40B4-BE49-F238E27FC236}">
                    <a16:creationId xmlns:a16="http://schemas.microsoft.com/office/drawing/2014/main" id="{99A0DC4C-2938-DF5E-07CE-F6FA5207EAB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4555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592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C77F-7AE7-63C3-F7E1-8EE6F973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</p:spPr>
        <p:txBody>
          <a:bodyPr wrap="square" anchor="ctr">
            <a:noAutofit/>
          </a:bodyPr>
          <a:lstStyle/>
          <a:p>
            <a:pPr algn="l">
              <a:lnSpc>
                <a:spcPct val="90000"/>
              </a:lnSpc>
              <a:buSzPct val="100000"/>
            </a:pPr>
            <a:r>
              <a:rPr lang="en-US" sz="3200"/>
              <a:t>COPY-MOVE </a:t>
            </a:r>
            <a:br>
              <a:rPr lang="en-US" sz="3200"/>
            </a:br>
            <a:r>
              <a:rPr lang="en-US" sz="3200"/>
              <a:t>examples</a:t>
            </a:r>
            <a:endParaRPr lang="he-IL" sz="3200"/>
          </a:p>
        </p:txBody>
      </p:sp>
      <p:pic>
        <p:nvPicPr>
          <p:cNvPr id="1026" name="Picture 2" descr="Free Stock Photo of Coastal town with boats and houses | Download Free  Images and Free Illustrations">
            <a:extLst>
              <a:ext uri="{FF2B5EF4-FFF2-40B4-BE49-F238E27FC236}">
                <a16:creationId xmlns:a16="http://schemas.microsoft.com/office/drawing/2014/main" id="{5EA5E0F0-AD20-D2BE-890B-0D97723AC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424"/>
            <a:ext cx="4572000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54CDAD-95B4-8974-900F-5D64E1F8425C}"/>
              </a:ext>
            </a:extLst>
          </p:cNvPr>
          <p:cNvGrpSpPr/>
          <p:nvPr/>
        </p:nvGrpSpPr>
        <p:grpSpPr>
          <a:xfrm>
            <a:off x="4572000" y="4289425"/>
            <a:ext cx="4572001" cy="2568575"/>
            <a:chOff x="-1" y="1729960"/>
            <a:chExt cx="9144001" cy="5137150"/>
          </a:xfrm>
        </p:grpSpPr>
        <p:pic>
          <p:nvPicPr>
            <p:cNvPr id="5" name="Picture 4" descr="Free Stock Photo of Coastal town with boats and houses | Download Free  Images and Free Illustrations">
              <a:extLst>
                <a:ext uri="{FF2B5EF4-FFF2-40B4-BE49-F238E27FC236}">
                  <a16:creationId xmlns:a16="http://schemas.microsoft.com/office/drawing/2014/main" id="{60FDF199-9290-6350-F0C6-FC6A609F9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729960"/>
              <a:ext cx="9144000" cy="5137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F1C62-6F37-4F77-E222-388A7F4D7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606" y="6518780"/>
              <a:ext cx="746825" cy="1524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B12AA-69ED-CC85-5787-19527F39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8587" y="6366367"/>
              <a:ext cx="746825" cy="1524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87F3F1-0129-C323-282B-578A249A9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9" y="6255766"/>
              <a:ext cx="746825" cy="1524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6215A8-0D9E-14E4-6825-04A126008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5174" y="6562981"/>
              <a:ext cx="746825" cy="152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1631A7-8D75-D8B4-FBBD-2EAFA10F6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7051" y="5484440"/>
              <a:ext cx="1066949" cy="7430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8581-8A9E-ECEE-9799-40EBECD5A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2493" y="6255766"/>
              <a:ext cx="1166546" cy="4374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DAFF4F-4BA6-9612-68FA-8490445A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1265" y="5415864"/>
              <a:ext cx="378837" cy="2209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3987D7-FFA2-0788-ECD4-226C8F2FE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09125" y="6208126"/>
              <a:ext cx="581106" cy="20005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CD42167-54FD-2E34-A0B3-ED5B80B85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943" y="0"/>
            <a:ext cx="5900057" cy="39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70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36AE-76B2-2102-9CE6-581A6A18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en-GB"/>
              <a:t>SVM - general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DBD32-D7AA-4AF5-DDC4-0886F50A4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GB" dirty="0"/>
              <a:t>Finds a “good enough” separating hyperplane.</a:t>
            </a:r>
          </a:p>
          <a:p>
            <a:pPr>
              <a:buSzPct val="100000"/>
            </a:pPr>
            <a:r>
              <a:rPr lang="en-GB" dirty="0"/>
              <a:t>Our case has 2 classes: tampered, untampered</a:t>
            </a:r>
          </a:p>
          <a:p>
            <a:pPr>
              <a:buSzPct val="100000"/>
            </a:pPr>
            <a:r>
              <a:rPr lang="en-GB" dirty="0"/>
              <a:t>There isn’t anything special about SVM</a:t>
            </a:r>
          </a:p>
          <a:p>
            <a:pPr>
              <a:buSzPct val="100000"/>
            </a:pPr>
            <a:endParaRPr lang="he-IL" dirty="0"/>
          </a:p>
        </p:txBody>
      </p:sp>
      <p:pic>
        <p:nvPicPr>
          <p:cNvPr id="4" name="Picture 3" descr="A black background with colorful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B9F46E98-4E2D-FE3A-ED43-5E8CD955B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575" y="3195274"/>
            <a:ext cx="3769425" cy="36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64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23A71-90A3-4617-184E-FA7F6302C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8FB33-0FBF-A7D8-8D6F-18FF2811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GB" sz="3200"/>
              <a:t>SVM examples</a:t>
            </a:r>
            <a:endParaRPr lang="he-IL" sz="3200"/>
          </a:p>
        </p:txBody>
      </p:sp>
      <p:pic>
        <p:nvPicPr>
          <p:cNvPr id="8" name="Picture 7" descr="A graph of a line and a hyperplane&#10;&#10;Description automatically generated">
            <a:extLst>
              <a:ext uri="{FF2B5EF4-FFF2-40B4-BE49-F238E27FC236}">
                <a16:creationId xmlns:a16="http://schemas.microsoft.com/office/drawing/2014/main" id="{A9B5E9B5-B872-3920-B268-1CE3E4B0C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8889"/>
            <a:ext cx="9144000" cy="386911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9BEF4E3-0C7D-315C-D9AA-CE40B158E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7898" y="0"/>
            <a:ext cx="3856102" cy="33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893F-1676-E88F-84DA-9CFA7DDB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SVM-how it works</a:t>
            </a:r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7EE8EA0-5B7A-3900-819F-E6C015FA2C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SzPct val="100000"/>
                </a:pPr>
                <a:r>
                  <a:rPr lang="en-GB"/>
                  <a:t>If the data is linearly separable, we can use a dividing hyperplanes S.T. each class is on a different side</a:t>
                </a:r>
                <a:endParaRPr lang="en-US"/>
              </a:p>
              <a:p>
                <a:pPr>
                  <a:buSzPct val="100000"/>
                </a:pPr>
                <a:r>
                  <a:rPr lang="en-GB"/>
                  <a:t>We want to maximize the margins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den>
                    </m:f>
                  </m:oMath>
                </a14:m>
                <a:r>
                  <a:rPr lang="en-GB"/>
                  <a:t> = minimize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/>
              </a:p>
              <a:p>
                <a:pPr>
                  <a:buSzPct val="100000"/>
                </a:pPr>
                <a:r>
                  <a:rPr lang="en-GB"/>
                  <a:t>A Dividing plane can be defined</a:t>
                </a:r>
                <a:br>
                  <a:rPr lang="en-GB"/>
                </a:br>
                <a:r>
                  <a:rPr lang="en-GB"/>
                  <a:t>as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{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⟨"/>
                        <m:endChr m:val="⟩"/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sz="240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7EE8EA0-5B7A-3900-819F-E6C015FA2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background with colorful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2D55E12E-94F2-AE3E-2650-340EF3AB8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575" y="3195274"/>
            <a:ext cx="3769425" cy="36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1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405D0-070B-5FB4-F5F1-5E900ABE2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8F2E-86E8-001D-31B5-E0B3B371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SVM-how it works</a:t>
            </a:r>
            <a:endParaRPr lang="he-I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6BEA9E1-B4B2-4722-EAC1-69A8FA0E24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61159" y="1709433"/>
                <a:ext cx="8520600" cy="4555200"/>
              </a:xfrm>
            </p:spPr>
            <p:txBody>
              <a:bodyPr/>
              <a:lstStyle/>
              <a:p>
                <a:pPr>
                  <a:buSzPct val="100000"/>
                </a:pPr>
                <a:r>
                  <a:rPr lang="en-GB" dirty="0"/>
                  <a:t>Minimze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GB" dirty="0"/>
                  <a:t> constrained on</a:t>
                </a:r>
              </a:p>
              <a:p>
                <a:pPr marL="114300" indent="0" algn="ctr">
                  <a:buSzPct val="100000"/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</a:t>
                </a:r>
              </a:p>
              <a:p>
                <a:pPr>
                  <a:buSzPct val="100000"/>
                </a:pPr>
                <a:r>
                  <a:rPr lang="en-GB" dirty="0"/>
                  <a:t>How it’s done:</a:t>
                </a:r>
                <a:endParaRPr lang="en-GB" sz="2400" dirty="0"/>
              </a:p>
              <a:p>
                <a:pPr lvl="1">
                  <a:buSzPct val="100000"/>
                </a:pPr>
                <a:r>
                  <a:rPr lang="en-GB" sz="2400" dirty="0"/>
                  <a:t>In each iteration go over all data points</a:t>
                </a:r>
              </a:p>
              <a:p>
                <a:pPr lvl="1">
                  <a:buSzPct val="100000"/>
                </a:pPr>
                <a:r>
                  <a:rPr lang="en-GB" sz="2400" dirty="0"/>
                  <a:t>For every currently misclassified point, move the hyperplane in the appropriate direction</a:t>
                </a:r>
              </a:p>
              <a:p>
                <a:pPr lvl="1">
                  <a:buSzPct val="100000"/>
                </a:pPr>
                <a:r>
                  <a:rPr lang="en-GB" sz="2400" dirty="0"/>
                  <a:t>Repeat until “good enough”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6BEA9E1-B4B2-4722-EAC1-69A8FA0E24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61159" y="1709433"/>
                <a:ext cx="8520600" cy="45552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6321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511FEB0-1A2C-275D-463C-4C0F4A409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63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8ADF2-27C7-1D74-F392-07D0A4875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0233-D0EA-4582-39C2-1C4C9DD8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GB" sz="3200"/>
              <a:t>Recap + How SVM is used in our case</a:t>
            </a:r>
            <a:endParaRPr lang="he-IL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19953-3745-4297-7A8A-251860BA1013}"/>
              </a:ext>
            </a:extLst>
          </p:cNvPr>
          <p:cNvSpPr txBox="1"/>
          <p:nvPr/>
        </p:nvSpPr>
        <p:spPr>
          <a:xfrm>
            <a:off x="393192" y="1645920"/>
            <a:ext cx="8439108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SzPct val="100000"/>
              <a:buFont typeface="+mj-lt"/>
              <a:buAutoNum type="arabicPeriod"/>
            </a:pPr>
            <a:r>
              <a:rPr lang="en-GB" sz="2400"/>
              <a:t>Convert image to YCbCr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GB" sz="2400"/>
              <a:t>On each channel we’ll compute DCT coefficients on each 8x8 block of the image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GB" sz="2400"/>
              <a:t>We’ll look at each frequency and take the matching coefficients from all blocks and extract some data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US" sz="2400"/>
              <a:t>Merge all the information into one long vector and feed it to the SVM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US" sz="2400"/>
              <a:t>The SVM is trained on an open-source dataset called </a:t>
            </a:r>
            <a:r>
              <a:rPr lang="en-US" sz="2400" err="1"/>
              <a:t>casia</a:t>
            </a:r>
            <a:r>
              <a:rPr lang="en-US" sz="2400"/>
              <a:t> which is on GitHub</a:t>
            </a:r>
          </a:p>
        </p:txBody>
      </p:sp>
    </p:spTree>
    <p:extLst>
      <p:ext uri="{BB962C8B-B14F-4D97-AF65-F5344CB8AC3E}">
        <p14:creationId xmlns:p14="http://schemas.microsoft.com/office/powerpoint/2010/main" val="3708929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04C-BA41-935D-CDBF-4C752576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(Very) pseudo code.py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BD878-9CC5-68CA-DF58-46D686776121}"/>
              </a:ext>
            </a:extLst>
          </p:cNvPr>
          <p:cNvSpPr txBox="1"/>
          <p:nvPr/>
        </p:nvSpPr>
        <p:spPr>
          <a:xfrm>
            <a:off x="0" y="1861183"/>
            <a:ext cx="9144000" cy="440345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get_matrix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channel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matrix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[[]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range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63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)]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block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get_blocks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channnel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coef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enumerate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get_coeficents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block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)[</a:t>
            </a:r>
            <a:r>
              <a:rPr lang="en-US" sz="2400">
                <a:solidFill>
                  <a:srgbClr val="B5CEA8"/>
                </a:solidFill>
                <a:latin typeface="Consolas" panose="020B0609020204030204" pitchFamily="49" charset="0"/>
              </a:rPr>
              <a:t>1:</a:t>
            </a:r>
            <a:r>
              <a:rPr lang="en-US" sz="24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63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matrix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].</a:t>
            </a:r>
            <a:r>
              <a:rPr lang="en-US" sz="2400" b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append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coef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matrix</a:t>
            </a:r>
            <a:endParaRPr lang="en-US" sz="24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2400"/>
              </a:lnSpc>
            </a:pPr>
            <a:b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get_channel_data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channel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[]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get_matrix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channel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append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([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get_std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gut_num_positive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)])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</a:t>
            </a:r>
            <a:endParaRPr lang="en-US" sz="24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604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2BC90-FEE1-C0F6-930B-7D7C7ECDC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B16F-DA9A-A8FC-7BA6-EC91A428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(Very) pseudo code.py – Cont.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58772-36A7-A0F5-8080-A378887E9084}"/>
              </a:ext>
            </a:extLst>
          </p:cNvPr>
          <p:cNvSpPr txBox="1"/>
          <p:nvPr/>
        </p:nvSpPr>
        <p:spPr>
          <a:xfrm>
            <a:off x="0" y="2168960"/>
            <a:ext cx="9144000" cy="40956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get_img_data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[]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[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cropped(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)]: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channel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get_channels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append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get_channel_data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channel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</a:t>
            </a:r>
            <a:endParaRPr lang="en-US" sz="24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2400"/>
              </a:lnSpc>
            </a:pPr>
            <a:br>
              <a:rPr lang="en-US" sz="24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is_forgery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svm.clasiffy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get_img_data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pPr>
              <a:lnSpc>
                <a:spcPts val="2400"/>
              </a:lnSpc>
            </a:pPr>
            <a:b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train_svm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imgs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forgeries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all_data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[</a:t>
            </a:r>
            <a:r>
              <a:rPr lang="en-US" sz="2400" b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get_img_data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imgs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>
              <a:lnSpc>
                <a:spcPts val="2400"/>
              </a:lnSpc>
            </a:pP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svm.train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all_data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forgeries</a:t>
            </a:r>
            <a:r>
              <a:rPr lang="en-US" sz="24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6737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5952C-9BC1-AB26-53C7-C1FA0497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3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Miscellaneous - DCT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9E376-314B-FA10-4039-89F4185EC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2400"/>
              <a:t>PCA</a:t>
            </a:r>
            <a:endParaRPr lang="en-US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SzPct val="100000"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Compare based methods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950363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16C1-F5FB-19D9-F242-24AC9BA7E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EF2C-9663-A514-2309-2D281B3C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3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Miscellaneous - SIFT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3895-448C-DED1-5EB4-3E54802C8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2400"/>
              <a:t>More than two copies</a:t>
            </a:r>
          </a:p>
          <a:p>
            <a:pPr>
              <a:buSzPct val="100000"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SPLICING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3971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9AEE-7D87-B5B2-9176-83F7F6B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320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00468-3241-9258-BC37-EF596DC48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2400"/>
              <a:t>Which of the following could be produced with COPY-MOVE forgery?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6879D-0A66-8F3C-6877-743BFBB3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3904"/>
            <a:ext cx="9144000" cy="28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2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F0DCA-5C13-55B5-497F-EB41C828F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5B2-8131-787D-982A-60B04965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SzPct val="100000"/>
            </a:pPr>
            <a:r>
              <a:rPr lang="en-US" sz="3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Miscellaneous – Live demonstration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681F5-7509-FCC8-211D-085ADFA55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GB" dirty="0"/>
              <a:t>SIFT: </a:t>
            </a:r>
            <a:r>
              <a:rPr lang="en-GB" dirty="0" err="1">
                <a:hlinkClick r:id="rId3"/>
              </a:rPr>
              <a:t>andreacos</a:t>
            </a:r>
            <a:r>
              <a:rPr lang="en-GB" dirty="0">
                <a:hlinkClick r:id="rId3"/>
              </a:rPr>
              <a:t>/SIFT-based-copy-move-forgery-detection: SIFT based copy move forgery detection and localisation</a:t>
            </a:r>
            <a:endParaRPr lang="en-GB" dirty="0"/>
          </a:p>
          <a:p>
            <a:pPr>
              <a:buSzPct val="100000"/>
            </a:pPr>
            <a:r>
              <a:rPr lang="en-GB" dirty="0"/>
              <a:t>DCT: </a:t>
            </a:r>
            <a:r>
              <a:rPr lang="en-GB" dirty="0">
                <a:hlinkClick r:id="rId4"/>
              </a:rPr>
              <a:t>dipshikha461/Image-Forgery-Detection-Using-DCT: Detects areas of copy-move forgery in images using the concept of Discrete Cosine Transforms</a:t>
            </a:r>
            <a:r>
              <a:rPr lang="en-GB" dirty="0"/>
              <a:t> (didn’t have time in the lecture)</a:t>
            </a:r>
          </a:p>
          <a:p>
            <a:pPr>
              <a:buSzPct val="100000"/>
            </a:pPr>
            <a:r>
              <a:rPr lang="en-GB" dirty="0"/>
              <a:t>Or just search </a:t>
            </a:r>
            <a:r>
              <a:rPr lang="en-GB" dirty="0" err="1"/>
              <a:t>Github</a:t>
            </a:r>
            <a:r>
              <a:rPr lang="en-GB" dirty="0"/>
              <a:t>…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92566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78221-4335-8108-F612-81CEC067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5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Results from live demonstration – original image</a:t>
            </a:r>
          </a:p>
        </p:txBody>
      </p:sp>
      <p:pic>
        <p:nvPicPr>
          <p:cNvPr id="7" name="Picture 6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785112BE-B8F7-1745-87A5-0E5D6A5CB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23" y="570412"/>
            <a:ext cx="8361154" cy="6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34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653E5-7A89-D024-40FC-605DE8E6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E122-8F49-2603-DBA2-617133CE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5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Results from live demonstration – tampered image	</a:t>
            </a:r>
          </a:p>
        </p:txBody>
      </p:sp>
      <p:pic>
        <p:nvPicPr>
          <p:cNvPr id="4" name="Picture 3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417A4181-C599-38C3-9949-1DE7FD613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48" y="568800"/>
            <a:ext cx="8363303" cy="62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694C4-1945-3155-EA7A-3B63615E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C5F8-588C-5CF8-52CF-192588C4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5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Results from live demonstration – masked image</a:t>
            </a:r>
          </a:p>
        </p:txBody>
      </p:sp>
      <p:pic>
        <p:nvPicPr>
          <p:cNvPr id="4" name="Picture 3" descr="A black and white image of a couple of rectangular objects&#10;&#10;Description automatically generated">
            <a:extLst>
              <a:ext uri="{FF2B5EF4-FFF2-40B4-BE49-F238E27FC236}">
                <a16:creationId xmlns:a16="http://schemas.microsoft.com/office/drawing/2014/main" id="{1F66CAD1-AB0D-39B1-D2CC-9145A72A3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51" y="568800"/>
            <a:ext cx="8363298" cy="62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732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F4A-3E0E-192E-7A83-5D5A9F36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Summery – today we saw: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389056F-70B3-0455-F1B9-3E44989F2B9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5114538"/>
              </a:xfrm>
            </p:spPr>
            <p:txBody>
              <a:bodyPr>
                <a:noAutofit/>
              </a:bodyPr>
              <a:lstStyle/>
              <a:p>
                <a:pPr marL="5715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COPY-MOVE</a:t>
                </a:r>
              </a:p>
              <a:p>
                <a:pPr marL="5715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SPLICING</a:t>
                </a:r>
              </a:p>
              <a:p>
                <a:pPr marL="5715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SIFT</a:t>
                </a:r>
              </a:p>
              <a:p>
                <a:pPr lvl="1" indent="-342900">
                  <a:buSzPct val="100000"/>
                  <a:buAutoNum type="arabicPeriod"/>
                </a:pPr>
                <a:r>
                  <a:rPr lang="en-GB" sz="2400" dirty="0"/>
                  <a:t>Scale-space extreme detection</a:t>
                </a:r>
              </a:p>
              <a:p>
                <a:pPr lvl="1" indent="-342900">
                  <a:buSzPct val="100000"/>
                  <a:buAutoNum type="arabicPeriod"/>
                </a:pPr>
                <a:r>
                  <a:rPr lang="en-GB" sz="2400" dirty="0"/>
                  <a:t>Keypoint localization</a:t>
                </a:r>
              </a:p>
              <a:p>
                <a:pPr lvl="1" indent="-342900">
                  <a:buSzPct val="100000"/>
                  <a:buAutoNum type="arabicPeriod"/>
                </a:pPr>
                <a:r>
                  <a:rPr lang="en-GB" sz="2400" dirty="0"/>
                  <a:t>Orientation assignment</a:t>
                </a:r>
              </a:p>
              <a:p>
                <a:pPr lvl="1" indent="-342900">
                  <a:buSzPct val="100000"/>
                  <a:buAutoNum type="arabicPeriod"/>
                </a:pPr>
                <a:r>
                  <a:rPr lang="en-GB" sz="2400" dirty="0"/>
                  <a:t>Keypoints descriptor</a:t>
                </a:r>
                <a:endParaRPr lang="en-US" sz="2400" dirty="0"/>
              </a:p>
              <a:p>
                <a:pPr marL="5715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DCT</a:t>
                </a:r>
              </a:p>
              <a:p>
                <a:pPr lvl="1" indent="-342900">
                  <a:buSzPct val="100000"/>
                  <a:buAutoNum type="arabicPeriod"/>
                </a:pPr>
                <a:r>
                  <a:rPr lang="en-GB" sz="2400" dirty="0"/>
                  <a:t>Convert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𝑅𝐺𝐵</m:t>
                    </m:r>
                  </m:oMath>
                </a14:m>
                <a:r>
                  <a:rPr lang="en-GB" sz="2400" dirty="0"/>
                  <a:t> image to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𝑌𝐶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𝑏𝐶𝑟</m:t>
                    </m:r>
                  </m:oMath>
                </a14:m>
                <a:endParaRPr lang="en-GB" sz="2400" dirty="0"/>
              </a:p>
              <a:p>
                <a:pPr lvl="1" indent="-342900">
                  <a:buSzPct val="100000"/>
                  <a:buAutoNum type="arabicPeriod"/>
                </a:pPr>
                <a:r>
                  <a:rPr lang="en-GB" sz="2400" dirty="0"/>
                  <a:t>Extract DCT coefficients</a:t>
                </a:r>
              </a:p>
              <a:p>
                <a:pPr lvl="1" indent="-342900">
                  <a:buSzPct val="100000"/>
                  <a:buAutoNum type="arabicPeriod"/>
                </a:pPr>
                <a:r>
                  <a:rPr lang="en-GB" sz="2400" dirty="0"/>
                  <a:t>Extract useable data from the coefficients</a:t>
                </a:r>
              </a:p>
              <a:p>
                <a:pPr lvl="1" indent="-342900">
                  <a:buSzPct val="100000"/>
                  <a:buAutoNum type="arabicPeriod"/>
                </a:pPr>
                <a:r>
                  <a:rPr lang="en-GB" sz="2400" dirty="0"/>
                  <a:t>Train (or use) SVM</a:t>
                </a:r>
              </a:p>
              <a:p>
                <a:pPr marL="1028700" lvl="1" indent="-457200">
                  <a:buSzPct val="100000"/>
                  <a:buFont typeface="+mj-lt"/>
                  <a:buAutoNum type="arabicPeriod"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389056F-70B3-0455-F1B9-3E44989F2B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8520600" cy="5114538"/>
              </a:xfrm>
              <a:blipFill>
                <a:blip r:embed="rId2"/>
                <a:stretch>
                  <a:fillRect b="-3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3284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2CAA-BA10-02DD-A354-B1AAD284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11904"/>
            <a:ext cx="8520600" cy="763500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sz="2400"/>
              <a:t>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8C735-49E0-7F9C-9652-0E3B0FE1C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69846"/>
            <a:ext cx="9144000" cy="6488154"/>
          </a:xfrm>
        </p:spPr>
        <p:txBody>
          <a:bodyPr>
            <a:noAutofit/>
          </a:bodyPr>
          <a:lstStyle/>
          <a:p>
            <a:pPr>
              <a:buSzPct val="100000"/>
            </a:pPr>
            <a:r>
              <a:rPr lang="en-US" sz="1100" dirty="0">
                <a:latin typeface="+mj-lt"/>
                <a:hlinkClick r:id="rId2"/>
              </a:rPr>
              <a:t>https://en.wikipedia.org/wiki/YCbCr</a:t>
            </a:r>
            <a:endParaRPr lang="en-US" sz="1100" dirty="0">
              <a:latin typeface="+mj-lt"/>
            </a:endParaRPr>
          </a:p>
          <a:p>
            <a:pPr>
              <a:buSzPct val="100000"/>
            </a:pPr>
            <a:r>
              <a:rPr lang="en-US" sz="1100" dirty="0">
                <a:latin typeface="+mj-lt"/>
                <a:hlinkClick r:id="rId3"/>
              </a:rPr>
              <a:t>Discrete cosine transform - Wikipedia</a:t>
            </a:r>
            <a:endParaRPr lang="en-US" sz="1100" dirty="0">
              <a:latin typeface="+mj-lt"/>
            </a:endParaRPr>
          </a:p>
          <a:p>
            <a:pPr>
              <a:buSzPct val="100000"/>
            </a:pPr>
            <a:r>
              <a:rPr lang="en-US" sz="1100" dirty="0" err="1">
                <a:latin typeface="+mj-lt"/>
              </a:rPr>
              <a:t>Christlein</a:t>
            </a:r>
            <a:r>
              <a:rPr lang="en-US" sz="1100" dirty="0">
                <a:latin typeface="+mj-lt"/>
              </a:rPr>
              <a:t>, Vincent &amp; Riess, Christian &amp; </a:t>
            </a:r>
            <a:r>
              <a:rPr lang="en-US" sz="1100" dirty="0" err="1">
                <a:latin typeface="+mj-lt"/>
              </a:rPr>
              <a:t>Angelopoulou</a:t>
            </a:r>
            <a:r>
              <a:rPr lang="en-US" sz="1100" dirty="0">
                <a:latin typeface="+mj-lt"/>
              </a:rPr>
              <a:t>, Elli. (2010). A Study on Features for the Detection of Copy-Move Forgeries.. 105-116.</a:t>
            </a:r>
          </a:p>
          <a:p>
            <a:pPr>
              <a:buSzPct val="100000"/>
            </a:pPr>
            <a:r>
              <a:rPr lang="en-US" sz="1100" dirty="0">
                <a:latin typeface="+mj-lt"/>
              </a:rPr>
              <a:t>I. </a:t>
            </a:r>
            <a:r>
              <a:rPr lang="en-US" sz="1100" dirty="0" err="1">
                <a:latin typeface="+mj-lt"/>
              </a:rPr>
              <a:t>Amerini</a:t>
            </a:r>
            <a:r>
              <a:rPr lang="en-US" sz="1100" dirty="0">
                <a:latin typeface="+mj-lt"/>
              </a:rPr>
              <a:t>, L. Ballan, R. </a:t>
            </a:r>
            <a:r>
              <a:rPr lang="en-US" sz="1100" dirty="0" err="1">
                <a:latin typeface="+mj-lt"/>
              </a:rPr>
              <a:t>Caldelli</a:t>
            </a:r>
            <a:r>
              <a:rPr lang="en-US" sz="1100" dirty="0">
                <a:latin typeface="+mj-lt"/>
              </a:rPr>
              <a:t>, A. Del Bimbo and G. Serra, "A SIFT-Based Forensic Method for Copy–Move Attack Detection and Transformation Recovery," in IEEE Transactions on Information Forensics and Security, vol. 6, no. 3, pp. 1099-1110, Sept. 2011, </a:t>
            </a:r>
            <a:r>
              <a:rPr lang="en-US" sz="1100" dirty="0" err="1">
                <a:latin typeface="+mj-lt"/>
              </a:rPr>
              <a:t>doi</a:t>
            </a:r>
            <a:r>
              <a:rPr lang="en-US" sz="1100" dirty="0">
                <a:latin typeface="+mj-lt"/>
              </a:rPr>
              <a:t>: 10.1109/TIFS.2011.2129512.</a:t>
            </a:r>
          </a:p>
          <a:p>
            <a:pPr>
              <a:buSzPct val="100000"/>
            </a:pPr>
            <a:r>
              <a:rPr lang="en-US" sz="1100" dirty="0">
                <a:latin typeface="+mj-lt"/>
              </a:rPr>
              <a:t>Gray scale: Mushtaq, Saba &amp; Mir, </a:t>
            </a:r>
            <a:r>
              <a:rPr lang="en-US" sz="1100" dirty="0" err="1">
                <a:latin typeface="+mj-lt"/>
              </a:rPr>
              <a:t>Ajaz</a:t>
            </a:r>
            <a:r>
              <a:rPr lang="en-US" sz="1100" dirty="0">
                <a:latin typeface="+mj-lt"/>
              </a:rPr>
              <a:t>. (2014). Forgery detection using statistical features. 92-97. 10.1109/CIPECH.2014.7019062. </a:t>
            </a:r>
          </a:p>
          <a:p>
            <a:pPr>
              <a:buSzPct val="100000"/>
            </a:pPr>
            <a:r>
              <a:rPr lang="en-US" sz="1100" i="0" u="none" strike="noStrike" baseline="0" dirty="0">
                <a:solidFill>
                  <a:srgbClr val="000000"/>
                </a:solidFill>
                <a:latin typeface="+mj-lt"/>
              </a:rPr>
              <a:t>Redi, Judith &amp; </a:t>
            </a:r>
            <a:r>
              <a:rPr lang="en-US" sz="1100" i="0" u="none" strike="noStrike" baseline="0" dirty="0" err="1">
                <a:solidFill>
                  <a:srgbClr val="000000"/>
                </a:solidFill>
                <a:latin typeface="+mj-lt"/>
              </a:rPr>
              <a:t>Taktak</a:t>
            </a:r>
            <a:r>
              <a:rPr lang="en-US" sz="11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100" i="0" u="none" strike="noStrike" baseline="0" dirty="0" err="1">
                <a:solidFill>
                  <a:srgbClr val="000000"/>
                </a:solidFill>
                <a:latin typeface="+mj-lt"/>
              </a:rPr>
              <a:t>Wiem</a:t>
            </a:r>
            <a:r>
              <a:rPr lang="en-US" sz="1100" i="0" u="none" strike="noStrike" baseline="0" dirty="0">
                <a:solidFill>
                  <a:srgbClr val="000000"/>
                </a:solidFill>
                <a:latin typeface="+mj-lt"/>
              </a:rPr>
              <a:t> &amp; </a:t>
            </a:r>
            <a:r>
              <a:rPr lang="en-US" sz="1100" i="0" u="none" strike="noStrike" baseline="0" dirty="0" err="1">
                <a:solidFill>
                  <a:srgbClr val="000000"/>
                </a:solidFill>
                <a:latin typeface="+mj-lt"/>
              </a:rPr>
              <a:t>Dugelay</a:t>
            </a:r>
            <a:r>
              <a:rPr lang="en-US" sz="1100" i="0" u="none" strike="noStrike" baseline="0" dirty="0">
                <a:solidFill>
                  <a:srgbClr val="000000"/>
                </a:solidFill>
                <a:latin typeface="+mj-lt"/>
              </a:rPr>
              <a:t>, Jean-Luc. (2011). Digital image forensics: A booklet for beginners. Multimedia Tools Appl.. 51. 133-162. 10.1007/s11042-010-0620-1. </a:t>
            </a:r>
          </a:p>
          <a:p>
            <a:pPr>
              <a:spcAft>
                <a:spcPts val="1200"/>
              </a:spcAft>
              <a:buSzPct val="100000"/>
            </a:pPr>
            <a:r>
              <a:rPr lang="en-US" sz="1100" i="0" dirty="0">
                <a:solidFill>
                  <a:srgbClr val="222222"/>
                </a:solidFill>
                <a:effectLst/>
                <a:latin typeface="+mj-lt"/>
              </a:rPr>
              <a:t>Lowe, D.G. Distinctive Image Features from Scale-Invariant Keypoints. </a:t>
            </a:r>
            <a:r>
              <a:rPr lang="en-US" sz="1100" i="1" dirty="0">
                <a:solidFill>
                  <a:srgbClr val="222222"/>
                </a:solidFill>
                <a:effectLst/>
                <a:latin typeface="+mj-lt"/>
              </a:rPr>
              <a:t>International Journal of Computer Vision</a:t>
            </a:r>
            <a:r>
              <a:rPr lang="en-US" sz="1100" i="0" dirty="0">
                <a:solidFill>
                  <a:srgbClr val="222222"/>
                </a:solidFill>
                <a:effectLst/>
                <a:latin typeface="+mj-lt"/>
              </a:rPr>
              <a:t> 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+mj-lt"/>
              </a:rPr>
              <a:t>60</a:t>
            </a:r>
            <a:r>
              <a:rPr lang="en-US" sz="1100" i="0" dirty="0">
                <a:solidFill>
                  <a:srgbClr val="222222"/>
                </a:solidFill>
                <a:effectLst/>
                <a:latin typeface="+mj-lt"/>
              </a:rPr>
              <a:t>, 91–110 (2004). </a:t>
            </a:r>
            <a:r>
              <a:rPr lang="en-US" sz="1100" i="0" dirty="0">
                <a:solidFill>
                  <a:srgbClr val="222222"/>
                </a:solidFill>
                <a:effectLst/>
                <a:latin typeface="+mj-lt"/>
                <a:hlinkClick r:id="rId4"/>
              </a:rPr>
              <a:t>https://doi.org/10.1023/B:VISI.0000029664.99615.94</a:t>
            </a:r>
            <a:endParaRPr lang="en-US" sz="1100" i="0" dirty="0">
              <a:solidFill>
                <a:srgbClr val="222222"/>
              </a:solidFill>
              <a:effectLst/>
              <a:latin typeface="+mj-lt"/>
            </a:endParaRPr>
          </a:p>
          <a:p>
            <a:pPr>
              <a:spcAft>
                <a:spcPts val="1200"/>
              </a:spcAft>
              <a:buSzPct val="100000"/>
            </a:pPr>
            <a:r>
              <a:rPr lang="en-US" sz="1100" dirty="0">
                <a:latin typeface="+mj-lt"/>
              </a:rPr>
              <a:t>H. Huang, W. Guo and Y. Zhang, "Detection of Copy-Move Forgery in Digital Images Using SIFT Algorithm," 2008 IEEE Pacific-Asia Workshop on Computational Intelligence and Industrial Application, Wuhan, China, 2008, pp. 272-276, </a:t>
            </a:r>
            <a:r>
              <a:rPr lang="en-US" sz="1100" dirty="0" err="1">
                <a:latin typeface="+mj-lt"/>
              </a:rPr>
              <a:t>doi</a:t>
            </a:r>
            <a:r>
              <a:rPr lang="en-US" sz="1100" dirty="0">
                <a:latin typeface="+mj-lt"/>
              </a:rPr>
              <a:t>: 10.1109/PACIIA.2008.240</a:t>
            </a:r>
          </a:p>
          <a:p>
            <a:pPr>
              <a:spcAft>
                <a:spcPts val="1200"/>
              </a:spcAft>
              <a:buSzPct val="100000"/>
            </a:pPr>
            <a:r>
              <a:rPr lang="en-US" sz="1100" dirty="0">
                <a:latin typeface="+mj-lt"/>
              </a:rPr>
              <a:t>Shilpa Dua, Jyotsna Singh, Harish Parthasarathy, Image forgery detection based on statistical features of block DCT coefficients, Procedia Computer Science, Volume 171, 2020, Pages 369-378, ISSN 1877-0509, </a:t>
            </a:r>
            <a:r>
              <a:rPr lang="en-US" sz="1100" dirty="0">
                <a:latin typeface="+mj-lt"/>
                <a:hlinkClick r:id="rId5"/>
              </a:rPr>
              <a:t>https://doi.org/10.1016/j.procs.2020.04.038</a:t>
            </a:r>
            <a:r>
              <a:rPr lang="en-US" sz="1100" dirty="0">
                <a:latin typeface="+mj-lt"/>
              </a:rPr>
              <a:t>.</a:t>
            </a:r>
          </a:p>
          <a:p>
            <a:pPr>
              <a:buSzPct val="100000"/>
            </a:pPr>
            <a:r>
              <a:rPr lang="en-GB" sz="1100" b="0" i="0" dirty="0">
                <a:solidFill>
                  <a:srgbClr val="2E414F"/>
                </a:solidFill>
                <a:effectLst/>
                <a:latin typeface="Roboto" panose="020F0502020204030204" pitchFamily="2" charset="0"/>
              </a:rPr>
              <a:t>Shin, Y., &amp; Cho, Y. (2019). Fast Detection of Forgery Image using Discrete Cosine Transform Four Step Search Algorithm. </a:t>
            </a:r>
            <a:r>
              <a:rPr lang="en-GB" sz="1100" b="0" i="1" dirty="0">
                <a:solidFill>
                  <a:srgbClr val="2E414F"/>
                </a:solidFill>
                <a:effectLst/>
                <a:latin typeface="Roboto" panose="020F0502020204030204" pitchFamily="2" charset="0"/>
              </a:rPr>
              <a:t>Journal of Korea Multimedia Society, 22</a:t>
            </a:r>
            <a:r>
              <a:rPr lang="en-GB" sz="1100" b="0" i="0" dirty="0">
                <a:solidFill>
                  <a:srgbClr val="2E414F"/>
                </a:solidFill>
                <a:effectLst/>
                <a:latin typeface="Roboto" panose="020F0502020204030204" pitchFamily="2" charset="0"/>
              </a:rPr>
              <a:t>, 527-534.</a:t>
            </a:r>
            <a:endParaRPr lang="en-US" sz="1100" b="0" i="0" dirty="0">
              <a:solidFill>
                <a:srgbClr val="2E414F"/>
              </a:solidFill>
              <a:effectLst/>
              <a:latin typeface="+mj-lt"/>
            </a:endParaRPr>
          </a:p>
          <a:p>
            <a:pPr>
              <a:buSzPct val="100000"/>
            </a:pPr>
            <a:r>
              <a:rPr lang="en-US" sz="1100" dirty="0">
                <a:latin typeface="+mj-lt"/>
              </a:rPr>
              <a:t>N. </a:t>
            </a:r>
            <a:r>
              <a:rPr lang="en-US" sz="1100" dirty="0" err="1">
                <a:latin typeface="+mj-lt"/>
              </a:rPr>
              <a:t>Kanagavalli</a:t>
            </a:r>
            <a:r>
              <a:rPr lang="en-US" sz="1100" dirty="0">
                <a:latin typeface="+mj-lt"/>
              </a:rPr>
              <a:t> and L. Latha, "A survey of copy-move image forgery detection techniques," 2017 International Conference on Inventive Systems and Control (ICISC), Coimbatore, India, 2017, pp. 1-6, </a:t>
            </a:r>
            <a:r>
              <a:rPr lang="en-US" sz="1100" dirty="0" err="1">
                <a:latin typeface="+mj-lt"/>
              </a:rPr>
              <a:t>doi</a:t>
            </a:r>
            <a:r>
              <a:rPr lang="en-US" sz="1100" dirty="0">
                <a:latin typeface="+mj-lt"/>
              </a:rPr>
              <a:t>: 10.1109/ICISC.2017.8068703.</a:t>
            </a:r>
          </a:p>
          <a:p>
            <a:pPr>
              <a:buSzPct val="100000"/>
            </a:pPr>
            <a:r>
              <a:rPr lang="en-US" sz="1100" dirty="0">
                <a:latin typeface="+mj-lt"/>
              </a:rPr>
              <a:t>Wang, Yiming &amp; Qi, </a:t>
            </a:r>
            <a:r>
              <a:rPr lang="en-US" sz="1100" dirty="0" err="1">
                <a:latin typeface="+mj-lt"/>
              </a:rPr>
              <a:t>Yunliang</a:t>
            </a:r>
            <a:r>
              <a:rPr lang="en-US" sz="1100" dirty="0">
                <a:latin typeface="+mj-lt"/>
              </a:rPr>
              <a:t> &amp; Xu, </a:t>
            </a:r>
            <a:r>
              <a:rPr lang="en-US" sz="1100" dirty="0" err="1">
                <a:latin typeface="+mj-lt"/>
              </a:rPr>
              <a:t>Chunbo</a:t>
            </a:r>
            <a:r>
              <a:rPr lang="en-US" sz="1100" dirty="0">
                <a:latin typeface="+mj-lt"/>
              </a:rPr>
              <a:t> &amp; Lou, Meng &amp; ma, </a:t>
            </a:r>
            <a:r>
              <a:rPr lang="en-US" sz="1100" dirty="0" err="1">
                <a:latin typeface="+mj-lt"/>
              </a:rPr>
              <a:t>Yide</a:t>
            </a:r>
            <a:r>
              <a:rPr lang="en-US" sz="1100" dirty="0">
                <a:latin typeface="+mj-lt"/>
              </a:rPr>
              <a:t>. (2022). Learning multi-frequency features in convolutional network for mammography classification. Medical &amp; Biological Engineering &amp; Computing. 10.1007/s11517-022-02582-4. </a:t>
            </a:r>
            <a:br>
              <a:rPr lang="en-US" sz="1100" dirty="0">
                <a:latin typeface="+mj-lt"/>
              </a:rPr>
            </a:br>
            <a:r>
              <a:rPr lang="en-US" sz="1100" dirty="0">
                <a:latin typeface="+mj-lt"/>
              </a:rPr>
              <a:t>some images are from slides by </a:t>
            </a:r>
            <a:r>
              <a:rPr lang="en-US" sz="1100" dirty="0" err="1">
                <a:latin typeface="+mj-lt"/>
              </a:rPr>
              <a:t>Hagit</a:t>
            </a:r>
            <a:r>
              <a:rPr lang="en-US" sz="1100" dirty="0">
                <a:latin typeface="+mj-lt"/>
              </a:rPr>
              <a:t> Hel-Or</a:t>
            </a:r>
          </a:p>
          <a:p>
            <a:pPr>
              <a:buSzPct val="100000"/>
            </a:pPr>
            <a:r>
              <a:rPr lang="en-US" sz="1100" dirty="0">
                <a:latin typeface="+mj-lt"/>
                <a:hlinkClick r:id="rId6"/>
              </a:rPr>
              <a:t>https://jivp-eurasipjournals.springeropen.com/articles/10.1186/s13640-019-0469-9</a:t>
            </a:r>
            <a:endParaRPr lang="en-US" sz="1100" dirty="0">
              <a:latin typeface="+mj-lt"/>
            </a:endParaRPr>
          </a:p>
          <a:p>
            <a:pPr>
              <a:buSzPct val="100000"/>
            </a:pPr>
            <a:r>
              <a:rPr lang="en-US" sz="1100" dirty="0">
                <a:latin typeface="+mj-lt"/>
                <a:hlinkClick r:id="rId7"/>
              </a:rPr>
              <a:t>https://dev.to/gallettilance/support-vector-machines-from-scratch-4h7</a:t>
            </a:r>
            <a:endParaRPr lang="en-US" sz="1100" dirty="0">
              <a:latin typeface="+mj-lt"/>
            </a:endParaRPr>
          </a:p>
          <a:p>
            <a:pPr>
              <a:buSzPct val="100000"/>
            </a:pP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9871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/>
              <a:t>SPLICING</a:t>
            </a:r>
            <a:endParaRPr sz="320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indent="-381000">
              <a:buClr>
                <a:srgbClr val="333333"/>
              </a:buClr>
              <a:buSzPct val="100000"/>
              <a:buFont typeface="Source Sans Pro"/>
              <a:buChar char="●"/>
            </a:pPr>
            <a:r>
              <a:rPr lang="en-GB" sz="2400">
                <a:solidFill>
                  <a:srgbClr val="333333"/>
                </a:solidFill>
                <a:highlight>
                  <a:srgbClr val="FFFFFF"/>
                </a:highlight>
                <a:latin typeface="+mj-lt"/>
                <a:ea typeface="Source Sans Pro"/>
                <a:cs typeface="Source Sans Pro"/>
                <a:sym typeface="Source Sans Pro"/>
              </a:rPr>
              <a:t>Oxford dictionary: splice something (together) to join the ends of two pieces of film, tape, etc. by sticking them together. 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Source Sans Pro"/>
              <a:buChar char="●"/>
            </a:pPr>
            <a:r>
              <a:rPr lang="en-GB" sz="2400">
                <a:latin typeface="+mj-lt"/>
              </a:rPr>
              <a:t>In the context of images: combining several things from several images into one image.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/>
              <a:t>SPLICING examples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F18131-4828-7141-91B4-CCA432201C60}"/>
              </a:ext>
            </a:extLst>
          </p:cNvPr>
          <p:cNvGrpSpPr/>
          <p:nvPr/>
        </p:nvGrpSpPr>
        <p:grpSpPr>
          <a:xfrm>
            <a:off x="311700" y="1537583"/>
            <a:ext cx="8529259" cy="4660034"/>
            <a:chOff x="311700" y="1537583"/>
            <a:chExt cx="8529259" cy="4660034"/>
          </a:xfrm>
        </p:grpSpPr>
        <p:pic>
          <p:nvPicPr>
            <p:cNvPr id="80" name="Google Shape;80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1537600"/>
              <a:ext cx="2986368" cy="167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7"/>
            <p:cNvSpPr/>
            <p:nvPr/>
          </p:nvSpPr>
          <p:spPr>
            <a:xfrm>
              <a:off x="3929100" y="1656716"/>
              <a:ext cx="1285800" cy="1441561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" name="Google Shape;82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45925" y="1537583"/>
              <a:ext cx="2986374" cy="16798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Google Shape;83;p17"/>
            <p:cNvSpPr/>
            <p:nvPr/>
          </p:nvSpPr>
          <p:spPr>
            <a:xfrm>
              <a:off x="311700" y="4434517"/>
              <a:ext cx="1285800" cy="1763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" name="Google Shape;8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97500" y="3958000"/>
              <a:ext cx="7243459" cy="20372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/>
              <a:t>We already saw SPLICING…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48921-A00A-5463-3DA4-40B23DBA3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046"/>
            <a:ext cx="9144000" cy="28319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3085</Words>
  <Application>Microsoft Office PowerPoint</Application>
  <PresentationFormat>On-screen Show (4:3)</PresentationFormat>
  <Paragraphs>374</Paragraphs>
  <Slides>65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Cambria Math</vt:lpstr>
      <vt:lpstr>Consolas</vt:lpstr>
      <vt:lpstr>Roboto</vt:lpstr>
      <vt:lpstr>Segoe UI</vt:lpstr>
      <vt:lpstr>Source Sans Pro</vt:lpstr>
      <vt:lpstr>Wingdings</vt:lpstr>
      <vt:lpstr>Simple Light</vt:lpstr>
      <vt:lpstr>Lecture 2 - Statistics of natural images</vt:lpstr>
      <vt:lpstr>PowerPoint Presentation</vt:lpstr>
      <vt:lpstr>What we’ll see today:</vt:lpstr>
      <vt:lpstr>COPY-MOVE</vt:lpstr>
      <vt:lpstr>COPY-MOVE  examples</vt:lpstr>
      <vt:lpstr>Example</vt:lpstr>
      <vt:lpstr>SPLICING</vt:lpstr>
      <vt:lpstr>SPLICING examples</vt:lpstr>
      <vt:lpstr>We already saw SPLICING…</vt:lpstr>
      <vt:lpstr>The methods we’ll show</vt:lpstr>
      <vt:lpstr>Method 1 - SIFT</vt:lpstr>
      <vt:lpstr>Scale Invariant Feature Transform</vt:lpstr>
      <vt:lpstr>4 steps of SIFT</vt:lpstr>
      <vt:lpstr>Scale-space extrema detection</vt:lpstr>
      <vt:lpstr>How to blur?</vt:lpstr>
      <vt:lpstr>Effect of σ on image blurriness</vt:lpstr>
      <vt:lpstr>How to use the blurred images?</vt:lpstr>
      <vt:lpstr>Keypoints</vt:lpstr>
      <vt:lpstr>Why “across scales”</vt:lpstr>
      <vt:lpstr>Keypoint localization</vt:lpstr>
      <vt:lpstr>Orientation assignment</vt:lpstr>
      <vt:lpstr>How to assign magnitude and orientation</vt:lpstr>
      <vt:lpstr>PowerPoint Presentation</vt:lpstr>
      <vt:lpstr>Keypoint descriptor</vt:lpstr>
      <vt:lpstr>Keypoint descriptor – cont. 1</vt:lpstr>
      <vt:lpstr>Keypoint descriptor – cont. 2</vt:lpstr>
      <vt:lpstr>Keypoint descriptor – cont. 3</vt:lpstr>
      <vt:lpstr>Comparing descriptors</vt:lpstr>
      <vt:lpstr>Almost done…</vt:lpstr>
      <vt:lpstr>PowerPoint Presentation</vt:lpstr>
      <vt:lpstr>Scale Invariant Feature Transform</vt:lpstr>
      <vt:lpstr>Method 2 – DCT+ SVM</vt:lpstr>
      <vt:lpstr>Motivation – why use DCT</vt:lpstr>
      <vt:lpstr>example</vt:lpstr>
      <vt:lpstr>4 steps of DCT</vt:lpstr>
      <vt:lpstr>YCbCr</vt:lpstr>
      <vt:lpstr>YCbCr – visual explanation</vt:lpstr>
      <vt:lpstr>Why use it?</vt:lpstr>
      <vt:lpstr>RGB → YCbCr: Informally</vt:lpstr>
      <vt:lpstr>Discrete Cosine Transform (DCT)</vt:lpstr>
      <vt:lpstr>DCT - cont.</vt:lpstr>
      <vt:lpstr>Let’s remember DFT</vt:lpstr>
      <vt:lpstr>DCT V.S. DFT</vt:lpstr>
      <vt:lpstr>But we’re working in 2d…</vt:lpstr>
      <vt:lpstr>visualization</vt:lpstr>
      <vt:lpstr>Extract useable data for the SVM</vt:lpstr>
      <vt:lpstr>Example:</vt:lpstr>
      <vt:lpstr>Example:</vt:lpstr>
      <vt:lpstr>3 steps of DCT (no SVM yet)</vt:lpstr>
      <vt:lpstr>SVM - general</vt:lpstr>
      <vt:lpstr>SVM examples</vt:lpstr>
      <vt:lpstr>SVM-how it works</vt:lpstr>
      <vt:lpstr>SVM-how it works</vt:lpstr>
      <vt:lpstr>PowerPoint Presentation</vt:lpstr>
      <vt:lpstr>Recap + How SVM is used in our case</vt:lpstr>
      <vt:lpstr>(Very) pseudo code.py</vt:lpstr>
      <vt:lpstr>(Very) pseudo code.py – Cont.</vt:lpstr>
      <vt:lpstr>Miscellaneous - DCT</vt:lpstr>
      <vt:lpstr>Miscellaneous - SIFT</vt:lpstr>
      <vt:lpstr>Miscellaneous – Live demonstration</vt:lpstr>
      <vt:lpstr>Results from live demonstration – original image</vt:lpstr>
      <vt:lpstr>Results from live demonstration – tampered image </vt:lpstr>
      <vt:lpstr>Results from live demonstration – masked image</vt:lpstr>
      <vt:lpstr>Summery – today we saw: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Ilan</dc:creator>
  <cp:lastModifiedBy>Ilan Vainblat</cp:lastModifiedBy>
  <cp:revision>2</cp:revision>
  <dcterms:modified xsi:type="dcterms:W3CDTF">2024-12-04T10:40:03Z</dcterms:modified>
</cp:coreProperties>
</file>