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73"/>
  </p:notesMasterIdLst>
  <p:sldIdLst>
    <p:sldId id="257" r:id="rId2"/>
    <p:sldId id="260" r:id="rId3"/>
    <p:sldId id="261" r:id="rId4"/>
    <p:sldId id="289" r:id="rId5"/>
    <p:sldId id="353" r:id="rId6"/>
    <p:sldId id="264" r:id="rId7"/>
    <p:sldId id="268" r:id="rId8"/>
    <p:sldId id="307" r:id="rId9"/>
    <p:sldId id="342" r:id="rId10"/>
    <p:sldId id="351" r:id="rId11"/>
    <p:sldId id="354" r:id="rId12"/>
    <p:sldId id="318" r:id="rId13"/>
    <p:sldId id="278" r:id="rId14"/>
    <p:sldId id="287" r:id="rId15"/>
    <p:sldId id="343" r:id="rId16"/>
    <p:sldId id="308" r:id="rId17"/>
    <p:sldId id="292" r:id="rId18"/>
    <p:sldId id="361" r:id="rId19"/>
    <p:sldId id="345" r:id="rId20"/>
    <p:sldId id="360" r:id="rId21"/>
    <p:sldId id="344" r:id="rId22"/>
    <p:sldId id="347" r:id="rId23"/>
    <p:sldId id="352" r:id="rId24"/>
    <p:sldId id="348" r:id="rId25"/>
    <p:sldId id="362" r:id="rId26"/>
    <p:sldId id="310" r:id="rId27"/>
    <p:sldId id="349" r:id="rId28"/>
    <p:sldId id="365" r:id="rId29"/>
    <p:sldId id="367" r:id="rId30"/>
    <p:sldId id="301" r:id="rId31"/>
    <p:sldId id="363" r:id="rId32"/>
    <p:sldId id="303" r:id="rId33"/>
    <p:sldId id="358" r:id="rId34"/>
    <p:sldId id="364" r:id="rId35"/>
    <p:sldId id="304" r:id="rId36"/>
    <p:sldId id="350" r:id="rId37"/>
    <p:sldId id="313" r:id="rId38"/>
    <p:sldId id="335" r:id="rId39"/>
    <p:sldId id="336" r:id="rId40"/>
    <p:sldId id="369" r:id="rId41"/>
    <p:sldId id="371" r:id="rId42"/>
    <p:sldId id="337" r:id="rId43"/>
    <p:sldId id="373" r:id="rId44"/>
    <p:sldId id="314" r:id="rId45"/>
    <p:sldId id="315" r:id="rId46"/>
    <p:sldId id="392" r:id="rId47"/>
    <p:sldId id="316" r:id="rId48"/>
    <p:sldId id="317" r:id="rId49"/>
    <p:sldId id="388" r:id="rId50"/>
    <p:sldId id="319" r:id="rId51"/>
    <p:sldId id="320" r:id="rId52"/>
    <p:sldId id="389" r:id="rId53"/>
    <p:sldId id="390" r:id="rId54"/>
    <p:sldId id="391" r:id="rId55"/>
    <p:sldId id="322" r:id="rId56"/>
    <p:sldId id="323" r:id="rId57"/>
    <p:sldId id="321" r:id="rId58"/>
    <p:sldId id="324" r:id="rId59"/>
    <p:sldId id="385" r:id="rId60"/>
    <p:sldId id="374" r:id="rId61"/>
    <p:sldId id="376" r:id="rId62"/>
    <p:sldId id="378" r:id="rId63"/>
    <p:sldId id="379" r:id="rId64"/>
    <p:sldId id="387" r:id="rId65"/>
    <p:sldId id="332" r:id="rId66"/>
    <p:sldId id="334" r:id="rId67"/>
    <p:sldId id="333" r:id="rId68"/>
    <p:sldId id="339" r:id="rId69"/>
    <p:sldId id="340" r:id="rId70"/>
    <p:sldId id="341" r:id="rId71"/>
    <p:sldId id="267" r:id="rId72"/>
  </p:sldIdLst>
  <p:sldSz cx="9144000" cy="6858000" type="screen4x3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image" Target="../media/image5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3D9BF7-800D-4B75-8DA5-2B5099BD7B0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0C7572-D692-4D29-A7A7-F704F348191D}">
      <dgm:prSet custT="1"/>
      <dgm:spPr/>
      <dgm:t>
        <a:bodyPr/>
        <a:lstStyle/>
        <a:p>
          <a:r>
            <a:rPr lang="en-US" sz="2400" dirty="0"/>
            <a:t>The most popular model!</a:t>
          </a:r>
        </a:p>
      </dgm:t>
    </dgm:pt>
    <dgm:pt modelId="{03A67856-7348-49DC-9F31-9EAA2A238B82}" type="parTrans" cxnId="{5DBF8631-CFD4-4650-8E5A-C29D6EC7890B}">
      <dgm:prSet/>
      <dgm:spPr/>
      <dgm:t>
        <a:bodyPr/>
        <a:lstStyle/>
        <a:p>
          <a:endParaRPr lang="en-US" sz="2400"/>
        </a:p>
      </dgm:t>
    </dgm:pt>
    <dgm:pt modelId="{0DE40A53-4296-441F-8B3E-293FBD07D623}" type="sibTrans" cxnId="{5DBF8631-CFD4-4650-8E5A-C29D6EC7890B}">
      <dgm:prSet/>
      <dgm:spPr/>
      <dgm:t>
        <a:bodyPr/>
        <a:lstStyle/>
        <a:p>
          <a:endParaRPr lang="en-US" sz="2400"/>
        </a:p>
      </dgm:t>
    </dgm:pt>
    <dgm:pt modelId="{82A9E605-62C3-46AA-929C-92F50E20EE75}">
      <dgm:prSet custT="1"/>
      <dgm:spPr/>
      <dgm:t>
        <a:bodyPr/>
        <a:lstStyle/>
        <a:p>
          <a:r>
            <a:rPr lang="en-US" sz="2400" dirty="0"/>
            <a:t>Spectrum of each pixel made up of several deterministic spectral signatures. called </a:t>
          </a:r>
          <a:r>
            <a:rPr lang="en-US" sz="2400" b="1" i="1" dirty="0"/>
            <a:t>Endmembers.</a:t>
          </a:r>
          <a:endParaRPr lang="en-US" sz="2400" dirty="0"/>
        </a:p>
      </dgm:t>
    </dgm:pt>
    <dgm:pt modelId="{16C2826E-E766-4439-9B75-141E0008D4B2}" type="parTrans" cxnId="{5FF6DE62-6D39-476F-B374-F52F619562A5}">
      <dgm:prSet/>
      <dgm:spPr/>
      <dgm:t>
        <a:bodyPr/>
        <a:lstStyle/>
        <a:p>
          <a:endParaRPr lang="en-US" sz="2400"/>
        </a:p>
      </dgm:t>
    </dgm:pt>
    <dgm:pt modelId="{448C0A0D-A2B4-4A62-8D93-DEBDDB56BAEE}" type="sibTrans" cxnId="{5FF6DE62-6D39-476F-B374-F52F619562A5}">
      <dgm:prSet/>
      <dgm:spPr/>
      <dgm:t>
        <a:bodyPr/>
        <a:lstStyle/>
        <a:p>
          <a:endParaRPr lang="en-US" sz="2400"/>
        </a:p>
      </dgm:t>
    </dgm:pt>
    <mc:AlternateContent xmlns:mc="http://schemas.openxmlformats.org/markup-compatibility/2006" xmlns:a14="http://schemas.microsoft.com/office/drawing/2010/main">
      <mc:Choice Requires="a14">
        <dgm:pt modelId="{B84D4A51-0ABB-4E25-AAFE-FB9C1150A41E}">
          <dgm:prSet custT="1"/>
          <dgm:spPr/>
          <dgm:t>
            <a:bodyPr/>
            <a:lstStyle/>
            <a:p>
              <a14:m>
                <m:oMath xmlns:m="http://schemas.openxmlformats.org/officeDocument/2006/math">
                  <m:sSub>
                    <m:sSubPr>
                      <m:ctrlPr>
                        <a:rPr lang="he-IL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e>
                    <m:sub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sub>
                  </m:sSub>
                  <m:r>
                    <a:rPr lang="en-US" sz="2400" b="1" i="1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sSubPr>
                      <m:ctrlPr>
                        <a:rPr lang="he-IL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..,</m:t>
                      </m:r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e>
                    <m:sub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</m:sub>
                  </m:sSub>
                </m:oMath>
              </a14:m>
              <a:r>
                <a:rPr lang="en-US" sz="2400" dirty="0"/>
                <a:t> contribution of each endmember to the final spectrum of the pixel</a:t>
              </a:r>
            </a:p>
          </dgm:t>
        </dgm:pt>
      </mc:Choice>
      <mc:Fallback xmlns="">
        <dgm:pt modelId="{B84D4A51-0ABB-4E25-AAFE-FB9C1150A41E}">
          <dgm:prSet custT="1"/>
          <dgm:spPr/>
          <dgm:t>
            <a:bodyPr/>
            <a:lstStyle/>
            <a:p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𝒂</a:t>
              </a:r>
              <a:r>
                <a:rPr lang="he-IL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_</a:t>
              </a:r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𝟏,</a:t>
              </a:r>
              <a:r>
                <a:rPr lang="he-IL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〖</a:t>
              </a:r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..,𝒂</a:t>
              </a:r>
              <a:r>
                <a:rPr lang="he-IL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〗_</a:t>
              </a:r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𝑴</a:t>
              </a:r>
              <a:r>
                <a:rPr lang="en-US" sz="2400" dirty="0"/>
                <a:t> contribution of each endmember to the final spectrum of the pixel</a:t>
              </a:r>
            </a:p>
          </dgm:t>
        </dgm:pt>
      </mc:Fallback>
    </mc:AlternateContent>
    <dgm:pt modelId="{D9FC1204-9B2D-414D-8CF2-EA5E0D3A4B9B}" type="parTrans" cxnId="{9E154AB9-FF5B-4E06-AE5F-C2543E06FD95}">
      <dgm:prSet/>
      <dgm:spPr/>
      <dgm:t>
        <a:bodyPr/>
        <a:lstStyle/>
        <a:p>
          <a:endParaRPr lang="en-US" sz="2400"/>
        </a:p>
      </dgm:t>
    </dgm:pt>
    <dgm:pt modelId="{8612178C-ACE0-489E-8E9C-B699BF6DE686}" type="sibTrans" cxnId="{9E154AB9-FF5B-4E06-AE5F-C2543E06FD95}">
      <dgm:prSet/>
      <dgm:spPr/>
      <dgm:t>
        <a:bodyPr/>
        <a:lstStyle/>
        <a:p>
          <a:endParaRPr lang="en-US" sz="2400"/>
        </a:p>
      </dgm:t>
    </dgm:pt>
    <mc:AlternateContent xmlns:mc="http://schemas.openxmlformats.org/markup-compatibility/2006" xmlns:a14="http://schemas.microsoft.com/office/drawing/2010/main">
      <mc:Choice Requires="a14">
        <dgm:pt modelId="{125975B9-F868-491C-A0F6-50B60E1767CD}">
          <dgm:prSet custT="1"/>
          <dgm:spPr/>
          <dgm:t>
            <a:bodyPr/>
            <a:lstStyle/>
            <a:p>
              <a:r>
                <a:rPr lang="en-US" sz="2400" dirty="0"/>
                <a:t>This model assumes that a pixel is a linear combination of </a:t>
              </a:r>
              <a14:m>
                <m:oMath xmlns:m="http://schemas.openxmlformats.org/officeDocument/2006/math">
                  <m:r>
                    <a:rPr lang="en-US" sz="2400" b="0" i="1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𝑀</m:t>
                  </m:r>
                </m:oMath>
              </a14:m>
              <a:r>
                <a:rPr lang="en-US" sz="2400" dirty="0"/>
                <a:t> endmembers </a:t>
              </a:r>
              <a:r>
                <a:rPr lang="en-US" sz="2400" b="1" i="1" dirty="0"/>
                <a:t> </a:t>
              </a:r>
              <a14:m>
                <m:oMath xmlns:m="http://schemas.openxmlformats.org/officeDocument/2006/math">
                  <m:sSub>
                    <m:sSubPr>
                      <m:ctrlPr>
                        <a:rPr lang="he-IL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e>
                    <m:sub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sub>
                  </m:sSub>
                  <m:r>
                    <a:rPr lang="en-US" sz="2400" b="1" i="1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sSubPr>
                      <m:ctrlPr>
                        <a:rPr lang="he-IL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..,</m:t>
                      </m:r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</m:e>
                    <m:sub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</m:sub>
                  </m:sSub>
                </m:oMath>
              </a14:m>
              <a:r>
                <a:rPr lang="en-US" sz="2400" dirty="0"/>
                <a:t>.</a:t>
              </a:r>
            </a:p>
          </dgm:t>
        </dgm:pt>
      </mc:Choice>
      <mc:Fallback xmlns="">
        <dgm:pt modelId="{125975B9-F868-491C-A0F6-50B60E1767CD}">
          <dgm:prSet custT="1"/>
          <dgm:spPr/>
          <dgm:t>
            <a:bodyPr/>
            <a:lstStyle/>
            <a:p>
              <a:r>
                <a:rPr lang="en-US" sz="2400" dirty="0"/>
                <a:t>This model assumes that a pixel is a linear combination of </a:t>
              </a:r>
              <a:r>
                <a:rPr lang="en-US" sz="2400" b="0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𝑀</a:t>
              </a:r>
              <a:r>
                <a:rPr lang="en-US" sz="2400" dirty="0"/>
                <a:t> endmembers </a:t>
              </a:r>
              <a:r>
                <a:rPr lang="en-US" sz="2400" b="1" i="1" dirty="0"/>
                <a:t> </a:t>
              </a:r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𝒔</a:t>
              </a:r>
              <a:r>
                <a:rPr lang="he-IL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_</a:t>
              </a:r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𝟏,</a:t>
              </a:r>
              <a:r>
                <a:rPr lang="he-IL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〖</a:t>
              </a:r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..,𝒔</a:t>
              </a:r>
              <a:r>
                <a:rPr lang="he-IL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〗_</a:t>
              </a:r>
              <a:r>
                <a:rPr lang="en-US" sz="2400" b="1" i="0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𝑴</a:t>
              </a:r>
              <a:r>
                <a:rPr lang="en-US" sz="2400" dirty="0"/>
                <a:t>.</a:t>
              </a:r>
            </a:p>
          </dgm:t>
        </dgm:pt>
      </mc:Fallback>
    </mc:AlternateContent>
    <dgm:pt modelId="{754D447A-0A34-42EF-88F9-378553DA7284}" type="parTrans" cxnId="{0C124454-52E9-4033-8193-7CDE994050B1}">
      <dgm:prSet/>
      <dgm:spPr/>
      <dgm:t>
        <a:bodyPr/>
        <a:lstStyle/>
        <a:p>
          <a:endParaRPr lang="en-US" sz="2400"/>
        </a:p>
      </dgm:t>
    </dgm:pt>
    <dgm:pt modelId="{3FCC7AB0-6E80-4836-A0C0-5E8B0D50AC95}" type="sibTrans" cxnId="{0C124454-52E9-4033-8193-7CDE994050B1}">
      <dgm:prSet/>
      <dgm:spPr/>
      <dgm:t>
        <a:bodyPr/>
        <a:lstStyle/>
        <a:p>
          <a:endParaRPr lang="en-US" sz="2400"/>
        </a:p>
      </dgm:t>
    </dgm:pt>
    <dgm:pt modelId="{72140915-CA16-4313-89C0-44EDE92DB3D9}" type="pres">
      <dgm:prSet presAssocID="{523D9BF7-800D-4B75-8DA5-2B5099BD7B0E}" presName="vert0" presStyleCnt="0">
        <dgm:presLayoutVars>
          <dgm:dir/>
          <dgm:animOne val="branch"/>
          <dgm:animLvl val="lvl"/>
        </dgm:presLayoutVars>
      </dgm:prSet>
      <dgm:spPr/>
    </dgm:pt>
    <dgm:pt modelId="{8E1E2D82-7711-47CF-8A7C-9DB6A01C8DC2}" type="pres">
      <dgm:prSet presAssocID="{C50C7572-D692-4D29-A7A7-F704F348191D}" presName="thickLine" presStyleLbl="alignNode1" presStyleIdx="0" presStyleCnt="4"/>
      <dgm:spPr/>
    </dgm:pt>
    <dgm:pt modelId="{38841E05-354E-4225-8493-51217596BEBF}" type="pres">
      <dgm:prSet presAssocID="{C50C7572-D692-4D29-A7A7-F704F348191D}" presName="horz1" presStyleCnt="0"/>
      <dgm:spPr/>
    </dgm:pt>
    <dgm:pt modelId="{E55E355B-21B7-4A04-9551-0E73A98BA002}" type="pres">
      <dgm:prSet presAssocID="{C50C7572-D692-4D29-A7A7-F704F348191D}" presName="tx1" presStyleLbl="revTx" presStyleIdx="0" presStyleCnt="4" custScaleY="36688"/>
      <dgm:spPr/>
    </dgm:pt>
    <dgm:pt modelId="{E4C3EB86-98D3-4DF8-8148-34408C0FD775}" type="pres">
      <dgm:prSet presAssocID="{C50C7572-D692-4D29-A7A7-F704F348191D}" presName="vert1" presStyleCnt="0"/>
      <dgm:spPr/>
    </dgm:pt>
    <dgm:pt modelId="{DC88CEB2-61E8-4A00-82E0-2B7770661F09}" type="pres">
      <dgm:prSet presAssocID="{82A9E605-62C3-46AA-929C-92F50E20EE75}" presName="thickLine" presStyleLbl="alignNode1" presStyleIdx="1" presStyleCnt="4"/>
      <dgm:spPr/>
    </dgm:pt>
    <dgm:pt modelId="{827B54DA-95C4-4508-95C4-D0C0500DE9C1}" type="pres">
      <dgm:prSet presAssocID="{82A9E605-62C3-46AA-929C-92F50E20EE75}" presName="horz1" presStyleCnt="0"/>
      <dgm:spPr/>
    </dgm:pt>
    <dgm:pt modelId="{11558A43-FE58-4B46-AC8C-EC0F1F044D4F}" type="pres">
      <dgm:prSet presAssocID="{82A9E605-62C3-46AA-929C-92F50E20EE75}" presName="tx1" presStyleLbl="revTx" presStyleIdx="1" presStyleCnt="4" custScaleY="134522" custLinFactNeighborY="3136"/>
      <dgm:spPr/>
    </dgm:pt>
    <dgm:pt modelId="{A89001A7-85FD-44D9-82E6-597DD0933C6A}" type="pres">
      <dgm:prSet presAssocID="{82A9E605-62C3-46AA-929C-92F50E20EE75}" presName="vert1" presStyleCnt="0"/>
      <dgm:spPr/>
    </dgm:pt>
    <dgm:pt modelId="{A1CC2B0F-A0A9-43EF-8D36-A8D6EA749E88}" type="pres">
      <dgm:prSet presAssocID="{B84D4A51-0ABB-4E25-AAFE-FB9C1150A41E}" presName="thickLine" presStyleLbl="alignNode1" presStyleIdx="2" presStyleCnt="4"/>
      <dgm:spPr/>
    </dgm:pt>
    <dgm:pt modelId="{3B229503-B9F5-422A-8F72-A55434FE4A7E}" type="pres">
      <dgm:prSet presAssocID="{B84D4A51-0ABB-4E25-AAFE-FB9C1150A41E}" presName="horz1" presStyleCnt="0"/>
      <dgm:spPr/>
    </dgm:pt>
    <dgm:pt modelId="{D1728AED-E24D-421D-88EC-EF627732554C}" type="pres">
      <dgm:prSet presAssocID="{B84D4A51-0ABB-4E25-AAFE-FB9C1150A41E}" presName="tx1" presStyleLbl="revTx" presStyleIdx="2" presStyleCnt="4" custScaleY="94628"/>
      <dgm:spPr/>
    </dgm:pt>
    <dgm:pt modelId="{E04D2A04-CF9A-44F6-A087-AC6A6425B755}" type="pres">
      <dgm:prSet presAssocID="{B84D4A51-0ABB-4E25-AAFE-FB9C1150A41E}" presName="vert1" presStyleCnt="0"/>
      <dgm:spPr/>
    </dgm:pt>
    <dgm:pt modelId="{C44BF834-8D09-4575-B6D9-8C294DE13230}" type="pres">
      <dgm:prSet presAssocID="{125975B9-F868-491C-A0F6-50B60E1767CD}" presName="thickLine" presStyleLbl="alignNode1" presStyleIdx="3" presStyleCnt="4"/>
      <dgm:spPr/>
    </dgm:pt>
    <dgm:pt modelId="{2EF2A22D-946D-42E9-AABD-A90530D96350}" type="pres">
      <dgm:prSet presAssocID="{125975B9-F868-491C-A0F6-50B60E1767CD}" presName="horz1" presStyleCnt="0"/>
      <dgm:spPr/>
    </dgm:pt>
    <dgm:pt modelId="{108AE79A-E5F4-43F6-9ED4-5CD28846B5E5}" type="pres">
      <dgm:prSet presAssocID="{125975B9-F868-491C-A0F6-50B60E1767CD}" presName="tx1" presStyleLbl="revTx" presStyleIdx="3" presStyleCnt="4" custScaleY="142108"/>
      <dgm:spPr/>
    </dgm:pt>
    <dgm:pt modelId="{3FB854B7-8130-44A3-A31F-44D0127732F8}" type="pres">
      <dgm:prSet presAssocID="{125975B9-F868-491C-A0F6-50B60E1767CD}" presName="vert1" presStyleCnt="0"/>
      <dgm:spPr/>
    </dgm:pt>
  </dgm:ptLst>
  <dgm:cxnLst>
    <dgm:cxn modelId="{217C450E-7814-481C-937A-E844DB496DD0}" type="presOf" srcId="{125975B9-F868-491C-A0F6-50B60E1767CD}" destId="{108AE79A-E5F4-43F6-9ED4-5CD28846B5E5}" srcOrd="0" destOrd="0" presId="urn:microsoft.com/office/officeart/2008/layout/LinedList"/>
    <dgm:cxn modelId="{C46DAE2B-288F-4905-8C33-8FA2FDAB0C41}" type="presOf" srcId="{523D9BF7-800D-4B75-8DA5-2B5099BD7B0E}" destId="{72140915-CA16-4313-89C0-44EDE92DB3D9}" srcOrd="0" destOrd="0" presId="urn:microsoft.com/office/officeart/2008/layout/LinedList"/>
    <dgm:cxn modelId="{5DBF8631-CFD4-4650-8E5A-C29D6EC7890B}" srcId="{523D9BF7-800D-4B75-8DA5-2B5099BD7B0E}" destId="{C50C7572-D692-4D29-A7A7-F704F348191D}" srcOrd="0" destOrd="0" parTransId="{03A67856-7348-49DC-9F31-9EAA2A238B82}" sibTransId="{0DE40A53-4296-441F-8B3E-293FBD07D623}"/>
    <dgm:cxn modelId="{BA19EE31-F2CB-4AE5-A008-09A9653C9F7C}" type="presOf" srcId="{C50C7572-D692-4D29-A7A7-F704F348191D}" destId="{E55E355B-21B7-4A04-9551-0E73A98BA002}" srcOrd="0" destOrd="0" presId="urn:microsoft.com/office/officeart/2008/layout/LinedList"/>
    <dgm:cxn modelId="{42EA373A-C886-4209-9A89-4559E7717F0C}" type="presOf" srcId="{B84D4A51-0ABB-4E25-AAFE-FB9C1150A41E}" destId="{D1728AED-E24D-421D-88EC-EF627732554C}" srcOrd="0" destOrd="0" presId="urn:microsoft.com/office/officeart/2008/layout/LinedList"/>
    <dgm:cxn modelId="{5FF6DE62-6D39-476F-B374-F52F619562A5}" srcId="{523D9BF7-800D-4B75-8DA5-2B5099BD7B0E}" destId="{82A9E605-62C3-46AA-929C-92F50E20EE75}" srcOrd="1" destOrd="0" parTransId="{16C2826E-E766-4439-9B75-141E0008D4B2}" sibTransId="{448C0A0D-A2B4-4A62-8D93-DEBDDB56BAEE}"/>
    <dgm:cxn modelId="{0C124454-52E9-4033-8193-7CDE994050B1}" srcId="{523D9BF7-800D-4B75-8DA5-2B5099BD7B0E}" destId="{125975B9-F868-491C-A0F6-50B60E1767CD}" srcOrd="3" destOrd="0" parTransId="{754D447A-0A34-42EF-88F9-378553DA7284}" sibTransId="{3FCC7AB0-6E80-4836-A0C0-5E8B0D50AC95}"/>
    <dgm:cxn modelId="{32D05E7F-31D2-4A0D-9179-7668FDB88838}" type="presOf" srcId="{82A9E605-62C3-46AA-929C-92F50E20EE75}" destId="{11558A43-FE58-4B46-AC8C-EC0F1F044D4F}" srcOrd="0" destOrd="0" presId="urn:microsoft.com/office/officeart/2008/layout/LinedList"/>
    <dgm:cxn modelId="{9E154AB9-FF5B-4E06-AE5F-C2543E06FD95}" srcId="{523D9BF7-800D-4B75-8DA5-2B5099BD7B0E}" destId="{B84D4A51-0ABB-4E25-AAFE-FB9C1150A41E}" srcOrd="2" destOrd="0" parTransId="{D9FC1204-9B2D-414D-8CF2-EA5E0D3A4B9B}" sibTransId="{8612178C-ACE0-489E-8E9C-B699BF6DE686}"/>
    <dgm:cxn modelId="{EFCBC495-2B14-4F8B-9F46-8EC9763CEE3C}" type="presParOf" srcId="{72140915-CA16-4313-89C0-44EDE92DB3D9}" destId="{8E1E2D82-7711-47CF-8A7C-9DB6A01C8DC2}" srcOrd="0" destOrd="0" presId="urn:microsoft.com/office/officeart/2008/layout/LinedList"/>
    <dgm:cxn modelId="{678174A9-D939-47A6-B3C8-0E5D89022C28}" type="presParOf" srcId="{72140915-CA16-4313-89C0-44EDE92DB3D9}" destId="{38841E05-354E-4225-8493-51217596BEBF}" srcOrd="1" destOrd="0" presId="urn:microsoft.com/office/officeart/2008/layout/LinedList"/>
    <dgm:cxn modelId="{4DC8BEAC-BA9E-41C2-95E6-F6308AD193DC}" type="presParOf" srcId="{38841E05-354E-4225-8493-51217596BEBF}" destId="{E55E355B-21B7-4A04-9551-0E73A98BA002}" srcOrd="0" destOrd="0" presId="urn:microsoft.com/office/officeart/2008/layout/LinedList"/>
    <dgm:cxn modelId="{BF410008-A7D9-490A-A3BB-4DB36C122DD8}" type="presParOf" srcId="{38841E05-354E-4225-8493-51217596BEBF}" destId="{E4C3EB86-98D3-4DF8-8148-34408C0FD775}" srcOrd="1" destOrd="0" presId="urn:microsoft.com/office/officeart/2008/layout/LinedList"/>
    <dgm:cxn modelId="{D5FB3E16-6FF3-4723-A278-D5FA4204AF39}" type="presParOf" srcId="{72140915-CA16-4313-89C0-44EDE92DB3D9}" destId="{DC88CEB2-61E8-4A00-82E0-2B7770661F09}" srcOrd="2" destOrd="0" presId="urn:microsoft.com/office/officeart/2008/layout/LinedList"/>
    <dgm:cxn modelId="{9C09AD30-57F3-4711-A1FB-5FD95DC2C367}" type="presParOf" srcId="{72140915-CA16-4313-89C0-44EDE92DB3D9}" destId="{827B54DA-95C4-4508-95C4-D0C0500DE9C1}" srcOrd="3" destOrd="0" presId="urn:microsoft.com/office/officeart/2008/layout/LinedList"/>
    <dgm:cxn modelId="{FE952232-7FF2-4F9C-9867-392AF057B475}" type="presParOf" srcId="{827B54DA-95C4-4508-95C4-D0C0500DE9C1}" destId="{11558A43-FE58-4B46-AC8C-EC0F1F044D4F}" srcOrd="0" destOrd="0" presId="urn:microsoft.com/office/officeart/2008/layout/LinedList"/>
    <dgm:cxn modelId="{0F2FEBC6-F341-45D8-89FE-1D6451B78490}" type="presParOf" srcId="{827B54DA-95C4-4508-95C4-D0C0500DE9C1}" destId="{A89001A7-85FD-44D9-82E6-597DD0933C6A}" srcOrd="1" destOrd="0" presId="urn:microsoft.com/office/officeart/2008/layout/LinedList"/>
    <dgm:cxn modelId="{63E74CEE-14CA-492B-B225-3C35B3DCFD17}" type="presParOf" srcId="{72140915-CA16-4313-89C0-44EDE92DB3D9}" destId="{A1CC2B0F-A0A9-43EF-8D36-A8D6EA749E88}" srcOrd="4" destOrd="0" presId="urn:microsoft.com/office/officeart/2008/layout/LinedList"/>
    <dgm:cxn modelId="{A4DB6FF6-2A63-4DC1-ADA5-8852517FB7C8}" type="presParOf" srcId="{72140915-CA16-4313-89C0-44EDE92DB3D9}" destId="{3B229503-B9F5-422A-8F72-A55434FE4A7E}" srcOrd="5" destOrd="0" presId="urn:microsoft.com/office/officeart/2008/layout/LinedList"/>
    <dgm:cxn modelId="{0EE3F427-DC1B-4031-A943-52215FC5FDAB}" type="presParOf" srcId="{3B229503-B9F5-422A-8F72-A55434FE4A7E}" destId="{D1728AED-E24D-421D-88EC-EF627732554C}" srcOrd="0" destOrd="0" presId="urn:microsoft.com/office/officeart/2008/layout/LinedList"/>
    <dgm:cxn modelId="{33092159-25A9-4C44-984A-8A27493D1AB1}" type="presParOf" srcId="{3B229503-B9F5-422A-8F72-A55434FE4A7E}" destId="{E04D2A04-CF9A-44F6-A087-AC6A6425B755}" srcOrd="1" destOrd="0" presId="urn:microsoft.com/office/officeart/2008/layout/LinedList"/>
    <dgm:cxn modelId="{3E753A07-372A-4872-A3B2-8575692930B8}" type="presParOf" srcId="{72140915-CA16-4313-89C0-44EDE92DB3D9}" destId="{C44BF834-8D09-4575-B6D9-8C294DE13230}" srcOrd="6" destOrd="0" presId="urn:microsoft.com/office/officeart/2008/layout/LinedList"/>
    <dgm:cxn modelId="{412343D4-4C78-4B24-ACED-3B80FFDF21EC}" type="presParOf" srcId="{72140915-CA16-4313-89C0-44EDE92DB3D9}" destId="{2EF2A22D-946D-42E9-AABD-A90530D96350}" srcOrd="7" destOrd="0" presId="urn:microsoft.com/office/officeart/2008/layout/LinedList"/>
    <dgm:cxn modelId="{C434A02D-4EA3-4A3E-9769-62F4689B5BF2}" type="presParOf" srcId="{2EF2A22D-946D-42E9-AABD-A90530D96350}" destId="{108AE79A-E5F4-43F6-9ED4-5CD28846B5E5}" srcOrd="0" destOrd="0" presId="urn:microsoft.com/office/officeart/2008/layout/LinedList"/>
    <dgm:cxn modelId="{3E7B119B-581F-4CA3-98D9-C3264D19A640}" type="presParOf" srcId="{2EF2A22D-946D-42E9-AABD-A90530D96350}" destId="{3FB854B7-8130-44A3-A31F-44D0127732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3D9BF7-800D-4B75-8DA5-2B5099BD7B0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0C7572-D692-4D29-A7A7-F704F348191D}">
      <dgm:prSet custT="1"/>
      <dgm:spPr/>
      <dgm:t>
        <a:bodyPr/>
        <a:lstStyle/>
        <a:p>
          <a:r>
            <a:rPr lang="en-US" sz="2400" dirty="0"/>
            <a:t>The most popular model!</a:t>
          </a:r>
        </a:p>
      </dgm:t>
    </dgm:pt>
    <dgm:pt modelId="{03A67856-7348-49DC-9F31-9EAA2A238B82}" type="parTrans" cxnId="{5DBF8631-CFD4-4650-8E5A-C29D6EC7890B}">
      <dgm:prSet/>
      <dgm:spPr/>
      <dgm:t>
        <a:bodyPr/>
        <a:lstStyle/>
        <a:p>
          <a:endParaRPr lang="en-US" sz="2400"/>
        </a:p>
      </dgm:t>
    </dgm:pt>
    <dgm:pt modelId="{0DE40A53-4296-441F-8B3E-293FBD07D623}" type="sibTrans" cxnId="{5DBF8631-CFD4-4650-8E5A-C29D6EC7890B}">
      <dgm:prSet/>
      <dgm:spPr/>
      <dgm:t>
        <a:bodyPr/>
        <a:lstStyle/>
        <a:p>
          <a:endParaRPr lang="en-US" sz="2400"/>
        </a:p>
      </dgm:t>
    </dgm:pt>
    <dgm:pt modelId="{82A9E605-62C3-46AA-929C-92F50E20EE75}">
      <dgm:prSet custT="1"/>
      <dgm:spPr/>
      <dgm:t>
        <a:bodyPr/>
        <a:lstStyle/>
        <a:p>
          <a:r>
            <a:rPr lang="en-US" sz="2400" dirty="0"/>
            <a:t>Spectrum of each pixel made up of several deterministic spectral signatures. called </a:t>
          </a:r>
          <a:r>
            <a:rPr lang="en-US" sz="2400" b="1" i="1" dirty="0"/>
            <a:t>Endmembers.</a:t>
          </a:r>
          <a:endParaRPr lang="en-US" sz="2400" dirty="0"/>
        </a:p>
      </dgm:t>
    </dgm:pt>
    <dgm:pt modelId="{16C2826E-E766-4439-9B75-141E0008D4B2}" type="parTrans" cxnId="{5FF6DE62-6D39-476F-B374-F52F619562A5}">
      <dgm:prSet/>
      <dgm:spPr/>
      <dgm:t>
        <a:bodyPr/>
        <a:lstStyle/>
        <a:p>
          <a:endParaRPr lang="en-US" sz="2400"/>
        </a:p>
      </dgm:t>
    </dgm:pt>
    <dgm:pt modelId="{448C0A0D-A2B4-4A62-8D93-DEBDDB56BAEE}" type="sibTrans" cxnId="{5FF6DE62-6D39-476F-B374-F52F619562A5}">
      <dgm:prSet/>
      <dgm:spPr/>
      <dgm:t>
        <a:bodyPr/>
        <a:lstStyle/>
        <a:p>
          <a:endParaRPr lang="en-US" sz="2400"/>
        </a:p>
      </dgm:t>
    </dgm:pt>
    <dgm:pt modelId="{B84D4A51-0ABB-4E25-AAFE-FB9C1150A41E}">
      <dgm:prSet custT="1"/>
      <dgm:spPr>
        <a:blipFill>
          <a:blip xmlns:r="http://schemas.openxmlformats.org/officeDocument/2006/relationships" r:embed="rId1"/>
          <a:stretch>
            <a:fillRect l="-2168" t="-3684" b="-10526"/>
          </a:stretch>
        </a:blipFill>
      </dgm:spPr>
      <dgm:t>
        <a:bodyPr/>
        <a:lstStyle/>
        <a:p>
          <a:r>
            <a:rPr lang="he-IL">
              <a:noFill/>
            </a:rPr>
            <a:t> </a:t>
          </a:r>
        </a:p>
      </dgm:t>
    </dgm:pt>
    <dgm:pt modelId="{D9FC1204-9B2D-414D-8CF2-EA5E0D3A4B9B}" type="parTrans" cxnId="{9E154AB9-FF5B-4E06-AE5F-C2543E06FD95}">
      <dgm:prSet/>
      <dgm:spPr/>
      <dgm:t>
        <a:bodyPr/>
        <a:lstStyle/>
        <a:p>
          <a:endParaRPr lang="en-US" sz="2400"/>
        </a:p>
      </dgm:t>
    </dgm:pt>
    <dgm:pt modelId="{8612178C-ACE0-489E-8E9C-B699BF6DE686}" type="sibTrans" cxnId="{9E154AB9-FF5B-4E06-AE5F-C2543E06FD95}">
      <dgm:prSet/>
      <dgm:spPr/>
      <dgm:t>
        <a:bodyPr/>
        <a:lstStyle/>
        <a:p>
          <a:endParaRPr lang="en-US" sz="2400"/>
        </a:p>
      </dgm:t>
    </dgm:pt>
    <dgm:pt modelId="{125975B9-F868-491C-A0F6-50B60E1767CD}">
      <dgm:prSet custT="1"/>
      <dgm:spPr>
        <a:blipFill>
          <a:blip xmlns:r="http://schemas.openxmlformats.org/officeDocument/2006/relationships" r:embed="rId2"/>
          <a:stretch>
            <a:fillRect l="-2171" t="-2098" r="-2171"/>
          </a:stretch>
        </a:blipFill>
      </dgm:spPr>
      <dgm:t>
        <a:bodyPr/>
        <a:lstStyle/>
        <a:p>
          <a:r>
            <a:rPr lang="he-IL">
              <a:noFill/>
            </a:rPr>
            <a:t> </a:t>
          </a:r>
        </a:p>
      </dgm:t>
    </dgm:pt>
    <dgm:pt modelId="{754D447A-0A34-42EF-88F9-378553DA7284}" type="parTrans" cxnId="{0C124454-52E9-4033-8193-7CDE994050B1}">
      <dgm:prSet/>
      <dgm:spPr/>
      <dgm:t>
        <a:bodyPr/>
        <a:lstStyle/>
        <a:p>
          <a:endParaRPr lang="en-US" sz="2400"/>
        </a:p>
      </dgm:t>
    </dgm:pt>
    <dgm:pt modelId="{3FCC7AB0-6E80-4836-A0C0-5E8B0D50AC95}" type="sibTrans" cxnId="{0C124454-52E9-4033-8193-7CDE994050B1}">
      <dgm:prSet/>
      <dgm:spPr/>
      <dgm:t>
        <a:bodyPr/>
        <a:lstStyle/>
        <a:p>
          <a:endParaRPr lang="en-US" sz="2400"/>
        </a:p>
      </dgm:t>
    </dgm:pt>
    <dgm:pt modelId="{72140915-CA16-4313-89C0-44EDE92DB3D9}" type="pres">
      <dgm:prSet presAssocID="{523D9BF7-800D-4B75-8DA5-2B5099BD7B0E}" presName="vert0" presStyleCnt="0">
        <dgm:presLayoutVars>
          <dgm:dir/>
          <dgm:animOne val="branch"/>
          <dgm:animLvl val="lvl"/>
        </dgm:presLayoutVars>
      </dgm:prSet>
      <dgm:spPr/>
    </dgm:pt>
    <dgm:pt modelId="{8E1E2D82-7711-47CF-8A7C-9DB6A01C8DC2}" type="pres">
      <dgm:prSet presAssocID="{C50C7572-D692-4D29-A7A7-F704F348191D}" presName="thickLine" presStyleLbl="alignNode1" presStyleIdx="0" presStyleCnt="4"/>
      <dgm:spPr/>
    </dgm:pt>
    <dgm:pt modelId="{38841E05-354E-4225-8493-51217596BEBF}" type="pres">
      <dgm:prSet presAssocID="{C50C7572-D692-4D29-A7A7-F704F348191D}" presName="horz1" presStyleCnt="0"/>
      <dgm:spPr/>
    </dgm:pt>
    <dgm:pt modelId="{E55E355B-21B7-4A04-9551-0E73A98BA002}" type="pres">
      <dgm:prSet presAssocID="{C50C7572-D692-4D29-A7A7-F704F348191D}" presName="tx1" presStyleLbl="revTx" presStyleIdx="0" presStyleCnt="4" custScaleY="36688"/>
      <dgm:spPr/>
    </dgm:pt>
    <dgm:pt modelId="{E4C3EB86-98D3-4DF8-8148-34408C0FD775}" type="pres">
      <dgm:prSet presAssocID="{C50C7572-D692-4D29-A7A7-F704F348191D}" presName="vert1" presStyleCnt="0"/>
      <dgm:spPr/>
    </dgm:pt>
    <dgm:pt modelId="{DC88CEB2-61E8-4A00-82E0-2B7770661F09}" type="pres">
      <dgm:prSet presAssocID="{82A9E605-62C3-46AA-929C-92F50E20EE75}" presName="thickLine" presStyleLbl="alignNode1" presStyleIdx="1" presStyleCnt="4"/>
      <dgm:spPr/>
    </dgm:pt>
    <dgm:pt modelId="{827B54DA-95C4-4508-95C4-D0C0500DE9C1}" type="pres">
      <dgm:prSet presAssocID="{82A9E605-62C3-46AA-929C-92F50E20EE75}" presName="horz1" presStyleCnt="0"/>
      <dgm:spPr/>
    </dgm:pt>
    <dgm:pt modelId="{11558A43-FE58-4B46-AC8C-EC0F1F044D4F}" type="pres">
      <dgm:prSet presAssocID="{82A9E605-62C3-46AA-929C-92F50E20EE75}" presName="tx1" presStyleLbl="revTx" presStyleIdx="1" presStyleCnt="4" custScaleY="134522" custLinFactNeighborY="3136"/>
      <dgm:spPr/>
    </dgm:pt>
    <dgm:pt modelId="{A89001A7-85FD-44D9-82E6-597DD0933C6A}" type="pres">
      <dgm:prSet presAssocID="{82A9E605-62C3-46AA-929C-92F50E20EE75}" presName="vert1" presStyleCnt="0"/>
      <dgm:spPr/>
    </dgm:pt>
    <dgm:pt modelId="{A1CC2B0F-A0A9-43EF-8D36-A8D6EA749E88}" type="pres">
      <dgm:prSet presAssocID="{B84D4A51-0ABB-4E25-AAFE-FB9C1150A41E}" presName="thickLine" presStyleLbl="alignNode1" presStyleIdx="2" presStyleCnt="4"/>
      <dgm:spPr/>
    </dgm:pt>
    <dgm:pt modelId="{3B229503-B9F5-422A-8F72-A55434FE4A7E}" type="pres">
      <dgm:prSet presAssocID="{B84D4A51-0ABB-4E25-AAFE-FB9C1150A41E}" presName="horz1" presStyleCnt="0"/>
      <dgm:spPr/>
    </dgm:pt>
    <dgm:pt modelId="{D1728AED-E24D-421D-88EC-EF627732554C}" type="pres">
      <dgm:prSet presAssocID="{B84D4A51-0ABB-4E25-AAFE-FB9C1150A41E}" presName="tx1" presStyleLbl="revTx" presStyleIdx="2" presStyleCnt="4" custScaleY="94628"/>
      <dgm:spPr/>
    </dgm:pt>
    <dgm:pt modelId="{E04D2A04-CF9A-44F6-A087-AC6A6425B755}" type="pres">
      <dgm:prSet presAssocID="{B84D4A51-0ABB-4E25-AAFE-FB9C1150A41E}" presName="vert1" presStyleCnt="0"/>
      <dgm:spPr/>
    </dgm:pt>
    <dgm:pt modelId="{C44BF834-8D09-4575-B6D9-8C294DE13230}" type="pres">
      <dgm:prSet presAssocID="{125975B9-F868-491C-A0F6-50B60E1767CD}" presName="thickLine" presStyleLbl="alignNode1" presStyleIdx="3" presStyleCnt="4"/>
      <dgm:spPr/>
    </dgm:pt>
    <dgm:pt modelId="{2EF2A22D-946D-42E9-AABD-A90530D96350}" type="pres">
      <dgm:prSet presAssocID="{125975B9-F868-491C-A0F6-50B60E1767CD}" presName="horz1" presStyleCnt="0"/>
      <dgm:spPr/>
    </dgm:pt>
    <dgm:pt modelId="{108AE79A-E5F4-43F6-9ED4-5CD28846B5E5}" type="pres">
      <dgm:prSet presAssocID="{125975B9-F868-491C-A0F6-50B60E1767CD}" presName="tx1" presStyleLbl="revTx" presStyleIdx="3" presStyleCnt="4" custScaleY="142108"/>
      <dgm:spPr/>
    </dgm:pt>
    <dgm:pt modelId="{3FB854B7-8130-44A3-A31F-44D0127732F8}" type="pres">
      <dgm:prSet presAssocID="{125975B9-F868-491C-A0F6-50B60E1767CD}" presName="vert1" presStyleCnt="0"/>
      <dgm:spPr/>
    </dgm:pt>
  </dgm:ptLst>
  <dgm:cxnLst>
    <dgm:cxn modelId="{217C450E-7814-481C-937A-E844DB496DD0}" type="presOf" srcId="{125975B9-F868-491C-A0F6-50B60E1767CD}" destId="{108AE79A-E5F4-43F6-9ED4-5CD28846B5E5}" srcOrd="0" destOrd="0" presId="urn:microsoft.com/office/officeart/2008/layout/LinedList"/>
    <dgm:cxn modelId="{C46DAE2B-288F-4905-8C33-8FA2FDAB0C41}" type="presOf" srcId="{523D9BF7-800D-4B75-8DA5-2B5099BD7B0E}" destId="{72140915-CA16-4313-89C0-44EDE92DB3D9}" srcOrd="0" destOrd="0" presId="urn:microsoft.com/office/officeart/2008/layout/LinedList"/>
    <dgm:cxn modelId="{5DBF8631-CFD4-4650-8E5A-C29D6EC7890B}" srcId="{523D9BF7-800D-4B75-8DA5-2B5099BD7B0E}" destId="{C50C7572-D692-4D29-A7A7-F704F348191D}" srcOrd="0" destOrd="0" parTransId="{03A67856-7348-49DC-9F31-9EAA2A238B82}" sibTransId="{0DE40A53-4296-441F-8B3E-293FBD07D623}"/>
    <dgm:cxn modelId="{BA19EE31-F2CB-4AE5-A008-09A9653C9F7C}" type="presOf" srcId="{C50C7572-D692-4D29-A7A7-F704F348191D}" destId="{E55E355B-21B7-4A04-9551-0E73A98BA002}" srcOrd="0" destOrd="0" presId="urn:microsoft.com/office/officeart/2008/layout/LinedList"/>
    <dgm:cxn modelId="{42EA373A-C886-4209-9A89-4559E7717F0C}" type="presOf" srcId="{B84D4A51-0ABB-4E25-AAFE-FB9C1150A41E}" destId="{D1728AED-E24D-421D-88EC-EF627732554C}" srcOrd="0" destOrd="0" presId="urn:microsoft.com/office/officeart/2008/layout/LinedList"/>
    <dgm:cxn modelId="{5FF6DE62-6D39-476F-B374-F52F619562A5}" srcId="{523D9BF7-800D-4B75-8DA5-2B5099BD7B0E}" destId="{82A9E605-62C3-46AA-929C-92F50E20EE75}" srcOrd="1" destOrd="0" parTransId="{16C2826E-E766-4439-9B75-141E0008D4B2}" sibTransId="{448C0A0D-A2B4-4A62-8D93-DEBDDB56BAEE}"/>
    <dgm:cxn modelId="{0C124454-52E9-4033-8193-7CDE994050B1}" srcId="{523D9BF7-800D-4B75-8DA5-2B5099BD7B0E}" destId="{125975B9-F868-491C-A0F6-50B60E1767CD}" srcOrd="3" destOrd="0" parTransId="{754D447A-0A34-42EF-88F9-378553DA7284}" sibTransId="{3FCC7AB0-6E80-4836-A0C0-5E8B0D50AC95}"/>
    <dgm:cxn modelId="{32D05E7F-31D2-4A0D-9179-7668FDB88838}" type="presOf" srcId="{82A9E605-62C3-46AA-929C-92F50E20EE75}" destId="{11558A43-FE58-4B46-AC8C-EC0F1F044D4F}" srcOrd="0" destOrd="0" presId="urn:microsoft.com/office/officeart/2008/layout/LinedList"/>
    <dgm:cxn modelId="{9E154AB9-FF5B-4E06-AE5F-C2543E06FD95}" srcId="{523D9BF7-800D-4B75-8DA5-2B5099BD7B0E}" destId="{B84D4A51-0ABB-4E25-AAFE-FB9C1150A41E}" srcOrd="2" destOrd="0" parTransId="{D9FC1204-9B2D-414D-8CF2-EA5E0D3A4B9B}" sibTransId="{8612178C-ACE0-489E-8E9C-B699BF6DE686}"/>
    <dgm:cxn modelId="{EFCBC495-2B14-4F8B-9F46-8EC9763CEE3C}" type="presParOf" srcId="{72140915-CA16-4313-89C0-44EDE92DB3D9}" destId="{8E1E2D82-7711-47CF-8A7C-9DB6A01C8DC2}" srcOrd="0" destOrd="0" presId="urn:microsoft.com/office/officeart/2008/layout/LinedList"/>
    <dgm:cxn modelId="{678174A9-D939-47A6-B3C8-0E5D89022C28}" type="presParOf" srcId="{72140915-CA16-4313-89C0-44EDE92DB3D9}" destId="{38841E05-354E-4225-8493-51217596BEBF}" srcOrd="1" destOrd="0" presId="urn:microsoft.com/office/officeart/2008/layout/LinedList"/>
    <dgm:cxn modelId="{4DC8BEAC-BA9E-41C2-95E6-F6308AD193DC}" type="presParOf" srcId="{38841E05-354E-4225-8493-51217596BEBF}" destId="{E55E355B-21B7-4A04-9551-0E73A98BA002}" srcOrd="0" destOrd="0" presId="urn:microsoft.com/office/officeart/2008/layout/LinedList"/>
    <dgm:cxn modelId="{BF410008-A7D9-490A-A3BB-4DB36C122DD8}" type="presParOf" srcId="{38841E05-354E-4225-8493-51217596BEBF}" destId="{E4C3EB86-98D3-4DF8-8148-34408C0FD775}" srcOrd="1" destOrd="0" presId="urn:microsoft.com/office/officeart/2008/layout/LinedList"/>
    <dgm:cxn modelId="{D5FB3E16-6FF3-4723-A278-D5FA4204AF39}" type="presParOf" srcId="{72140915-CA16-4313-89C0-44EDE92DB3D9}" destId="{DC88CEB2-61E8-4A00-82E0-2B7770661F09}" srcOrd="2" destOrd="0" presId="urn:microsoft.com/office/officeart/2008/layout/LinedList"/>
    <dgm:cxn modelId="{9C09AD30-57F3-4711-A1FB-5FD95DC2C367}" type="presParOf" srcId="{72140915-CA16-4313-89C0-44EDE92DB3D9}" destId="{827B54DA-95C4-4508-95C4-D0C0500DE9C1}" srcOrd="3" destOrd="0" presId="urn:microsoft.com/office/officeart/2008/layout/LinedList"/>
    <dgm:cxn modelId="{FE952232-7FF2-4F9C-9867-392AF057B475}" type="presParOf" srcId="{827B54DA-95C4-4508-95C4-D0C0500DE9C1}" destId="{11558A43-FE58-4B46-AC8C-EC0F1F044D4F}" srcOrd="0" destOrd="0" presId="urn:microsoft.com/office/officeart/2008/layout/LinedList"/>
    <dgm:cxn modelId="{0F2FEBC6-F341-45D8-89FE-1D6451B78490}" type="presParOf" srcId="{827B54DA-95C4-4508-95C4-D0C0500DE9C1}" destId="{A89001A7-85FD-44D9-82E6-597DD0933C6A}" srcOrd="1" destOrd="0" presId="urn:microsoft.com/office/officeart/2008/layout/LinedList"/>
    <dgm:cxn modelId="{63E74CEE-14CA-492B-B225-3C35B3DCFD17}" type="presParOf" srcId="{72140915-CA16-4313-89C0-44EDE92DB3D9}" destId="{A1CC2B0F-A0A9-43EF-8D36-A8D6EA749E88}" srcOrd="4" destOrd="0" presId="urn:microsoft.com/office/officeart/2008/layout/LinedList"/>
    <dgm:cxn modelId="{A4DB6FF6-2A63-4DC1-ADA5-8852517FB7C8}" type="presParOf" srcId="{72140915-CA16-4313-89C0-44EDE92DB3D9}" destId="{3B229503-B9F5-422A-8F72-A55434FE4A7E}" srcOrd="5" destOrd="0" presId="urn:microsoft.com/office/officeart/2008/layout/LinedList"/>
    <dgm:cxn modelId="{0EE3F427-DC1B-4031-A943-52215FC5FDAB}" type="presParOf" srcId="{3B229503-B9F5-422A-8F72-A55434FE4A7E}" destId="{D1728AED-E24D-421D-88EC-EF627732554C}" srcOrd="0" destOrd="0" presId="urn:microsoft.com/office/officeart/2008/layout/LinedList"/>
    <dgm:cxn modelId="{33092159-25A9-4C44-984A-8A27493D1AB1}" type="presParOf" srcId="{3B229503-B9F5-422A-8F72-A55434FE4A7E}" destId="{E04D2A04-CF9A-44F6-A087-AC6A6425B755}" srcOrd="1" destOrd="0" presId="urn:microsoft.com/office/officeart/2008/layout/LinedList"/>
    <dgm:cxn modelId="{3E753A07-372A-4872-A3B2-8575692930B8}" type="presParOf" srcId="{72140915-CA16-4313-89C0-44EDE92DB3D9}" destId="{C44BF834-8D09-4575-B6D9-8C294DE13230}" srcOrd="6" destOrd="0" presId="urn:microsoft.com/office/officeart/2008/layout/LinedList"/>
    <dgm:cxn modelId="{412343D4-4C78-4B24-ACED-3B80FFDF21EC}" type="presParOf" srcId="{72140915-CA16-4313-89C0-44EDE92DB3D9}" destId="{2EF2A22D-946D-42E9-AABD-A90530D96350}" srcOrd="7" destOrd="0" presId="urn:microsoft.com/office/officeart/2008/layout/LinedList"/>
    <dgm:cxn modelId="{C434A02D-4EA3-4A3E-9769-62F4689B5BF2}" type="presParOf" srcId="{2EF2A22D-946D-42E9-AABD-A90530D96350}" destId="{108AE79A-E5F4-43F6-9ED4-5CD28846B5E5}" srcOrd="0" destOrd="0" presId="urn:microsoft.com/office/officeart/2008/layout/LinedList"/>
    <dgm:cxn modelId="{3E7B119B-581F-4CA3-98D9-C3264D19A640}" type="presParOf" srcId="{2EF2A22D-946D-42E9-AABD-A90530D96350}" destId="{3FB854B7-8130-44A3-A31F-44D0127732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E2D82-7711-47CF-8A7C-9DB6A01C8DC2}">
      <dsp:nvSpPr>
        <dsp:cNvPr id="0" name=""/>
        <dsp:cNvSpPr/>
      </dsp:nvSpPr>
      <dsp:spPr>
        <a:xfrm>
          <a:off x="0" y="135"/>
          <a:ext cx="44984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E355B-21B7-4A04-9551-0E73A98BA002}">
      <dsp:nvSpPr>
        <dsp:cNvPr id="0" name=""/>
        <dsp:cNvSpPr/>
      </dsp:nvSpPr>
      <dsp:spPr>
        <a:xfrm>
          <a:off x="0" y="135"/>
          <a:ext cx="4498407" cy="449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most popular model!</a:t>
          </a:r>
        </a:p>
      </dsp:txBody>
      <dsp:txXfrm>
        <a:off x="0" y="135"/>
        <a:ext cx="4498407" cy="449825"/>
      </dsp:txXfrm>
    </dsp:sp>
    <dsp:sp modelId="{DC88CEB2-61E8-4A00-82E0-2B7770661F09}">
      <dsp:nvSpPr>
        <dsp:cNvPr id="0" name=""/>
        <dsp:cNvSpPr/>
      </dsp:nvSpPr>
      <dsp:spPr>
        <a:xfrm>
          <a:off x="0" y="449961"/>
          <a:ext cx="449840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58A43-FE58-4B46-AC8C-EC0F1F044D4F}">
      <dsp:nvSpPr>
        <dsp:cNvPr id="0" name=""/>
        <dsp:cNvSpPr/>
      </dsp:nvSpPr>
      <dsp:spPr>
        <a:xfrm>
          <a:off x="0" y="488411"/>
          <a:ext cx="4494014" cy="16493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Spectrum of each pixel made up of several deterministic spectral signatures. called </a:t>
          </a:r>
          <a:r>
            <a:rPr lang="en-US" sz="2400" b="1" i="1" kern="1200" dirty="0"/>
            <a:t>Endmembers.</a:t>
          </a:r>
          <a:endParaRPr lang="en-US" sz="2400" kern="1200" dirty="0"/>
        </a:p>
      </dsp:txBody>
      <dsp:txXfrm>
        <a:off x="0" y="488411"/>
        <a:ext cx="4494014" cy="1649352"/>
      </dsp:txXfrm>
    </dsp:sp>
    <dsp:sp modelId="{A1CC2B0F-A0A9-43EF-8D36-A8D6EA749E88}">
      <dsp:nvSpPr>
        <dsp:cNvPr id="0" name=""/>
        <dsp:cNvSpPr/>
      </dsp:nvSpPr>
      <dsp:spPr>
        <a:xfrm>
          <a:off x="0" y="2099314"/>
          <a:ext cx="449840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28AED-E24D-421D-88EC-EF627732554C}">
      <dsp:nvSpPr>
        <dsp:cNvPr id="0" name=""/>
        <dsp:cNvSpPr/>
      </dsp:nvSpPr>
      <dsp:spPr>
        <a:xfrm>
          <a:off x="0" y="2099314"/>
          <a:ext cx="4498407" cy="11602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he-IL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𝒂</m:t>
                  </m:r>
                </m:e>
                <m:sub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𝟏</m:t>
                  </m:r>
                </m:sub>
              </m:sSub>
              <m:r>
                <a:rPr lang="en-US" sz="2400" b="1" i="1" kern="120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,</m:t>
              </m:r>
              <m:sSub>
                <m:sSubPr>
                  <m:ctrlPr>
                    <a:rPr lang="he-IL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..,</m:t>
                  </m:r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𝒂</m:t>
                  </m:r>
                </m:e>
                <m:sub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𝑴</m:t>
                  </m:r>
                </m:sub>
              </m:sSub>
            </m:oMath>
          </a14:m>
          <a:r>
            <a:rPr lang="en-US" sz="2400" kern="1200" dirty="0"/>
            <a:t> contribution of each endmember to the final spectrum of the pixel</a:t>
          </a:r>
        </a:p>
      </dsp:txBody>
      <dsp:txXfrm>
        <a:off x="0" y="2099314"/>
        <a:ext cx="4498407" cy="1160218"/>
      </dsp:txXfrm>
    </dsp:sp>
    <dsp:sp modelId="{C44BF834-8D09-4575-B6D9-8C294DE13230}">
      <dsp:nvSpPr>
        <dsp:cNvPr id="0" name=""/>
        <dsp:cNvSpPr/>
      </dsp:nvSpPr>
      <dsp:spPr>
        <a:xfrm>
          <a:off x="0" y="3259532"/>
          <a:ext cx="449840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AE79A-E5F4-43F6-9ED4-5CD28846B5E5}">
      <dsp:nvSpPr>
        <dsp:cNvPr id="0" name=""/>
        <dsp:cNvSpPr/>
      </dsp:nvSpPr>
      <dsp:spPr>
        <a:xfrm>
          <a:off x="0" y="3259532"/>
          <a:ext cx="4494014" cy="1742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This model assumes that a pixel is a linear combination of </a:t>
          </a:r>
          <a14:m xmlns:a14="http://schemas.microsoft.com/office/drawing/2010/main">
            <m:oMath xmlns:m="http://schemas.openxmlformats.org/officeDocument/2006/math">
              <m:r>
                <a:rPr lang="en-US" sz="2400" b="0" i="1" kern="120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𝑀</m:t>
              </m:r>
            </m:oMath>
          </a14:m>
          <a:r>
            <a:rPr lang="en-US" sz="2400" kern="1200" dirty="0"/>
            <a:t> endmembers </a:t>
          </a:r>
          <a:r>
            <a:rPr lang="en-US" sz="2400" b="1" i="1" kern="1200" dirty="0"/>
            <a:t>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he-IL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𝒔</m:t>
                  </m:r>
                </m:e>
                <m:sub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𝟏</m:t>
                  </m:r>
                </m:sub>
              </m:sSub>
              <m:r>
                <a:rPr lang="en-US" sz="2400" b="1" i="1" kern="1200" dirty="0" smtClean="0">
                  <a:solidFill>
                    <a:schemeClr val="tx1"/>
                  </a:solidFill>
                  <a:latin typeface="Cambria Math" panose="02040503050406030204" pitchFamily="18" charset="0"/>
                </a:rPr>
                <m:t>,</m:t>
              </m:r>
              <m:sSub>
                <m:sSubPr>
                  <m:ctrlPr>
                    <a:rPr lang="he-IL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..,</m:t>
                  </m:r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𝒔</m:t>
                  </m:r>
                </m:e>
                <m:sub>
                  <m:r>
                    <a:rPr lang="en-US" sz="2400" b="1" i="1" kern="1200" dirty="0" smtClean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m:t>𝑴</m:t>
                  </m:r>
                </m:sub>
              </m:sSub>
            </m:oMath>
          </a14:m>
          <a:r>
            <a:rPr lang="en-US" sz="2400" kern="1200" dirty="0"/>
            <a:t>.</a:t>
          </a:r>
        </a:p>
      </dsp:txBody>
      <dsp:txXfrm>
        <a:off x="0" y="3259532"/>
        <a:ext cx="4494014" cy="1742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2D8C535-1631-4B0E-B68C-B716DE6B356D}" type="datetimeFigureOut">
              <a:rPr lang="he-IL" smtClean="0"/>
              <a:t>ז'/אייר/תשפ"ד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1947B68D-1AD6-4CBB-B666-8092AB59CDC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879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486" y="557786"/>
            <a:ext cx="8227314" cy="3130807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486" y="3902209"/>
            <a:ext cx="8227314" cy="2240529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3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4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557784"/>
            <a:ext cx="2140839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7" y="557784"/>
            <a:ext cx="5800725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3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3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57784"/>
            <a:ext cx="8227314" cy="3146400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3902210"/>
            <a:ext cx="8227314" cy="218744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3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2" y="2081370"/>
            <a:ext cx="405765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9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8"/>
            <a:ext cx="805934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1895096"/>
            <a:ext cx="4040981" cy="823912"/>
          </a:xfrm>
        </p:spPr>
        <p:txBody>
          <a:bodyPr anchor="b"/>
          <a:lstStyle>
            <a:lvl1pPr marL="0" indent="0">
              <a:buNone/>
              <a:defRPr sz="1800" b="0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2" y="2842211"/>
            <a:ext cx="4040981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5918" y="1895096"/>
            <a:ext cx="4060883" cy="823912"/>
          </a:xfrm>
        </p:spPr>
        <p:txBody>
          <a:bodyPr anchor="b"/>
          <a:lstStyle>
            <a:lvl1pPr marL="0" indent="0">
              <a:buNone/>
              <a:defRPr sz="1800" b="0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5918" y="2842211"/>
            <a:ext cx="4060883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6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8" y="457201"/>
            <a:ext cx="3728117" cy="2660205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457203"/>
            <a:ext cx="4112514" cy="5744003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88" y="3329989"/>
            <a:ext cx="3728117" cy="287121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8" y="457201"/>
            <a:ext cx="3728117" cy="2667485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457202"/>
            <a:ext cx="4112514" cy="540385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488" y="3322708"/>
            <a:ext cx="3728117" cy="254628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1" y="0"/>
            <a:ext cx="9144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7170358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7787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06204"/>
            <a:ext cx="82296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600" kern="1200" cap="all" spc="15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5/15/2024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600" kern="1200" cap="all" spc="15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0950" y="6356353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cap="all" spc="15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16" r:id="rId6"/>
    <p:sldLayoutId id="2147483712" r:id="rId7"/>
    <p:sldLayoutId id="2147483713" r:id="rId8"/>
    <p:sldLayoutId id="2147483714" r:id="rId9"/>
    <p:sldLayoutId id="2147483715" r:id="rId10"/>
    <p:sldLayoutId id="2147483717" r:id="rId11"/>
  </p:sldLayoutIdLst>
  <p:hf sldNum="0"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750"/>
        </a:spcBef>
        <a:buClr>
          <a:schemeClr val="accent5"/>
        </a:buClr>
        <a:buFont typeface="Avenir Next LT Pro" panose="020B05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indent="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0" algn="l" defTabSz="685800" rtl="0" eaLnBrk="1" latinLnBrk="0" hangingPunct="1">
        <a:lnSpc>
          <a:spcPct val="110000"/>
        </a:lnSpc>
        <a:spcBef>
          <a:spcPts val="375"/>
        </a:spcBef>
        <a:buClr>
          <a:schemeClr val="accent5"/>
        </a:buClr>
        <a:buFont typeface="Avenir Next LT Pro" panose="020B0504020202020204" pitchFamily="34" charset="0"/>
        <a:buNone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0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591n/07sp/papers/14_1hyperspectralprocessing.pdf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xiv.org/pdf/1910.12861" TargetMode="External"/><Relationship Id="rId5" Type="http://schemas.openxmlformats.org/officeDocument/2006/relationships/hyperlink" Target="https://ww3.math.ucla.edu/camreport/cam09-30.pdf" TargetMode="External"/><Relationship Id="rId4" Type="http://schemas.openxmlformats.org/officeDocument/2006/relationships/hyperlink" Target="https://www.uprm.edu/cise/wp-content/uploads/sites/171/2018/12/masalmahcise.pdf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camera lens&#10;&#10;Description automatically generated">
            <a:extLst>
              <a:ext uri="{FF2B5EF4-FFF2-40B4-BE49-F238E27FC236}">
                <a16:creationId xmlns:a16="http://schemas.microsoft.com/office/drawing/2014/main" id="{EACD0EAA-98C5-AFF7-BC21-916BAB357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56BD7DD2-1738-4D5D-955B-0F7C68C99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50858" y="3308697"/>
            <a:ext cx="1993141" cy="3554844"/>
          </a:xfrm>
          <a:custGeom>
            <a:avLst/>
            <a:gdLst>
              <a:gd name="connsiteX0" fmla="*/ 1231997 w 3761741"/>
              <a:gd name="connsiteY0" fmla="*/ 3753085 h 5031909"/>
              <a:gd name="connsiteX1" fmla="*/ 1491504 w 3761741"/>
              <a:gd name="connsiteY1" fmla="*/ 3915246 h 5031909"/>
              <a:gd name="connsiteX2" fmla="*/ 1372239 w 3761741"/>
              <a:gd name="connsiteY2" fmla="*/ 4360348 h 5031909"/>
              <a:gd name="connsiteX3" fmla="*/ 927138 w 3761741"/>
              <a:gd name="connsiteY3" fmla="*/ 4241084 h 5031909"/>
              <a:gd name="connsiteX4" fmla="*/ 1046403 w 3761741"/>
              <a:gd name="connsiteY4" fmla="*/ 3795982 h 5031909"/>
              <a:gd name="connsiteX5" fmla="*/ 1231997 w 3761741"/>
              <a:gd name="connsiteY5" fmla="*/ 3753085 h 5031909"/>
              <a:gd name="connsiteX6" fmla="*/ 1759997 w 3761741"/>
              <a:gd name="connsiteY6" fmla="*/ 3489191 h 5031909"/>
              <a:gd name="connsiteX7" fmla="*/ 1919508 w 3761741"/>
              <a:gd name="connsiteY7" fmla="*/ 3568587 h 5031909"/>
              <a:gd name="connsiteX8" fmla="*/ 1860512 w 3761741"/>
              <a:gd name="connsiteY8" fmla="*/ 3788765 h 5031909"/>
              <a:gd name="connsiteX9" fmla="*/ 1640334 w 3761741"/>
              <a:gd name="connsiteY9" fmla="*/ 3729768 h 5031909"/>
              <a:gd name="connsiteX10" fmla="*/ 1699331 w 3761741"/>
              <a:gd name="connsiteY10" fmla="*/ 3509591 h 5031909"/>
              <a:gd name="connsiteX11" fmla="*/ 1759997 w 3761741"/>
              <a:gd name="connsiteY11" fmla="*/ 3489191 h 5031909"/>
              <a:gd name="connsiteX12" fmla="*/ 0 w 3761741"/>
              <a:gd name="connsiteY12" fmla="*/ 0 h 5031909"/>
              <a:gd name="connsiteX13" fmla="*/ 3761741 w 3761741"/>
              <a:gd name="connsiteY13" fmla="*/ 0 h 5031909"/>
              <a:gd name="connsiteX14" fmla="*/ 3681829 w 3761741"/>
              <a:gd name="connsiteY14" fmla="*/ 50256 h 5031909"/>
              <a:gd name="connsiteX15" fmla="*/ 2937684 w 3761741"/>
              <a:gd name="connsiteY15" fmla="*/ 451413 h 5031909"/>
              <a:gd name="connsiteX16" fmla="*/ 2372686 w 3761741"/>
              <a:gd name="connsiteY16" fmla="*/ 1727662 h 5031909"/>
              <a:gd name="connsiteX17" fmla="*/ 2465529 w 3761741"/>
              <a:gd name="connsiteY17" fmla="*/ 2404960 h 5031909"/>
              <a:gd name="connsiteX18" fmla="*/ 1386395 w 3761741"/>
              <a:gd name="connsiteY18" fmla="*/ 3432457 h 5031909"/>
              <a:gd name="connsiteX19" fmla="*/ 717407 w 3761741"/>
              <a:gd name="connsiteY19" fmla="*/ 3749372 h 5031909"/>
              <a:gd name="connsiteX20" fmla="*/ 322998 w 3761741"/>
              <a:gd name="connsiteY20" fmla="*/ 4542230 h 5031909"/>
              <a:gd name="connsiteX21" fmla="*/ 7948 w 3761741"/>
              <a:gd name="connsiteY21" fmla="*/ 5025561 h 5031909"/>
              <a:gd name="connsiteX22" fmla="*/ 0 w 3761741"/>
              <a:gd name="connsiteY22" fmla="*/ 5031909 h 503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1741" h="5031909">
                <a:moveTo>
                  <a:pt x="1231997" y="3753085"/>
                </a:moveTo>
                <a:cubicBezTo>
                  <a:pt x="1336336" y="3760459"/>
                  <a:pt x="1435268" y="3817843"/>
                  <a:pt x="1491504" y="3915246"/>
                </a:cubicBezTo>
                <a:cubicBezTo>
                  <a:pt x="1581482" y="4071092"/>
                  <a:pt x="1528085" y="4270371"/>
                  <a:pt x="1372239" y="4360348"/>
                </a:cubicBezTo>
                <a:cubicBezTo>
                  <a:pt x="1216394" y="4450325"/>
                  <a:pt x="1017115" y="4396929"/>
                  <a:pt x="927138" y="4241084"/>
                </a:cubicBezTo>
                <a:cubicBezTo>
                  <a:pt x="837160" y="4085238"/>
                  <a:pt x="890557" y="3885959"/>
                  <a:pt x="1046403" y="3795982"/>
                </a:cubicBezTo>
                <a:cubicBezTo>
                  <a:pt x="1104845" y="3762240"/>
                  <a:pt x="1169394" y="3748660"/>
                  <a:pt x="1231997" y="3753085"/>
                </a:cubicBezTo>
                <a:close/>
                <a:moveTo>
                  <a:pt x="1759997" y="3489191"/>
                </a:moveTo>
                <a:cubicBezTo>
                  <a:pt x="1822331" y="3481456"/>
                  <a:pt x="1886126" y="3510769"/>
                  <a:pt x="1919508" y="3568587"/>
                </a:cubicBezTo>
                <a:cubicBezTo>
                  <a:pt x="1964017" y="3645679"/>
                  <a:pt x="1937603" y="3744256"/>
                  <a:pt x="1860512" y="3788765"/>
                </a:cubicBezTo>
                <a:cubicBezTo>
                  <a:pt x="1783420" y="3833274"/>
                  <a:pt x="1684844" y="3806860"/>
                  <a:pt x="1640334" y="3729768"/>
                </a:cubicBezTo>
                <a:cubicBezTo>
                  <a:pt x="1595825" y="3652677"/>
                  <a:pt x="1622238" y="3554100"/>
                  <a:pt x="1699331" y="3509591"/>
                </a:cubicBezTo>
                <a:cubicBezTo>
                  <a:pt x="1718604" y="3498464"/>
                  <a:pt x="1739219" y="3491769"/>
                  <a:pt x="1759997" y="3489191"/>
                </a:cubicBezTo>
                <a:close/>
                <a:moveTo>
                  <a:pt x="0" y="0"/>
                </a:moveTo>
                <a:lnTo>
                  <a:pt x="3761741" y="0"/>
                </a:lnTo>
                <a:lnTo>
                  <a:pt x="3681829" y="50256"/>
                </a:lnTo>
                <a:cubicBezTo>
                  <a:pt x="3438848" y="191089"/>
                  <a:pt x="3181881" y="311202"/>
                  <a:pt x="2937684" y="451413"/>
                </a:cubicBezTo>
                <a:cubicBezTo>
                  <a:pt x="2479845" y="715229"/>
                  <a:pt x="2214753" y="1139058"/>
                  <a:pt x="2372686" y="1727662"/>
                </a:cubicBezTo>
                <a:cubicBezTo>
                  <a:pt x="2431549" y="1947175"/>
                  <a:pt x="2491082" y="2185236"/>
                  <a:pt x="2465529" y="2404960"/>
                </a:cubicBezTo>
                <a:cubicBezTo>
                  <a:pt x="2399653" y="2971510"/>
                  <a:pt x="2011160" y="3315831"/>
                  <a:pt x="1386395" y="3432457"/>
                </a:cubicBezTo>
                <a:cubicBezTo>
                  <a:pt x="1135728" y="3479297"/>
                  <a:pt x="864140" y="3520006"/>
                  <a:pt x="717407" y="3749372"/>
                </a:cubicBezTo>
                <a:cubicBezTo>
                  <a:pt x="559240" y="3996927"/>
                  <a:pt x="433133" y="4268292"/>
                  <a:pt x="322998" y="4542230"/>
                </a:cubicBezTo>
                <a:cubicBezTo>
                  <a:pt x="247175" y="4731198"/>
                  <a:pt x="151079" y="4898056"/>
                  <a:pt x="7948" y="5025561"/>
                </a:cubicBezTo>
                <a:lnTo>
                  <a:pt x="0" y="5031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509A13B-4750-4C28-974C-8E9C13C5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9612" y="-309609"/>
            <a:ext cx="6858000" cy="7477218"/>
          </a:xfrm>
          <a:prstGeom prst="rect">
            <a:avLst/>
          </a:prstGeom>
          <a:gradFill>
            <a:gsLst>
              <a:gs pos="41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5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110F3-7ED2-EE0C-1311-F6E081B47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3960"/>
            <a:ext cx="3786187" cy="322810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Hyperspectral Image Processing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Classification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and Detection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A23D0-E516-AD76-03DA-4BB89C3C8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127046"/>
            <a:ext cx="4609322" cy="1648603"/>
          </a:xfrm>
        </p:spPr>
        <p:txBody>
          <a:bodyPr anchor="b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By Wesal Amasha and Jan Salama</a:t>
            </a:r>
            <a:endParaRPr lang="he-IL" sz="2200" dirty="0">
              <a:solidFill>
                <a:srgbClr val="FFFFFF"/>
              </a:solidFill>
            </a:endParaRPr>
          </a:p>
          <a:p>
            <a:endParaRPr lang="he-IL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Background Fill">
            <a:extLst>
              <a:ext uri="{FF2B5EF4-FFF2-40B4-BE49-F238E27FC236}">
                <a16:creationId xmlns:a16="http://schemas.microsoft.com/office/drawing/2014/main" id="{37DC2B1E-05B7-0C00-1C46-8FADE7CE3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03FA2A-5C88-C246-C5E5-C6F66463C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105F01-75C7-669E-799B-04F743862DC2}"/>
              </a:ext>
            </a:extLst>
          </p:cNvPr>
          <p:cNvSpPr txBox="1">
            <a:spLocks/>
          </p:cNvSpPr>
          <p:nvPr/>
        </p:nvSpPr>
        <p:spPr>
          <a:xfrm>
            <a:off x="0" y="538171"/>
            <a:ext cx="3385566" cy="8663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3700" dirty="0"/>
              <a:t>Why Spectral Processing?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3D365-9E2B-C644-A4D2-B9C2049C6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5" b="10055"/>
          <a:stretch/>
        </p:blipFill>
        <p:spPr>
          <a:xfrm>
            <a:off x="2987039" y="-69553"/>
            <a:ext cx="3278129" cy="1745953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7" name="Picture 6" descr="A satellite view of a mountain&#10;&#10;Description automatically generated">
            <a:extLst>
              <a:ext uri="{FF2B5EF4-FFF2-40B4-BE49-F238E27FC236}">
                <a16:creationId xmlns:a16="http://schemas.microsoft.com/office/drawing/2014/main" id="{D8B609BD-A804-A700-1728-81C327958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9963" b="-5"/>
          <a:stretch/>
        </p:blipFill>
        <p:spPr>
          <a:xfrm rot="10800000" flipH="1">
            <a:off x="5870441" y="2718974"/>
            <a:ext cx="3245984" cy="4139026"/>
          </a:xfrm>
          <a:custGeom>
            <a:avLst/>
            <a:gdLst/>
            <a:ahLst/>
            <a:cxnLst/>
            <a:rect l="l" t="t" r="r" b="b"/>
            <a:pathLst>
              <a:path w="4324404" h="4383601">
                <a:moveTo>
                  <a:pt x="2746148" y="0"/>
                </a:moveTo>
                <a:lnTo>
                  <a:pt x="4323945" y="0"/>
                </a:lnTo>
                <a:lnTo>
                  <a:pt x="4323945" y="189837"/>
                </a:lnTo>
                <a:lnTo>
                  <a:pt x="4324404" y="189934"/>
                </a:lnTo>
                <a:lnTo>
                  <a:pt x="4324404" y="4345845"/>
                </a:lnTo>
                <a:lnTo>
                  <a:pt x="4301618" y="4354338"/>
                </a:lnTo>
                <a:cubicBezTo>
                  <a:pt x="4145400" y="4399500"/>
                  <a:pt x="3963602" y="4391094"/>
                  <a:pt x="3821561" y="4338055"/>
                </a:cubicBezTo>
                <a:cubicBezTo>
                  <a:pt x="3380756" y="4173326"/>
                  <a:pt x="3412926" y="3613828"/>
                  <a:pt x="3075286" y="3555382"/>
                </a:cubicBezTo>
                <a:cubicBezTo>
                  <a:pt x="2763298" y="3501374"/>
                  <a:pt x="2583662" y="3953202"/>
                  <a:pt x="2282420" y="3877146"/>
                </a:cubicBezTo>
                <a:cubicBezTo>
                  <a:pt x="1993450" y="3804210"/>
                  <a:pt x="1977366" y="3344549"/>
                  <a:pt x="1702816" y="3324789"/>
                </a:cubicBezTo>
                <a:cubicBezTo>
                  <a:pt x="1580794" y="3316053"/>
                  <a:pt x="1482067" y="3398280"/>
                  <a:pt x="1355608" y="3504009"/>
                </a:cubicBezTo>
                <a:cubicBezTo>
                  <a:pt x="1079256" y="3735088"/>
                  <a:pt x="1064420" y="3963325"/>
                  <a:pt x="881456" y="4084375"/>
                </a:cubicBezTo>
                <a:cubicBezTo>
                  <a:pt x="626944" y="4252433"/>
                  <a:pt x="170124" y="4138731"/>
                  <a:pt x="46022" y="3857664"/>
                </a:cubicBezTo>
                <a:cubicBezTo>
                  <a:pt x="-61371" y="3614383"/>
                  <a:pt x="24322" y="3298027"/>
                  <a:pt x="249576" y="3153195"/>
                </a:cubicBezTo>
                <a:cubicBezTo>
                  <a:pt x="409731" y="3050170"/>
                  <a:pt x="600459" y="3090798"/>
                  <a:pt x="874523" y="2988396"/>
                </a:cubicBezTo>
                <a:cubicBezTo>
                  <a:pt x="909673" y="2975224"/>
                  <a:pt x="1485326" y="2754544"/>
                  <a:pt x="1473263" y="2510015"/>
                </a:cubicBezTo>
                <a:cubicBezTo>
                  <a:pt x="1466329" y="2363104"/>
                  <a:pt x="1260140" y="2255572"/>
                  <a:pt x="1118706" y="2181665"/>
                </a:cubicBezTo>
                <a:cubicBezTo>
                  <a:pt x="740645" y="1984142"/>
                  <a:pt x="634084" y="1927637"/>
                  <a:pt x="591793" y="1789184"/>
                </a:cubicBezTo>
                <a:cubicBezTo>
                  <a:pt x="549501" y="1650732"/>
                  <a:pt x="619525" y="1458339"/>
                  <a:pt x="747717" y="1370497"/>
                </a:cubicBezTo>
                <a:cubicBezTo>
                  <a:pt x="948776" y="1232460"/>
                  <a:pt x="1148864" y="1449049"/>
                  <a:pt x="1464319" y="1328898"/>
                </a:cubicBezTo>
                <a:cubicBezTo>
                  <a:pt x="1505917" y="1313022"/>
                  <a:pt x="1769374" y="1211730"/>
                  <a:pt x="1808130" y="1008245"/>
                </a:cubicBezTo>
                <a:cubicBezTo>
                  <a:pt x="1857978" y="747561"/>
                  <a:pt x="1531778" y="632403"/>
                  <a:pt x="1532679" y="316810"/>
                </a:cubicBezTo>
                <a:cubicBezTo>
                  <a:pt x="1532939" y="232911"/>
                  <a:pt x="1556549" y="145990"/>
                  <a:pt x="1597017" y="65275"/>
                </a:cubicBezTo>
                <a:lnTo>
                  <a:pt x="1635232" y="2"/>
                </a:lnTo>
                <a:lnTo>
                  <a:pt x="2746148" y="2"/>
                </a:lnTo>
                <a:close/>
              </a:path>
            </a:pathLst>
          </a:custGeom>
        </p:spPr>
      </p:pic>
      <p:pic>
        <p:nvPicPr>
          <p:cNvPr id="8" name="Picture 7" descr="A map of a military test site&#10;&#10;Description automatically generated">
            <a:extLst>
              <a:ext uri="{FF2B5EF4-FFF2-40B4-BE49-F238E27FC236}">
                <a16:creationId xmlns:a16="http://schemas.microsoft.com/office/drawing/2014/main" id="{6BEE3CF7-C338-A91E-C97C-401F41171C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 t="4418" r="-499" b="6725"/>
          <a:stretch/>
        </p:blipFill>
        <p:spPr>
          <a:xfrm rot="10800000">
            <a:off x="6372605" y="-69553"/>
            <a:ext cx="2925469" cy="2164344"/>
          </a:xfrm>
          <a:custGeom>
            <a:avLst/>
            <a:gdLst/>
            <a:ahLst/>
            <a:cxnLst/>
            <a:rect l="l" t="t" r="r" b="b"/>
            <a:pathLst>
              <a:path w="5108114" h="2874786">
                <a:moveTo>
                  <a:pt x="4099339" y="131"/>
                </a:moveTo>
                <a:cubicBezTo>
                  <a:pt x="4124424" y="769"/>
                  <a:pt x="4150115" y="3754"/>
                  <a:pt x="4176516" y="9418"/>
                </a:cubicBezTo>
                <a:cubicBezTo>
                  <a:pt x="4437504" y="65411"/>
                  <a:pt x="4645554" y="361931"/>
                  <a:pt x="4689525" y="624445"/>
                </a:cubicBezTo>
                <a:cubicBezTo>
                  <a:pt x="4774777" y="1133401"/>
                  <a:pt x="4225724" y="1409711"/>
                  <a:pt x="4355388" y="1762437"/>
                </a:cubicBezTo>
                <a:cubicBezTo>
                  <a:pt x="4475290" y="2088621"/>
                  <a:pt x="5002807" y="2011226"/>
                  <a:pt x="5095780" y="2339100"/>
                </a:cubicBezTo>
                <a:cubicBezTo>
                  <a:pt x="5140356" y="2496317"/>
                  <a:pt x="5055678" y="2641720"/>
                  <a:pt x="4976348" y="2781793"/>
                </a:cubicBezTo>
                <a:lnTo>
                  <a:pt x="4926001" y="2874786"/>
                </a:lnTo>
                <a:lnTo>
                  <a:pt x="321852" y="2874786"/>
                </a:lnTo>
                <a:lnTo>
                  <a:pt x="378953" y="2816015"/>
                </a:lnTo>
                <a:cubicBezTo>
                  <a:pt x="435241" y="2750068"/>
                  <a:pt x="477024" y="2673742"/>
                  <a:pt x="490369" y="2589947"/>
                </a:cubicBezTo>
                <a:cubicBezTo>
                  <a:pt x="549932" y="2215937"/>
                  <a:pt x="-13850" y="2042162"/>
                  <a:pt x="261" y="1591031"/>
                </a:cubicBezTo>
                <a:cubicBezTo>
                  <a:pt x="7897" y="1346337"/>
                  <a:pt x="183305" y="1092912"/>
                  <a:pt x="397096" y="997888"/>
                </a:cubicBezTo>
                <a:cubicBezTo>
                  <a:pt x="724919" y="852190"/>
                  <a:pt x="971924" y="1154650"/>
                  <a:pt x="1245314" y="1000937"/>
                </a:cubicBezTo>
                <a:cubicBezTo>
                  <a:pt x="1472233" y="873356"/>
                  <a:pt x="1437033" y="531123"/>
                  <a:pt x="1708243" y="279710"/>
                </a:cubicBezTo>
                <a:cubicBezTo>
                  <a:pt x="1911014" y="91733"/>
                  <a:pt x="2147676" y="5176"/>
                  <a:pt x="2391678" y="70554"/>
                </a:cubicBezTo>
                <a:cubicBezTo>
                  <a:pt x="2640812" y="137310"/>
                  <a:pt x="2733223" y="393993"/>
                  <a:pt x="3021156" y="438220"/>
                </a:cubicBezTo>
                <a:cubicBezTo>
                  <a:pt x="3482828" y="509142"/>
                  <a:pt x="3723051" y="-9440"/>
                  <a:pt x="4099339" y="131"/>
                </a:cubicBezTo>
                <a:close/>
              </a:path>
            </a:pathLst>
          </a:cu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1181AE-A827-AE77-494D-49AE0B93EEBD}"/>
              </a:ext>
            </a:extLst>
          </p:cNvPr>
          <p:cNvSpPr txBox="1">
            <a:spLocks/>
          </p:cNvSpPr>
          <p:nvPr/>
        </p:nvSpPr>
        <p:spPr>
          <a:xfrm>
            <a:off x="56581" y="109324"/>
            <a:ext cx="5856343" cy="531920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Various natural materials of interest do not have predefined shapes.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Mineral exploration.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Tumor detection.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Identifying targets of a hidden or mistaken nature. (Military use)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71921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Magnifying glass and question mark">
            <a:extLst>
              <a:ext uri="{FF2B5EF4-FFF2-40B4-BE49-F238E27FC236}">
                <a16:creationId xmlns:a16="http://schemas.microsoft.com/office/drawing/2014/main" id="{308A90CF-3350-8533-20C9-8A149A8F6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4324" r="10676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56BD7DD2-1738-4D5D-955B-0F7C68C99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150858" y="3308697"/>
            <a:ext cx="1993141" cy="3554844"/>
          </a:xfrm>
          <a:custGeom>
            <a:avLst/>
            <a:gdLst>
              <a:gd name="connsiteX0" fmla="*/ 1231997 w 3761741"/>
              <a:gd name="connsiteY0" fmla="*/ 3753085 h 5031909"/>
              <a:gd name="connsiteX1" fmla="*/ 1491504 w 3761741"/>
              <a:gd name="connsiteY1" fmla="*/ 3915246 h 5031909"/>
              <a:gd name="connsiteX2" fmla="*/ 1372239 w 3761741"/>
              <a:gd name="connsiteY2" fmla="*/ 4360348 h 5031909"/>
              <a:gd name="connsiteX3" fmla="*/ 927138 w 3761741"/>
              <a:gd name="connsiteY3" fmla="*/ 4241084 h 5031909"/>
              <a:gd name="connsiteX4" fmla="*/ 1046403 w 3761741"/>
              <a:gd name="connsiteY4" fmla="*/ 3795982 h 5031909"/>
              <a:gd name="connsiteX5" fmla="*/ 1231997 w 3761741"/>
              <a:gd name="connsiteY5" fmla="*/ 3753085 h 5031909"/>
              <a:gd name="connsiteX6" fmla="*/ 1759997 w 3761741"/>
              <a:gd name="connsiteY6" fmla="*/ 3489191 h 5031909"/>
              <a:gd name="connsiteX7" fmla="*/ 1919508 w 3761741"/>
              <a:gd name="connsiteY7" fmla="*/ 3568587 h 5031909"/>
              <a:gd name="connsiteX8" fmla="*/ 1860512 w 3761741"/>
              <a:gd name="connsiteY8" fmla="*/ 3788765 h 5031909"/>
              <a:gd name="connsiteX9" fmla="*/ 1640334 w 3761741"/>
              <a:gd name="connsiteY9" fmla="*/ 3729768 h 5031909"/>
              <a:gd name="connsiteX10" fmla="*/ 1699331 w 3761741"/>
              <a:gd name="connsiteY10" fmla="*/ 3509591 h 5031909"/>
              <a:gd name="connsiteX11" fmla="*/ 1759997 w 3761741"/>
              <a:gd name="connsiteY11" fmla="*/ 3489191 h 5031909"/>
              <a:gd name="connsiteX12" fmla="*/ 0 w 3761741"/>
              <a:gd name="connsiteY12" fmla="*/ 0 h 5031909"/>
              <a:gd name="connsiteX13" fmla="*/ 3761741 w 3761741"/>
              <a:gd name="connsiteY13" fmla="*/ 0 h 5031909"/>
              <a:gd name="connsiteX14" fmla="*/ 3681829 w 3761741"/>
              <a:gd name="connsiteY14" fmla="*/ 50256 h 5031909"/>
              <a:gd name="connsiteX15" fmla="*/ 2937684 w 3761741"/>
              <a:gd name="connsiteY15" fmla="*/ 451413 h 5031909"/>
              <a:gd name="connsiteX16" fmla="*/ 2372686 w 3761741"/>
              <a:gd name="connsiteY16" fmla="*/ 1727662 h 5031909"/>
              <a:gd name="connsiteX17" fmla="*/ 2465529 w 3761741"/>
              <a:gd name="connsiteY17" fmla="*/ 2404960 h 5031909"/>
              <a:gd name="connsiteX18" fmla="*/ 1386395 w 3761741"/>
              <a:gd name="connsiteY18" fmla="*/ 3432457 h 5031909"/>
              <a:gd name="connsiteX19" fmla="*/ 717407 w 3761741"/>
              <a:gd name="connsiteY19" fmla="*/ 3749372 h 5031909"/>
              <a:gd name="connsiteX20" fmla="*/ 322998 w 3761741"/>
              <a:gd name="connsiteY20" fmla="*/ 4542230 h 5031909"/>
              <a:gd name="connsiteX21" fmla="*/ 7948 w 3761741"/>
              <a:gd name="connsiteY21" fmla="*/ 5025561 h 5031909"/>
              <a:gd name="connsiteX22" fmla="*/ 0 w 3761741"/>
              <a:gd name="connsiteY22" fmla="*/ 5031909 h 503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61741" h="5031909">
                <a:moveTo>
                  <a:pt x="1231997" y="3753085"/>
                </a:moveTo>
                <a:cubicBezTo>
                  <a:pt x="1336336" y="3760459"/>
                  <a:pt x="1435268" y="3817843"/>
                  <a:pt x="1491504" y="3915246"/>
                </a:cubicBezTo>
                <a:cubicBezTo>
                  <a:pt x="1581482" y="4071092"/>
                  <a:pt x="1528085" y="4270371"/>
                  <a:pt x="1372239" y="4360348"/>
                </a:cubicBezTo>
                <a:cubicBezTo>
                  <a:pt x="1216394" y="4450325"/>
                  <a:pt x="1017115" y="4396929"/>
                  <a:pt x="927138" y="4241084"/>
                </a:cubicBezTo>
                <a:cubicBezTo>
                  <a:pt x="837160" y="4085238"/>
                  <a:pt x="890557" y="3885959"/>
                  <a:pt x="1046403" y="3795982"/>
                </a:cubicBezTo>
                <a:cubicBezTo>
                  <a:pt x="1104845" y="3762240"/>
                  <a:pt x="1169394" y="3748660"/>
                  <a:pt x="1231997" y="3753085"/>
                </a:cubicBezTo>
                <a:close/>
                <a:moveTo>
                  <a:pt x="1759997" y="3489191"/>
                </a:moveTo>
                <a:cubicBezTo>
                  <a:pt x="1822331" y="3481456"/>
                  <a:pt x="1886126" y="3510769"/>
                  <a:pt x="1919508" y="3568587"/>
                </a:cubicBezTo>
                <a:cubicBezTo>
                  <a:pt x="1964017" y="3645679"/>
                  <a:pt x="1937603" y="3744256"/>
                  <a:pt x="1860512" y="3788765"/>
                </a:cubicBezTo>
                <a:cubicBezTo>
                  <a:pt x="1783420" y="3833274"/>
                  <a:pt x="1684844" y="3806860"/>
                  <a:pt x="1640334" y="3729768"/>
                </a:cubicBezTo>
                <a:cubicBezTo>
                  <a:pt x="1595825" y="3652677"/>
                  <a:pt x="1622238" y="3554100"/>
                  <a:pt x="1699331" y="3509591"/>
                </a:cubicBezTo>
                <a:cubicBezTo>
                  <a:pt x="1718604" y="3498464"/>
                  <a:pt x="1739219" y="3491769"/>
                  <a:pt x="1759997" y="3489191"/>
                </a:cubicBezTo>
                <a:close/>
                <a:moveTo>
                  <a:pt x="0" y="0"/>
                </a:moveTo>
                <a:lnTo>
                  <a:pt x="3761741" y="0"/>
                </a:lnTo>
                <a:lnTo>
                  <a:pt x="3681829" y="50256"/>
                </a:lnTo>
                <a:cubicBezTo>
                  <a:pt x="3438848" y="191089"/>
                  <a:pt x="3181881" y="311202"/>
                  <a:pt x="2937684" y="451413"/>
                </a:cubicBezTo>
                <a:cubicBezTo>
                  <a:pt x="2479845" y="715229"/>
                  <a:pt x="2214753" y="1139058"/>
                  <a:pt x="2372686" y="1727662"/>
                </a:cubicBezTo>
                <a:cubicBezTo>
                  <a:pt x="2431549" y="1947175"/>
                  <a:pt x="2491082" y="2185236"/>
                  <a:pt x="2465529" y="2404960"/>
                </a:cubicBezTo>
                <a:cubicBezTo>
                  <a:pt x="2399653" y="2971510"/>
                  <a:pt x="2011160" y="3315831"/>
                  <a:pt x="1386395" y="3432457"/>
                </a:cubicBezTo>
                <a:cubicBezTo>
                  <a:pt x="1135728" y="3479297"/>
                  <a:pt x="864140" y="3520006"/>
                  <a:pt x="717407" y="3749372"/>
                </a:cubicBezTo>
                <a:cubicBezTo>
                  <a:pt x="559240" y="3996927"/>
                  <a:pt x="433133" y="4268292"/>
                  <a:pt x="322998" y="4542230"/>
                </a:cubicBezTo>
                <a:cubicBezTo>
                  <a:pt x="247175" y="4731198"/>
                  <a:pt x="151079" y="4898056"/>
                  <a:pt x="7948" y="5025561"/>
                </a:cubicBezTo>
                <a:lnTo>
                  <a:pt x="0" y="50319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09A13B-4750-4C28-974C-8E9C13C5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09612" y="-309609"/>
            <a:ext cx="6858000" cy="7477218"/>
          </a:xfrm>
          <a:prstGeom prst="rect">
            <a:avLst/>
          </a:prstGeom>
          <a:gradFill>
            <a:gsLst>
              <a:gs pos="4100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5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AF396-4D1C-401D-C878-EBBEBECA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21" y="-562956"/>
            <a:ext cx="3570790" cy="2773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9600" dirty="0">
                <a:solidFill>
                  <a:srgbClr val="FFFFFF"/>
                </a:solidFill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48396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Picture 3" descr="A close-up of a cube&#10;&#10;Description automatically generated">
            <a:extLst>
              <a:ext uri="{FF2B5EF4-FFF2-40B4-BE49-F238E27FC236}">
                <a16:creationId xmlns:a16="http://schemas.microsoft.com/office/drawing/2014/main" id="{792C8B48-4B44-CF3D-DE5E-DFEAC11FE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" r="817"/>
          <a:stretch/>
        </p:blipFill>
        <p:spPr>
          <a:xfrm>
            <a:off x="36179" y="0"/>
            <a:ext cx="9069355" cy="4795935"/>
          </a:xfrm>
          <a:custGeom>
            <a:avLst/>
            <a:gdLst/>
            <a:ahLst/>
            <a:cxnLst/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7C739-B854-B678-0F31-B5FB6A98A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6" y="4548154"/>
            <a:ext cx="7772400" cy="1922496"/>
          </a:xfrm>
        </p:spPr>
        <p:txBody>
          <a:bodyPr anchor="ctr">
            <a:normAutofit/>
          </a:bodyPr>
          <a:lstStyle/>
          <a:p>
            <a:pPr lvl="2"/>
            <a:r>
              <a:rPr lang="en-US" sz="5000" b="1" dirty="0"/>
              <a:t>Classification</a:t>
            </a:r>
            <a:endParaRPr lang="he-IL" sz="5000" b="1" dirty="0"/>
          </a:p>
        </p:txBody>
      </p:sp>
    </p:spTree>
    <p:extLst>
      <p:ext uri="{BB962C8B-B14F-4D97-AF65-F5344CB8AC3E}">
        <p14:creationId xmlns:p14="http://schemas.microsoft.com/office/powerpoint/2010/main" val="843824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 225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0" name="Background Fill">
            <a:extLst>
              <a:ext uri="{FF2B5EF4-FFF2-40B4-BE49-F238E27FC236}">
                <a16:creationId xmlns:a16="http://schemas.microsoft.com/office/drawing/2014/main" id="{31BC8F63-97F8-423D-89DA-297A1A40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BBAB87D-2851-4F58-8AE4-FCF1D7413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96CFDFE-8E78-4E0B-8719-596F3ACB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68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D70A8-599E-EC45-482E-F05942E78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10" y="514670"/>
            <a:ext cx="7881972" cy="1893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/>
              <a:t>Different materials</a:t>
            </a:r>
            <a:br>
              <a:rPr lang="en-US" sz="3200" dirty="0"/>
            </a:br>
            <a:r>
              <a:rPr lang="en-US" sz="3200" dirty="0"/>
              <a:t>produce different electromagnetic radiation spectra</a:t>
            </a:r>
          </a:p>
        </p:txBody>
      </p:sp>
      <p:pic>
        <p:nvPicPr>
          <p:cNvPr id="5" name="Picture 4" descr="A graph of a graph showing the different types of soil&#10;&#10;Description automatically generated with medium confidence">
            <a:extLst>
              <a:ext uri="{FF2B5EF4-FFF2-40B4-BE49-F238E27FC236}">
                <a16:creationId xmlns:a16="http://schemas.microsoft.com/office/drawing/2014/main" id="{26C13881-1F59-3E36-4242-AFAC1F603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-1" r="572" b="-1"/>
          <a:stretch/>
        </p:blipFill>
        <p:spPr>
          <a:xfrm>
            <a:off x="613024" y="2071396"/>
            <a:ext cx="6400800" cy="455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415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CCE7A-BF63-4F34-A790-506292F49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066AA63-76B1-4DA5-BDFB-DB2FD4E00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3582" y="211090"/>
            <a:ext cx="4158132" cy="6646910"/>
          </a:xfrm>
          <a:custGeom>
            <a:avLst/>
            <a:gdLst>
              <a:gd name="connsiteX0" fmla="*/ 4779974 w 5544176"/>
              <a:gd name="connsiteY0" fmla="*/ 685250 h 6646910"/>
              <a:gd name="connsiteX1" fmla="*/ 5309474 w 5544176"/>
              <a:gd name="connsiteY1" fmla="*/ 1126951 h 6646910"/>
              <a:gd name="connsiteX2" fmla="*/ 5001910 w 5544176"/>
              <a:gd name="connsiteY2" fmla="*/ 1690856 h 6646910"/>
              <a:gd name="connsiteX3" fmla="*/ 4306656 w 5544176"/>
              <a:gd name="connsiteY3" fmla="*/ 1273177 h 6646910"/>
              <a:gd name="connsiteX4" fmla="*/ 4621504 w 5544176"/>
              <a:gd name="connsiteY4" fmla="*/ 721515 h 6646910"/>
              <a:gd name="connsiteX5" fmla="*/ 4779974 w 5544176"/>
              <a:gd name="connsiteY5" fmla="*/ 685250 h 6646910"/>
              <a:gd name="connsiteX6" fmla="*/ 2760003 w 5544176"/>
              <a:gd name="connsiteY6" fmla="*/ 352577 h 6646910"/>
              <a:gd name="connsiteX7" fmla="*/ 2990385 w 5544176"/>
              <a:gd name="connsiteY7" fmla="*/ 544679 h 6646910"/>
              <a:gd name="connsiteX8" fmla="*/ 2856557 w 5544176"/>
              <a:gd name="connsiteY8" fmla="*/ 790095 h 6646910"/>
              <a:gd name="connsiteX9" fmla="*/ 2554030 w 5544176"/>
              <a:gd name="connsiteY9" fmla="*/ 608299 h 6646910"/>
              <a:gd name="connsiteX10" fmla="*/ 2691113 w 5544176"/>
              <a:gd name="connsiteY10" fmla="*/ 368075 h 6646910"/>
              <a:gd name="connsiteX11" fmla="*/ 2760003 w 5544176"/>
              <a:gd name="connsiteY11" fmla="*/ 352577 h 6646910"/>
              <a:gd name="connsiteX12" fmla="*/ 3630 w 5544176"/>
              <a:gd name="connsiteY12" fmla="*/ 28121 h 6646910"/>
              <a:gd name="connsiteX13" fmla="*/ 151871 w 5544176"/>
              <a:gd name="connsiteY13" fmla="*/ 38891 h 6646910"/>
              <a:gd name="connsiteX14" fmla="*/ 1031555 w 5544176"/>
              <a:gd name="connsiteY14" fmla="*/ 832871 h 6646910"/>
              <a:gd name="connsiteX15" fmla="*/ 1096338 w 5544176"/>
              <a:gd name="connsiteY15" fmla="*/ 964607 h 6646910"/>
              <a:gd name="connsiteX16" fmla="*/ 1409481 w 5544176"/>
              <a:gd name="connsiteY16" fmla="*/ 1265738 h 6646910"/>
              <a:gd name="connsiteX17" fmla="*/ 2318612 w 5544176"/>
              <a:gd name="connsiteY17" fmla="*/ 859062 h 6646910"/>
              <a:gd name="connsiteX18" fmla="*/ 2675615 w 5544176"/>
              <a:gd name="connsiteY18" fmla="*/ 1267985 h 6646910"/>
              <a:gd name="connsiteX19" fmla="*/ 2952957 w 5544176"/>
              <a:gd name="connsiteY19" fmla="*/ 1297896 h 6646910"/>
              <a:gd name="connsiteX20" fmla="*/ 3058268 w 5544176"/>
              <a:gd name="connsiteY20" fmla="*/ 1155778 h 6646910"/>
              <a:gd name="connsiteX21" fmla="*/ 3306706 w 5544176"/>
              <a:gd name="connsiteY21" fmla="*/ 310500 h 6646910"/>
              <a:gd name="connsiteX22" fmla="*/ 3735234 w 5544176"/>
              <a:gd name="connsiteY22" fmla="*/ 107395 h 6646910"/>
              <a:gd name="connsiteX23" fmla="*/ 3828224 w 5544176"/>
              <a:gd name="connsiteY23" fmla="*/ 117624 h 6646910"/>
              <a:gd name="connsiteX24" fmla="*/ 4231180 w 5544176"/>
              <a:gd name="connsiteY24" fmla="*/ 592260 h 6646910"/>
              <a:gd name="connsiteX25" fmla="*/ 3873092 w 5544176"/>
              <a:gd name="connsiteY25" fmla="*/ 1299370 h 6646910"/>
              <a:gd name="connsiteX26" fmla="*/ 4050935 w 5544176"/>
              <a:gd name="connsiteY26" fmla="*/ 1948439 h 6646910"/>
              <a:gd name="connsiteX27" fmla="*/ 5211525 w 5544176"/>
              <a:gd name="connsiteY27" fmla="*/ 2027402 h 6646910"/>
              <a:gd name="connsiteX28" fmla="*/ 5541097 w 5544176"/>
              <a:gd name="connsiteY28" fmla="*/ 2700958 h 6646910"/>
              <a:gd name="connsiteX29" fmla="*/ 5094823 w 5544176"/>
              <a:gd name="connsiteY29" fmla="*/ 3471378 h 6646910"/>
              <a:gd name="connsiteX30" fmla="*/ 5505528 w 5544176"/>
              <a:gd name="connsiteY30" fmla="*/ 4272564 h 6646910"/>
              <a:gd name="connsiteX31" fmla="*/ 5281423 w 5544176"/>
              <a:gd name="connsiteY31" fmla="*/ 4965183 h 6646910"/>
              <a:gd name="connsiteX32" fmla="*/ 4675749 w 5544176"/>
              <a:gd name="connsiteY32" fmla="*/ 5385343 h 6646910"/>
              <a:gd name="connsiteX33" fmla="*/ 4508838 w 5544176"/>
              <a:gd name="connsiteY33" fmla="*/ 6598516 h 6646910"/>
              <a:gd name="connsiteX34" fmla="*/ 4472787 w 5544176"/>
              <a:gd name="connsiteY34" fmla="*/ 6646910 h 6646910"/>
              <a:gd name="connsiteX35" fmla="*/ 3367517 w 5544176"/>
              <a:gd name="connsiteY35" fmla="*/ 6646910 h 6646910"/>
              <a:gd name="connsiteX36" fmla="*/ 2998981 w 5544176"/>
              <a:gd name="connsiteY36" fmla="*/ 6646910 h 6646910"/>
              <a:gd name="connsiteX37" fmla="*/ 2648733 w 5544176"/>
              <a:gd name="connsiteY37" fmla="*/ 6646910 h 6646910"/>
              <a:gd name="connsiteX38" fmla="*/ 0 w 5544176"/>
              <a:gd name="connsiteY38" fmla="*/ 6646910 h 6646910"/>
              <a:gd name="connsiteX39" fmla="*/ 0 w 5544176"/>
              <a:gd name="connsiteY39" fmla="*/ 28222 h 6646910"/>
              <a:gd name="connsiteX40" fmla="*/ 1509522 w 5544176"/>
              <a:gd name="connsiteY40" fmla="*/ 767 h 6646910"/>
              <a:gd name="connsiteX41" fmla="*/ 1986017 w 5544176"/>
              <a:gd name="connsiteY41" fmla="*/ 398066 h 6646910"/>
              <a:gd name="connsiteX42" fmla="*/ 1709217 w 5544176"/>
              <a:gd name="connsiteY42" fmla="*/ 905558 h 6646910"/>
              <a:gd name="connsiteX43" fmla="*/ 1083551 w 5544176"/>
              <a:gd name="connsiteY43" fmla="*/ 529879 h 6646910"/>
              <a:gd name="connsiteX44" fmla="*/ 1366937 w 5544176"/>
              <a:gd name="connsiteY44" fmla="*/ 33390 h 6646910"/>
              <a:gd name="connsiteX45" fmla="*/ 1509522 w 5544176"/>
              <a:gd name="connsiteY45" fmla="*/ 767 h 664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7C739-B854-B678-0F31-B5FB6A98A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1395" y="1471529"/>
            <a:ext cx="6550619" cy="5386471"/>
          </a:xfrm>
        </p:spPr>
        <p:txBody>
          <a:bodyPr anchor="t">
            <a:noAutofit/>
          </a:bodyPr>
          <a:lstStyle/>
          <a:p>
            <a:pPr lvl="2"/>
            <a:endParaRPr lang="en-US" sz="2500" dirty="0"/>
          </a:p>
          <a:p>
            <a:pPr marL="857250" lvl="2" indent="-514350">
              <a:buAutoNum type="arabicPeriod"/>
            </a:pPr>
            <a:r>
              <a:rPr lang="en-US" sz="2500" dirty="0"/>
              <a:t>does a spectrum uniquely specify a material?</a:t>
            </a:r>
          </a:p>
          <a:p>
            <a:pPr marL="857250" lvl="2" indent="-514350">
              <a:buAutoNum type="arabicPeriod"/>
            </a:pPr>
            <a:r>
              <a:rPr lang="en-US" sz="2500" dirty="0"/>
              <a:t> are the spectra of any material the same when observed at different times?</a:t>
            </a:r>
          </a:p>
          <a:p>
            <a:pPr marL="857250" lvl="2" indent="-514350">
              <a:buAutoNum type="arabicPeriod"/>
            </a:pPr>
            <a:r>
              <a:rPr lang="en-US" sz="2500" dirty="0"/>
              <a:t>What is the relation between the spectrum observed by the sensor and the spectrum of a ground material?</a:t>
            </a:r>
          </a:p>
          <a:p>
            <a:pPr marL="857250" lvl="2" indent="-514350">
              <a:buAutoNum type="arabicPeriod"/>
            </a:pPr>
            <a:r>
              <a:rPr lang="en-US" sz="2500" dirty="0"/>
              <a:t>How do we decide if two spectra are the same?</a:t>
            </a:r>
          </a:p>
          <a:p>
            <a:pPr marL="857250" lvl="2" indent="-514350">
              <a:buAutoNum type="arabicPeriod"/>
            </a:pPr>
            <a:endParaRPr lang="he-IL" sz="2500" dirty="0"/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422B1456-5EBE-C564-8C35-311672D9D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7899" y="2670409"/>
            <a:ext cx="2967376" cy="296737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EA076A-B924-B7F1-8769-DF445D1205DB}"/>
              </a:ext>
            </a:extLst>
          </p:cNvPr>
          <p:cNvSpPr txBox="1">
            <a:spLocks/>
          </p:cNvSpPr>
          <p:nvPr/>
        </p:nvSpPr>
        <p:spPr>
          <a:xfrm>
            <a:off x="0" y="211090"/>
            <a:ext cx="5882224" cy="179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3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0" algn="l" rtl="0" eaLnBrk="1" latinLnBrk="0" hangingPunct="1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</a:pPr>
            <a:r>
              <a:rPr lang="en-US" sz="3300" b="1" kern="1200" dirty="0">
                <a:solidFill>
                  <a:srgbClr val="262626"/>
                </a:soli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Questions that we need to ask ourselves:</a:t>
            </a:r>
            <a:endParaRPr lang="he-IL" sz="33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498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D02AF38D-3A86-5C4E-95F1-65EC9C7D4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79713"/>
            <a:ext cx="8229600" cy="879793"/>
          </a:xfrm>
        </p:spPr>
        <p:txBody>
          <a:bodyPr/>
          <a:lstStyle/>
          <a:p>
            <a:r>
              <a:rPr lang="en-US" dirty="0"/>
              <a:t>The “What if ?”s: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6D199F1-A49B-692D-42C2-BEFCE9B3A5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299" y="1650330"/>
                <a:ext cx="8314220" cy="5211378"/>
              </a:xfrm>
              <a:prstGeom prst="rect">
                <a:avLst/>
              </a:prstGeom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110000"/>
                  </a:lnSpc>
                  <a:spcBef>
                    <a:spcPts val="750"/>
                  </a:spcBef>
                  <a:buClr>
                    <a:schemeClr val="accent5"/>
                  </a:buClr>
                  <a:buFont typeface="Avenir Next LT Pro" panose="020B0504020202020204" pitchFamily="34" charset="0"/>
                  <a:buNone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71450" indent="0" algn="l" defTabSz="685800" rtl="0" eaLnBrk="1" latinLnBrk="0" hangingPunct="1">
                  <a:lnSpc>
                    <a:spcPct val="110000"/>
                  </a:lnSpc>
                  <a:spcBef>
                    <a:spcPts val="375"/>
                  </a:spcBef>
                  <a:buClr>
                    <a:schemeClr val="accent5"/>
                  </a:buClr>
                  <a:buFont typeface="Avenir Next LT Pro" panose="020B0504020202020204" pitchFamily="34" charset="0"/>
                  <a:buNone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42900" indent="0" algn="l" defTabSz="685800" rtl="0" eaLnBrk="1" latinLnBrk="0" hangingPunct="1">
                  <a:lnSpc>
                    <a:spcPct val="110000"/>
                  </a:lnSpc>
                  <a:spcBef>
                    <a:spcPts val="375"/>
                  </a:spcBef>
                  <a:buClr>
                    <a:schemeClr val="accent5"/>
                  </a:buClr>
                  <a:buFont typeface="Avenir Next LT Pro" panose="020B05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14350" indent="0" algn="l" defTabSz="685800" rtl="0" eaLnBrk="1" latinLnBrk="0" hangingPunct="1">
                  <a:lnSpc>
                    <a:spcPct val="110000"/>
                  </a:lnSpc>
                  <a:spcBef>
                    <a:spcPts val="375"/>
                  </a:spcBef>
                  <a:buClr>
                    <a:schemeClr val="accent5"/>
                  </a:buClr>
                  <a:buFont typeface="Avenir Next LT Pro" panose="020B0504020202020204" pitchFamily="34" charset="0"/>
                  <a:buNone/>
                  <a:defRPr sz="10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685800" indent="0" algn="l" defTabSz="685800" rtl="0" eaLnBrk="1" latinLnBrk="0" hangingPunct="1">
                  <a:lnSpc>
                    <a:spcPct val="110000"/>
                  </a:lnSpc>
                  <a:spcBef>
                    <a:spcPts val="375"/>
                  </a:spcBef>
                  <a:buClr>
                    <a:schemeClr val="accent5"/>
                  </a:buClr>
                  <a:buFont typeface="Avenir Next LT Pro" panose="020B0504020202020204" pitchFamily="34" charset="0"/>
                  <a:buNone/>
                  <a:defRPr sz="10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If each material is characterized by a unique deterministic spectrum </a:t>
                </a:r>
                <a:r>
                  <a:rPr lang="en-US" sz="2400" b="1" dirty="0"/>
                  <a:t>:</a:t>
                </a:r>
              </a:p>
              <a:p>
                <a:r>
                  <a:rPr lang="en-US" sz="2400" dirty="0"/>
                  <a:t>We could just take the </a:t>
                </a:r>
                <a:r>
                  <a:rPr lang="en-US" sz="2400" b="1" dirty="0"/>
                  <a:t>spectrum vector</a:t>
                </a:r>
                <a:r>
                  <a:rPr lang="he-IL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]</a:t>
                </a:r>
                <a:r>
                  <a:rPr lang="he-IL" sz="2400" dirty="0"/>
                  <a:t> </a:t>
                </a:r>
                <a:r>
                  <a:rPr lang="en-US" sz="2400" b="1" dirty="0"/>
                  <a:t> </a:t>
                </a:r>
                <a:r>
                  <a:rPr lang="en-US" sz="2400" dirty="0"/>
                  <a:t>and calculate the Euclidean distance or a Spectral Angle Map to measure similarity.</a:t>
                </a:r>
              </a:p>
              <a:p>
                <a:r>
                  <a:rPr lang="en-US" sz="2400" dirty="0"/>
                  <a:t>Suppose x and y are the spectrum vectors of 2 materials:</a:t>
                </a:r>
              </a:p>
              <a:p>
                <a:r>
                  <a:rPr lang="en-US" sz="2400" dirty="0"/>
                  <a:t>	</a:t>
                </a:r>
                <a:endParaRPr lang="he-IL" sz="2400" dirty="0"/>
              </a:p>
              <a:p>
                <a:endParaRPr lang="he-IL" sz="2400" dirty="0"/>
              </a:p>
              <a:p>
                <a:pPr algn="r" rtl="1"/>
                <a:endParaRPr lang="he-IL" sz="2400" dirty="0"/>
              </a:p>
              <a:p>
                <a:pPr algn="r" rtl="1"/>
                <a:endParaRPr lang="he-IL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6D199F1-A49B-692D-42C2-BEFCE9B3A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99" y="1650330"/>
                <a:ext cx="8314220" cy="5211378"/>
              </a:xfrm>
              <a:prstGeom prst="rect">
                <a:avLst/>
              </a:prstGeom>
              <a:blipFill>
                <a:blip r:embed="rId2"/>
                <a:stretch>
                  <a:fillRect l="-1320" t="-9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FD0717-737A-3B36-9459-6717C78BCD5C}"/>
                  </a:ext>
                </a:extLst>
              </p:cNvPr>
              <p:cNvSpPr txBox="1"/>
              <p:nvPr/>
            </p:nvSpPr>
            <p:spPr>
              <a:xfrm>
                <a:off x="404478" y="5211377"/>
                <a:ext cx="4087722" cy="155664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he-IL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he-IL" sz="2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e-IL" sz="2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he-IL" sz="2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e-IL" sz="2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ad>
                            <m:radPr>
                              <m:degHide m:val="on"/>
                              <m:ctrlPr>
                                <a:rPr lang="he-IL" sz="2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undOvr"/>
                                  <m:grow m:val="on"/>
                                  <m:ctrlP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  <m:r>
                                    <a:rPr lang="he-IL" sz="26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he-IL" sz="26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  <m:sup>
                                  <m: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he-IL" sz="2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he-IL" sz="26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he-IL" sz="26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600" b="1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𝐤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rad>
                          <m:r>
                            <a:rPr lang="he-IL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e-IL" sz="2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6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sub>
                          </m:sSub>
                          <m:r>
                            <a:rPr lang="he-IL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he-IL" sz="2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he-IL" sz="2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FD0717-737A-3B36-9459-6717C78BC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78" y="5211377"/>
                <a:ext cx="4087722" cy="15566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940068-F22B-EE1F-88C9-B92677ADAD0D}"/>
                  </a:ext>
                </a:extLst>
              </p:cNvPr>
              <p:cNvSpPr txBox="1"/>
              <p:nvPr/>
            </p:nvSpPr>
            <p:spPr>
              <a:xfrm>
                <a:off x="5286773" y="5613393"/>
                <a:ext cx="3708579" cy="87979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6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∡</m:t>
                      </m:r>
                      <m:d>
                        <m:dPr>
                          <m:ctrlPr>
                            <a:rPr lang="he-IL" sz="2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he-IL" sz="2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he-IL" sz="2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r>
                        <a:rPr lang="he-IL" sz="2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he-IL" sz="2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he-IL" sz="2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𝐚𝐫𝐜𝐜𝐨𝐬</m:t>
                          </m:r>
                        </m:fName>
                        <m:e>
                          <m:f>
                            <m:fPr>
                              <m:ctrlPr>
                                <a:rPr lang="he-IL" sz="2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r>
                                <a:rPr lang="he-IL" sz="2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num>
                            <m:den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e-IL" sz="2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he-IL" sz="2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940068-F22B-EE1F-88C9-B92677ADA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773" y="5613393"/>
                <a:ext cx="3708579" cy="8797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36CAD8-F3A1-BFF9-0864-03DCD83AAA7A}"/>
              </a:ext>
            </a:extLst>
          </p:cNvPr>
          <p:cNvSpPr txBox="1">
            <a:spLocks/>
          </p:cNvSpPr>
          <p:nvPr/>
        </p:nvSpPr>
        <p:spPr>
          <a:xfrm>
            <a:off x="308919" y="4825906"/>
            <a:ext cx="1961841" cy="6278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3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Euclidian: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4F4130-AF66-6F2C-EEE5-29C7DA50CE30}"/>
              </a:ext>
            </a:extLst>
          </p:cNvPr>
          <p:cNvSpPr txBox="1">
            <a:spLocks/>
          </p:cNvSpPr>
          <p:nvPr/>
        </p:nvSpPr>
        <p:spPr>
          <a:xfrm>
            <a:off x="5179221" y="4941498"/>
            <a:ext cx="1961841" cy="62784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3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SAM: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e-IL" sz="2400" b="1" dirty="0"/>
          </a:p>
        </p:txBody>
      </p:sp>
      <p:pic>
        <p:nvPicPr>
          <p:cNvPr id="12" name="Picture 11" descr="A diagram of a multicolored structure&#10;&#10;Description automatically generated with medium confidence">
            <a:extLst>
              <a:ext uri="{FF2B5EF4-FFF2-40B4-BE49-F238E27FC236}">
                <a16:creationId xmlns:a16="http://schemas.microsoft.com/office/drawing/2014/main" id="{628AD6C2-F695-73D0-7F59-126423BB76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27742"/>
          <a:stretch/>
        </p:blipFill>
        <p:spPr>
          <a:xfrm>
            <a:off x="6676741" y="96538"/>
            <a:ext cx="2158339" cy="1477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58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76BDF4D-4826-490A-8307-7247A295E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E0FF4CF-25CB-4537-9BBF-28B36C76B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3996" y="1352190"/>
            <a:ext cx="5867718" cy="5505810"/>
          </a:xfrm>
          <a:custGeom>
            <a:avLst/>
            <a:gdLst>
              <a:gd name="connsiteX0" fmla="*/ 7676365 w 7823624"/>
              <a:gd name="connsiteY0" fmla="*/ 583688 h 5505810"/>
              <a:gd name="connsiteX1" fmla="*/ 7807957 w 7823624"/>
              <a:gd name="connsiteY1" fmla="*/ 609260 h 5505810"/>
              <a:gd name="connsiteX2" fmla="*/ 7823624 w 7823624"/>
              <a:gd name="connsiteY2" fmla="*/ 618028 h 5505810"/>
              <a:gd name="connsiteX3" fmla="*/ 7823624 w 7823624"/>
              <a:gd name="connsiteY3" fmla="*/ 1356037 h 5505810"/>
              <a:gd name="connsiteX4" fmla="*/ 7783921 w 7823624"/>
              <a:gd name="connsiteY4" fmla="*/ 1367061 h 5505810"/>
              <a:gd name="connsiteX5" fmla="*/ 7685829 w 7823624"/>
              <a:gd name="connsiteY5" fmla="*/ 1364631 h 5505810"/>
              <a:gd name="connsiteX6" fmla="*/ 7556041 w 7823624"/>
              <a:gd name="connsiteY6" fmla="*/ 1308528 h 5505810"/>
              <a:gd name="connsiteX7" fmla="*/ 7412440 w 7823624"/>
              <a:gd name="connsiteY7" fmla="*/ 765688 h 5505810"/>
              <a:gd name="connsiteX8" fmla="*/ 7676365 w 7823624"/>
              <a:gd name="connsiteY8" fmla="*/ 583688 h 5505810"/>
              <a:gd name="connsiteX9" fmla="*/ 7062857 w 7823624"/>
              <a:gd name="connsiteY9" fmla="*/ 396783 h 5505810"/>
              <a:gd name="connsiteX10" fmla="*/ 7127059 w 7823624"/>
              <a:gd name="connsiteY10" fmla="*/ 424535 h 5505810"/>
              <a:gd name="connsiteX11" fmla="*/ 7198094 w 7823624"/>
              <a:gd name="connsiteY11" fmla="*/ 693059 h 5505810"/>
              <a:gd name="connsiteX12" fmla="*/ 7099157 w 7823624"/>
              <a:gd name="connsiteY12" fmla="*/ 778505 h 5505810"/>
              <a:gd name="connsiteX13" fmla="*/ 7034998 w 7823624"/>
              <a:gd name="connsiteY13" fmla="*/ 780480 h 5505810"/>
              <a:gd name="connsiteX14" fmla="*/ 6970795 w 7823624"/>
              <a:gd name="connsiteY14" fmla="*/ 752727 h 5505810"/>
              <a:gd name="connsiteX15" fmla="*/ 6899760 w 7823624"/>
              <a:gd name="connsiteY15" fmla="*/ 484203 h 5505810"/>
              <a:gd name="connsiteX16" fmla="*/ 7062857 w 7823624"/>
              <a:gd name="connsiteY16" fmla="*/ 396783 h 5505810"/>
              <a:gd name="connsiteX17" fmla="*/ 1780739 w 7823624"/>
              <a:gd name="connsiteY17" fmla="*/ 1190 h 5505810"/>
              <a:gd name="connsiteX18" fmla="*/ 2850847 w 7823624"/>
              <a:gd name="connsiteY18" fmla="*/ 384530 h 5505810"/>
              <a:gd name="connsiteX19" fmla="*/ 3809413 w 7823624"/>
              <a:gd name="connsiteY19" fmla="*/ 1153764 h 5505810"/>
              <a:gd name="connsiteX20" fmla="*/ 5160376 w 7823624"/>
              <a:gd name="connsiteY20" fmla="*/ 1003825 h 5505810"/>
              <a:gd name="connsiteX21" fmla="*/ 5677238 w 7823624"/>
              <a:gd name="connsiteY21" fmla="*/ 480424 h 5505810"/>
              <a:gd name="connsiteX22" fmla="*/ 7082965 w 7823624"/>
              <a:gd name="connsiteY22" fmla="*/ 1065272 h 5505810"/>
              <a:gd name="connsiteX23" fmla="*/ 7687818 w 7823624"/>
              <a:gd name="connsiteY23" fmla="*/ 1625585 h 5505810"/>
              <a:gd name="connsiteX24" fmla="*/ 7823624 w 7823624"/>
              <a:gd name="connsiteY24" fmla="*/ 1633445 h 5505810"/>
              <a:gd name="connsiteX25" fmla="*/ 7823624 w 7823624"/>
              <a:gd name="connsiteY25" fmla="*/ 5505810 h 5505810"/>
              <a:gd name="connsiteX26" fmla="*/ 1419133 w 7823624"/>
              <a:gd name="connsiteY26" fmla="*/ 5505810 h 5505810"/>
              <a:gd name="connsiteX27" fmla="*/ 1422753 w 7823624"/>
              <a:gd name="connsiteY27" fmla="*/ 5488656 h 5505810"/>
              <a:gd name="connsiteX28" fmla="*/ 1543078 w 7823624"/>
              <a:gd name="connsiteY28" fmla="*/ 4961644 h 5505810"/>
              <a:gd name="connsiteX29" fmla="*/ 1334564 w 7823624"/>
              <a:gd name="connsiteY29" fmla="*/ 4133160 h 5505810"/>
              <a:gd name="connsiteX30" fmla="*/ 670875 w 7823624"/>
              <a:gd name="connsiteY30" fmla="*/ 3489628 h 5505810"/>
              <a:gd name="connsiteX31" fmla="*/ 499515 w 7823624"/>
              <a:gd name="connsiteY31" fmla="*/ 578153 h 5505810"/>
              <a:gd name="connsiteX32" fmla="*/ 1780739 w 7823624"/>
              <a:gd name="connsiteY32" fmla="*/ 1190 h 550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23624" h="5505810">
                <a:moveTo>
                  <a:pt x="7676365" y="583688"/>
                </a:moveTo>
                <a:cubicBezTo>
                  <a:pt x="7719804" y="582304"/>
                  <a:pt x="7764489" y="590613"/>
                  <a:pt x="7807957" y="609260"/>
                </a:cubicBezTo>
                <a:lnTo>
                  <a:pt x="7823624" y="618028"/>
                </a:lnTo>
                <a:lnTo>
                  <a:pt x="7823624" y="1356037"/>
                </a:lnTo>
                <a:lnTo>
                  <a:pt x="7783921" y="1367061"/>
                </a:lnTo>
                <a:cubicBezTo>
                  <a:pt x="7751926" y="1371702"/>
                  <a:pt x="7718882" y="1370985"/>
                  <a:pt x="7685829" y="1364631"/>
                </a:cubicBezTo>
                <a:cubicBezTo>
                  <a:pt x="7641760" y="1356162"/>
                  <a:pt x="7597675" y="1337676"/>
                  <a:pt x="7556041" y="1308528"/>
                </a:cubicBezTo>
                <a:cubicBezTo>
                  <a:pt x="7389499" y="1191936"/>
                  <a:pt x="7325207" y="948898"/>
                  <a:pt x="7412440" y="765688"/>
                </a:cubicBezTo>
                <a:cubicBezTo>
                  <a:pt x="7466961" y="651183"/>
                  <a:pt x="7567768" y="587147"/>
                  <a:pt x="7676365" y="583688"/>
                </a:cubicBezTo>
                <a:close/>
                <a:moveTo>
                  <a:pt x="7062857" y="396783"/>
                </a:moveTo>
                <a:cubicBezTo>
                  <a:pt x="7084657" y="400973"/>
                  <a:pt x="7106463" y="410117"/>
                  <a:pt x="7127059" y="424535"/>
                </a:cubicBezTo>
                <a:cubicBezTo>
                  <a:pt x="7209442" y="482209"/>
                  <a:pt x="7241245" y="602433"/>
                  <a:pt x="7198094" y="693059"/>
                </a:cubicBezTo>
                <a:cubicBezTo>
                  <a:pt x="7176519" y="738373"/>
                  <a:pt x="7140289" y="767709"/>
                  <a:pt x="7099157" y="778505"/>
                </a:cubicBezTo>
                <a:cubicBezTo>
                  <a:pt x="7078590" y="783905"/>
                  <a:pt x="7056797" y="784670"/>
                  <a:pt x="7034998" y="780480"/>
                </a:cubicBezTo>
                <a:cubicBezTo>
                  <a:pt x="7013198" y="776289"/>
                  <a:pt x="6991391" y="767146"/>
                  <a:pt x="6970795" y="752727"/>
                </a:cubicBezTo>
                <a:cubicBezTo>
                  <a:pt x="6888412" y="695052"/>
                  <a:pt x="6856608" y="574829"/>
                  <a:pt x="6899760" y="484203"/>
                </a:cubicBezTo>
                <a:cubicBezTo>
                  <a:pt x="6932124" y="416232"/>
                  <a:pt x="6997458" y="384213"/>
                  <a:pt x="7062857" y="396783"/>
                </a:cubicBezTo>
                <a:close/>
                <a:moveTo>
                  <a:pt x="1780739" y="1190"/>
                </a:moveTo>
                <a:cubicBezTo>
                  <a:pt x="2129768" y="14988"/>
                  <a:pt x="2488852" y="148495"/>
                  <a:pt x="2850847" y="384530"/>
                </a:cubicBezTo>
                <a:cubicBezTo>
                  <a:pt x="3184362" y="601036"/>
                  <a:pt x="3487788" y="901267"/>
                  <a:pt x="3809413" y="1153764"/>
                </a:cubicBezTo>
                <a:cubicBezTo>
                  <a:pt x="4262448" y="1508236"/>
                  <a:pt x="4750558" y="1545992"/>
                  <a:pt x="5160376" y="1003825"/>
                </a:cubicBezTo>
                <a:cubicBezTo>
                  <a:pt x="5313232" y="801671"/>
                  <a:pt x="5481196" y="587300"/>
                  <a:pt x="5677238" y="480424"/>
                </a:cubicBezTo>
                <a:cubicBezTo>
                  <a:pt x="6182723" y="204840"/>
                  <a:pt x="6667481" y="431193"/>
                  <a:pt x="7082965" y="1065272"/>
                </a:cubicBezTo>
                <a:cubicBezTo>
                  <a:pt x="7249706" y="1319645"/>
                  <a:pt x="7421998" y="1601453"/>
                  <a:pt x="7687818" y="1625585"/>
                </a:cubicBezTo>
                <a:lnTo>
                  <a:pt x="7823624" y="1633445"/>
                </a:lnTo>
                <a:lnTo>
                  <a:pt x="7823624" y="5505810"/>
                </a:lnTo>
                <a:lnTo>
                  <a:pt x="1419133" y="5505810"/>
                </a:lnTo>
                <a:lnTo>
                  <a:pt x="1422753" y="5488656"/>
                </a:lnTo>
                <a:cubicBezTo>
                  <a:pt x="1462649" y="5312984"/>
                  <a:pt x="1506176" y="5138278"/>
                  <a:pt x="1543078" y="4961644"/>
                </a:cubicBezTo>
                <a:cubicBezTo>
                  <a:pt x="1609806" y="4640258"/>
                  <a:pt x="1539760" y="4343419"/>
                  <a:pt x="1334564" y="4133160"/>
                </a:cubicBezTo>
                <a:cubicBezTo>
                  <a:pt x="1117562" y="3910930"/>
                  <a:pt x="900716" y="3685928"/>
                  <a:pt x="670875" y="3489628"/>
                </a:cubicBezTo>
                <a:cubicBezTo>
                  <a:pt x="-321639" y="2642174"/>
                  <a:pt x="-67393" y="1165752"/>
                  <a:pt x="499515" y="578153"/>
                </a:cubicBezTo>
                <a:cubicBezTo>
                  <a:pt x="899852" y="163598"/>
                  <a:pt x="1331986" y="-16550"/>
                  <a:pt x="1780739" y="11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13360" y="75818"/>
            <a:ext cx="8229600" cy="15708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“What if?”s:</a:t>
            </a:r>
          </a:p>
        </p:txBody>
      </p:sp>
      <p:pic>
        <p:nvPicPr>
          <p:cNvPr id="11" name="Picture 7" descr="A graph of a graph showing the different types of soil&#10;&#10;Description automatically generated with medium confidence">
            <a:extLst>
              <a:ext uri="{FF2B5EF4-FFF2-40B4-BE49-F238E27FC236}">
                <a16:creationId xmlns:a16="http://schemas.microsoft.com/office/drawing/2014/main" id="{8FE877FA-AA95-7D5D-C840-4995B8F64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/>
          <a:stretch/>
        </p:blipFill>
        <p:spPr>
          <a:xfrm>
            <a:off x="4803149" y="2922994"/>
            <a:ext cx="4126247" cy="31267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2BF0A-6C85-6F6C-3F45-E975F2DA3422}"/>
              </a:ext>
            </a:extLst>
          </p:cNvPr>
          <p:cNvSpPr txBox="1">
            <a:spLocks/>
          </p:cNvSpPr>
          <p:nvPr/>
        </p:nvSpPr>
        <p:spPr>
          <a:xfrm>
            <a:off x="213360" y="2143820"/>
            <a:ext cx="4837519" cy="39225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35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If every material had a unique fixed accurate spectrum :</a:t>
            </a:r>
          </a:p>
          <a:p>
            <a:r>
              <a:rPr lang="en-US" sz="2400" dirty="0"/>
              <a:t>then we could discriminate between different materials by comparing their spectra.</a:t>
            </a:r>
          </a:p>
          <a:p>
            <a:r>
              <a:rPr lang="en-US" sz="2400" dirty="0"/>
              <a:t>(spectral signature of the material.)</a:t>
            </a:r>
            <a:endParaRPr lang="he-IL" sz="2000" dirty="0"/>
          </a:p>
          <a:p>
            <a:endParaRPr lang="he-IL" sz="2400" dirty="0"/>
          </a:p>
          <a:p>
            <a:pPr algn="r" rtl="1"/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131151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6" name="Background Fill">
            <a:extLst>
              <a:ext uri="{FF2B5EF4-FFF2-40B4-BE49-F238E27FC236}">
                <a16:creationId xmlns:a16="http://schemas.microsoft.com/office/drawing/2014/main" id="{31BC8F63-97F8-423D-89DA-297A1A408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BBAB87D-2851-4F58-8AE4-FCF1D7413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96CFDFE-8E78-4E0B-8719-596F3ACB9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472" y="4160168"/>
            <a:ext cx="2124242" cy="2697833"/>
          </a:xfrm>
          <a:custGeom>
            <a:avLst/>
            <a:gdLst>
              <a:gd name="connsiteX0" fmla="*/ 638993 w 2832322"/>
              <a:gd name="connsiteY0" fmla="*/ 1429605 h 2697833"/>
              <a:gd name="connsiteX1" fmla="*/ 798503 w 2832322"/>
              <a:gd name="connsiteY1" fmla="*/ 1509001 h 2697833"/>
              <a:gd name="connsiteX2" fmla="*/ 739507 w 2832322"/>
              <a:gd name="connsiteY2" fmla="*/ 1729178 h 2697833"/>
              <a:gd name="connsiteX3" fmla="*/ 519329 w 2832322"/>
              <a:gd name="connsiteY3" fmla="*/ 1670181 h 2697833"/>
              <a:gd name="connsiteX4" fmla="*/ 578327 w 2832322"/>
              <a:gd name="connsiteY4" fmla="*/ 1450005 h 2697833"/>
              <a:gd name="connsiteX5" fmla="*/ 638993 w 2832322"/>
              <a:gd name="connsiteY5" fmla="*/ 1429605 h 2697833"/>
              <a:gd name="connsiteX6" fmla="*/ 1252193 w 2832322"/>
              <a:gd name="connsiteY6" fmla="*/ 835524 h 2697833"/>
              <a:gd name="connsiteX7" fmla="*/ 1511699 w 2832322"/>
              <a:gd name="connsiteY7" fmla="*/ 997686 h 2697833"/>
              <a:gd name="connsiteX8" fmla="*/ 1392436 w 2832322"/>
              <a:gd name="connsiteY8" fmla="*/ 1442788 h 2697833"/>
              <a:gd name="connsiteX9" fmla="*/ 947333 w 2832322"/>
              <a:gd name="connsiteY9" fmla="*/ 1323523 h 2697833"/>
              <a:gd name="connsiteX10" fmla="*/ 1066598 w 2832322"/>
              <a:gd name="connsiteY10" fmla="*/ 878421 h 2697833"/>
              <a:gd name="connsiteX11" fmla="*/ 1252193 w 2832322"/>
              <a:gd name="connsiteY11" fmla="*/ 835524 h 2697833"/>
              <a:gd name="connsiteX12" fmla="*/ 2832322 w 2832322"/>
              <a:gd name="connsiteY12" fmla="*/ 0 h 2697833"/>
              <a:gd name="connsiteX13" fmla="*/ 2832322 w 2832322"/>
              <a:gd name="connsiteY13" fmla="*/ 2697833 h 2697833"/>
              <a:gd name="connsiteX14" fmla="*/ 0 w 2832322"/>
              <a:gd name="connsiteY14" fmla="*/ 2697833 h 2697833"/>
              <a:gd name="connsiteX15" fmla="*/ 12966 w 2832322"/>
              <a:gd name="connsiteY15" fmla="*/ 2631781 h 2697833"/>
              <a:gd name="connsiteX16" fmla="*/ 1052443 w 2832322"/>
              <a:gd name="connsiteY16" fmla="*/ 1806313 h 2697833"/>
              <a:gd name="connsiteX17" fmla="*/ 1721430 w 2832322"/>
              <a:gd name="connsiteY17" fmla="*/ 1489397 h 2697833"/>
              <a:gd name="connsiteX18" fmla="*/ 2115839 w 2832322"/>
              <a:gd name="connsiteY18" fmla="*/ 696540 h 2697833"/>
              <a:gd name="connsiteX19" fmla="*/ 2590689 w 2832322"/>
              <a:gd name="connsiteY19" fmla="*/ 99461 h 2697833"/>
              <a:gd name="connsiteX20" fmla="*/ 2730434 w 2832322"/>
              <a:gd name="connsiteY20" fmla="*/ 32840 h 26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32322" h="2697833">
                <a:moveTo>
                  <a:pt x="638993" y="1429605"/>
                </a:moveTo>
                <a:cubicBezTo>
                  <a:pt x="701328" y="1421871"/>
                  <a:pt x="765121" y="1451183"/>
                  <a:pt x="798503" y="1509001"/>
                </a:cubicBezTo>
                <a:cubicBezTo>
                  <a:pt x="843012" y="1586093"/>
                  <a:pt x="816599" y="1684670"/>
                  <a:pt x="739507" y="1729178"/>
                </a:cubicBezTo>
                <a:cubicBezTo>
                  <a:pt x="662415" y="1773688"/>
                  <a:pt x="563838" y="1747275"/>
                  <a:pt x="519329" y="1670181"/>
                </a:cubicBezTo>
                <a:cubicBezTo>
                  <a:pt x="474820" y="1593091"/>
                  <a:pt x="501234" y="1494514"/>
                  <a:pt x="578327" y="1450005"/>
                </a:cubicBezTo>
                <a:cubicBezTo>
                  <a:pt x="597599" y="1438878"/>
                  <a:pt x="618215" y="1432183"/>
                  <a:pt x="638993" y="1429605"/>
                </a:cubicBezTo>
                <a:close/>
                <a:moveTo>
                  <a:pt x="1252193" y="835524"/>
                </a:moveTo>
                <a:cubicBezTo>
                  <a:pt x="1356532" y="842898"/>
                  <a:pt x="1455464" y="900282"/>
                  <a:pt x="1511699" y="997686"/>
                </a:cubicBezTo>
                <a:cubicBezTo>
                  <a:pt x="1601677" y="1153532"/>
                  <a:pt x="1548280" y="1352810"/>
                  <a:pt x="1392436" y="1442788"/>
                </a:cubicBezTo>
                <a:cubicBezTo>
                  <a:pt x="1236589" y="1532766"/>
                  <a:pt x="1037311" y="1479369"/>
                  <a:pt x="947333" y="1323523"/>
                </a:cubicBezTo>
                <a:cubicBezTo>
                  <a:pt x="857356" y="1167678"/>
                  <a:pt x="910753" y="968399"/>
                  <a:pt x="1066598" y="878421"/>
                </a:cubicBezTo>
                <a:cubicBezTo>
                  <a:pt x="1125040" y="844680"/>
                  <a:pt x="1189590" y="831101"/>
                  <a:pt x="1252193" y="835524"/>
                </a:cubicBezTo>
                <a:close/>
                <a:moveTo>
                  <a:pt x="2832322" y="0"/>
                </a:moveTo>
                <a:lnTo>
                  <a:pt x="2832322" y="2697833"/>
                </a:lnTo>
                <a:lnTo>
                  <a:pt x="0" y="2697833"/>
                </a:lnTo>
                <a:lnTo>
                  <a:pt x="12966" y="2631781"/>
                </a:lnTo>
                <a:cubicBezTo>
                  <a:pt x="140000" y="2184738"/>
                  <a:pt x="505773" y="1908362"/>
                  <a:pt x="1052443" y="1806313"/>
                </a:cubicBezTo>
                <a:cubicBezTo>
                  <a:pt x="1303109" y="1759472"/>
                  <a:pt x="1574698" y="1718763"/>
                  <a:pt x="1721430" y="1489397"/>
                </a:cubicBezTo>
                <a:cubicBezTo>
                  <a:pt x="1879597" y="1241842"/>
                  <a:pt x="2005704" y="970478"/>
                  <a:pt x="2115839" y="696540"/>
                </a:cubicBezTo>
                <a:cubicBezTo>
                  <a:pt x="2216937" y="444582"/>
                  <a:pt x="2354076" y="231931"/>
                  <a:pt x="2590689" y="99461"/>
                </a:cubicBezTo>
                <a:cubicBezTo>
                  <a:pt x="2637069" y="73498"/>
                  <a:pt x="2683655" y="51402"/>
                  <a:pt x="2730434" y="32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9BD1C-E6C8-F2A8-B80F-54A4C75B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94" y="232967"/>
            <a:ext cx="1257591" cy="7508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defTabSz="914400"/>
            <a:r>
              <a:rPr lang="en-US" sz="4000" dirty="0"/>
              <a:t>But..</a:t>
            </a:r>
            <a:endParaRPr lang="en-US" sz="2700" dirty="0"/>
          </a:p>
        </p:txBody>
      </p:sp>
      <p:pic>
        <p:nvPicPr>
          <p:cNvPr id="12" name="Picture 11" descr="A graph of different trees and vehicles&#10;&#10;Description automatically generated">
            <a:extLst>
              <a:ext uri="{FF2B5EF4-FFF2-40B4-BE49-F238E27FC236}">
                <a16:creationId xmlns:a16="http://schemas.microsoft.com/office/drawing/2014/main" id="{3D1CF0EB-8685-C8DD-8E35-F46B232EB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r="1507" b="-1"/>
          <a:stretch/>
        </p:blipFill>
        <p:spPr>
          <a:xfrm>
            <a:off x="725797" y="1911070"/>
            <a:ext cx="6445703" cy="483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FCF91-DEDC-57F5-9854-71819AB287EC}"/>
              </a:ext>
            </a:extLst>
          </p:cNvPr>
          <p:cNvSpPr txBox="1"/>
          <p:nvPr/>
        </p:nvSpPr>
        <p:spPr>
          <a:xfrm>
            <a:off x="841189" y="1031960"/>
            <a:ext cx="68694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 can’t compare these materials using any one band alone. they overlap completely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97245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0823E3-13F2-4035-8C1F-45FEB1F64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E3360-99BC-3AF1-1CF8-A007401A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25" y="2143760"/>
            <a:ext cx="3775243" cy="313174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200" dirty="0"/>
              <a:t>Spectra of material at different wavelengths are correlated</a:t>
            </a:r>
          </a:p>
        </p:txBody>
      </p:sp>
      <p:pic>
        <p:nvPicPr>
          <p:cNvPr id="4" name="Picture 3" descr="A hexagon with blue and white circles and dots on it&#10;&#10;Description automatically generated">
            <a:extLst>
              <a:ext uri="{FF2B5EF4-FFF2-40B4-BE49-F238E27FC236}">
                <a16:creationId xmlns:a16="http://schemas.microsoft.com/office/drawing/2014/main" id="{F7675B22-77AE-58BE-3546-92ED70F8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r="546" b="-2"/>
          <a:stretch/>
        </p:blipFill>
        <p:spPr>
          <a:xfrm>
            <a:off x="4234729" y="681414"/>
            <a:ext cx="4909271" cy="5728140"/>
          </a:xfrm>
          <a:custGeom>
            <a:avLst/>
            <a:gdLst/>
            <a:ahLst/>
            <a:cxnLst/>
            <a:rect l="l" t="t" r="r" b="b"/>
            <a:pathLst>
              <a:path w="6545695" h="5728140">
                <a:moveTo>
                  <a:pt x="2616380" y="4466221"/>
                </a:moveTo>
                <a:cubicBezTo>
                  <a:pt x="2911523" y="4466221"/>
                  <a:pt x="3150783" y="4705481"/>
                  <a:pt x="3150783" y="5000624"/>
                </a:cubicBezTo>
                <a:cubicBezTo>
                  <a:pt x="3150783" y="5295767"/>
                  <a:pt x="2911523" y="5535027"/>
                  <a:pt x="2616380" y="5535027"/>
                </a:cubicBezTo>
                <a:cubicBezTo>
                  <a:pt x="2321237" y="5535027"/>
                  <a:pt x="2081977" y="5295767"/>
                  <a:pt x="2081977" y="5000624"/>
                </a:cubicBezTo>
                <a:cubicBezTo>
                  <a:pt x="2081977" y="4705481"/>
                  <a:pt x="2321237" y="4466221"/>
                  <a:pt x="2616380" y="4466221"/>
                </a:cubicBezTo>
                <a:close/>
                <a:moveTo>
                  <a:pt x="6508555" y="4438651"/>
                </a:moveTo>
                <a:lnTo>
                  <a:pt x="6545695" y="4442395"/>
                </a:lnTo>
                <a:lnTo>
                  <a:pt x="6545695" y="5722287"/>
                </a:lnTo>
                <a:lnTo>
                  <a:pt x="6508555" y="5726031"/>
                </a:lnTo>
                <a:cubicBezTo>
                  <a:pt x="6153055" y="5726031"/>
                  <a:pt x="5864865" y="5437841"/>
                  <a:pt x="5864865" y="5082341"/>
                </a:cubicBezTo>
                <a:cubicBezTo>
                  <a:pt x="5864865" y="4726841"/>
                  <a:pt x="6153055" y="4438651"/>
                  <a:pt x="6508555" y="4438651"/>
                </a:cubicBezTo>
                <a:close/>
                <a:moveTo>
                  <a:pt x="643690" y="1908009"/>
                </a:moveTo>
                <a:cubicBezTo>
                  <a:pt x="999190" y="1908009"/>
                  <a:pt x="1287380" y="2196199"/>
                  <a:pt x="1287380" y="2551699"/>
                </a:cubicBezTo>
                <a:cubicBezTo>
                  <a:pt x="1287380" y="2907199"/>
                  <a:pt x="999190" y="3195389"/>
                  <a:pt x="643690" y="3195389"/>
                </a:cubicBezTo>
                <a:cubicBezTo>
                  <a:pt x="288190" y="3195389"/>
                  <a:pt x="0" y="2907199"/>
                  <a:pt x="0" y="2551699"/>
                </a:cubicBezTo>
                <a:cubicBezTo>
                  <a:pt x="0" y="2196199"/>
                  <a:pt x="288190" y="1908009"/>
                  <a:pt x="643690" y="1908009"/>
                </a:cubicBezTo>
                <a:close/>
                <a:moveTo>
                  <a:pt x="1343438" y="0"/>
                </a:moveTo>
                <a:lnTo>
                  <a:pt x="6545695" y="0"/>
                </a:lnTo>
                <a:lnTo>
                  <a:pt x="6545695" y="4185665"/>
                </a:lnTo>
                <a:lnTo>
                  <a:pt x="6503949" y="4173249"/>
                </a:lnTo>
                <a:cubicBezTo>
                  <a:pt x="6330657" y="4128375"/>
                  <a:pt x="6087455" y="4102583"/>
                  <a:pt x="5901261" y="4231782"/>
                </a:cubicBezTo>
                <a:cubicBezTo>
                  <a:pt x="5519369" y="4496370"/>
                  <a:pt x="5772178" y="5031067"/>
                  <a:pt x="5381804" y="5422715"/>
                </a:cubicBezTo>
                <a:cubicBezTo>
                  <a:pt x="5104996" y="5700294"/>
                  <a:pt x="4600596" y="5805476"/>
                  <a:pt x="4233669" y="5668063"/>
                </a:cubicBezTo>
                <a:cubicBezTo>
                  <a:pt x="3653192" y="5450674"/>
                  <a:pt x="3784943" y="4763675"/>
                  <a:pt x="3129895" y="4450477"/>
                </a:cubicBezTo>
                <a:cubicBezTo>
                  <a:pt x="2672003" y="4231446"/>
                  <a:pt x="2178033" y="4362192"/>
                  <a:pt x="2137775" y="4373601"/>
                </a:cubicBezTo>
                <a:cubicBezTo>
                  <a:pt x="1564921" y="4533740"/>
                  <a:pt x="1470666" y="5034694"/>
                  <a:pt x="971838" y="5025154"/>
                </a:cubicBezTo>
                <a:cubicBezTo>
                  <a:pt x="866310" y="5023179"/>
                  <a:pt x="525091" y="5016610"/>
                  <a:pt x="302276" y="4795749"/>
                </a:cubicBezTo>
                <a:lnTo>
                  <a:pt x="302958" y="4795228"/>
                </a:lnTo>
                <a:cubicBezTo>
                  <a:pt x="269893" y="4762453"/>
                  <a:pt x="240673" y="4726135"/>
                  <a:pt x="215714" y="4686858"/>
                </a:cubicBezTo>
                <a:cubicBezTo>
                  <a:pt x="37179" y="4405379"/>
                  <a:pt x="83908" y="3985942"/>
                  <a:pt x="297529" y="3752971"/>
                </a:cubicBezTo>
                <a:cubicBezTo>
                  <a:pt x="585181" y="3439442"/>
                  <a:pt x="966965" y="3689936"/>
                  <a:pt x="1431505" y="3365135"/>
                </a:cubicBezTo>
                <a:cubicBezTo>
                  <a:pt x="1675458" y="3194556"/>
                  <a:pt x="1971184" y="2832930"/>
                  <a:pt x="1937587" y="2478917"/>
                </a:cubicBezTo>
                <a:cubicBezTo>
                  <a:pt x="1881332" y="1886418"/>
                  <a:pt x="952691" y="1868869"/>
                  <a:pt x="796634" y="1179326"/>
                </a:cubicBezTo>
                <a:cubicBezTo>
                  <a:pt x="712321" y="804978"/>
                  <a:pt x="879884" y="345043"/>
                  <a:pt x="1168762" y="107990"/>
                </a:cubicBezTo>
                <a:cubicBezTo>
                  <a:pt x="1224164" y="62588"/>
                  <a:pt x="1280383" y="28334"/>
                  <a:pt x="1337047" y="2463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079F7D-26B7-9EA5-9860-CBA2277D1311}"/>
              </a:ext>
            </a:extLst>
          </p:cNvPr>
          <p:cNvSpPr txBox="1"/>
          <p:nvPr/>
        </p:nvSpPr>
        <p:spPr>
          <a:xfrm>
            <a:off x="391963" y="27682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Fortunately</a:t>
            </a:r>
            <a:endParaRPr lang="he-IL" sz="5400" b="1" dirty="0"/>
          </a:p>
        </p:txBody>
      </p:sp>
    </p:spTree>
    <p:extLst>
      <p:ext uri="{BB962C8B-B14F-4D97-AF65-F5344CB8AC3E}">
        <p14:creationId xmlns:p14="http://schemas.microsoft.com/office/powerpoint/2010/main" val="2584837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9265F5-C7D3-E0A1-8A86-0268417EC699}"/>
              </a:ext>
            </a:extLst>
          </p:cNvPr>
          <p:cNvSpPr txBox="1"/>
          <p:nvPr/>
        </p:nvSpPr>
        <p:spPr>
          <a:xfrm>
            <a:off x="457200" y="552782"/>
            <a:ext cx="5080000" cy="1154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</a:pP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idea detected!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</a:pPr>
            <a:endParaRPr lang="en-US" sz="3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E8645-4BDB-8B0E-81BE-BD96DE03CAA8}"/>
              </a:ext>
            </a:extLst>
          </p:cNvPr>
          <p:cNvSpPr txBox="1"/>
          <p:nvPr/>
        </p:nvSpPr>
        <p:spPr>
          <a:xfrm>
            <a:off x="360904" y="1815782"/>
            <a:ext cx="4673152" cy="42330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Instead of measuring similarity over a single band.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We can </a:t>
            </a:r>
            <a:r>
              <a:rPr lang="en-US" sz="2400" i="1" dirty="0"/>
              <a:t>exploit spectral correlation </a:t>
            </a:r>
            <a:r>
              <a:rPr lang="en-US" sz="2400" dirty="0"/>
              <a:t>by using more than one band at the same time.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The more bands be used, the more accuracy improves</a:t>
            </a:r>
          </a:p>
        </p:txBody>
      </p:sp>
      <p:pic>
        <p:nvPicPr>
          <p:cNvPr id="9" name="Picture 8" descr="A blue and white background with white dots&#10;&#10;Description automatically generated">
            <a:extLst>
              <a:ext uri="{FF2B5EF4-FFF2-40B4-BE49-F238E27FC236}">
                <a16:creationId xmlns:a16="http://schemas.microsoft.com/office/drawing/2014/main" id="{74EEFD9F-633B-254E-26F6-ED34D7931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9" r="32876" b="1"/>
          <a:stretch/>
        </p:blipFill>
        <p:spPr>
          <a:xfrm>
            <a:off x="5394960" y="1815782"/>
            <a:ext cx="3749040" cy="5042218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988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D983374-3839-4F06-972D-B4C3CF238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n illusion of swirling lines in black and white">
            <a:extLst>
              <a:ext uri="{FF2B5EF4-FFF2-40B4-BE49-F238E27FC236}">
                <a16:creationId xmlns:a16="http://schemas.microsoft.com/office/drawing/2014/main" id="{0D63A8FE-B16B-EF92-4740-ECE142CAA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3" t="1350" r="19102" b="-1351"/>
          <a:stretch/>
        </p:blipFill>
        <p:spPr>
          <a:xfrm>
            <a:off x="3214396" y="11"/>
            <a:ext cx="5929604" cy="6857989"/>
          </a:xfrm>
          <a:prstGeom prst="rect">
            <a:avLst/>
          </a:prstGeom>
        </p:spPr>
      </p:pic>
      <p:sp useBgFill="1">
        <p:nvSpPr>
          <p:cNvPr id="53" name="Freeform: Shape 52">
            <a:extLst>
              <a:ext uri="{FF2B5EF4-FFF2-40B4-BE49-F238E27FC236}">
                <a16:creationId xmlns:a16="http://schemas.microsoft.com/office/drawing/2014/main" id="{F1D5403D-09EC-41DB-B916-A09C0E5AE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94726" cy="6858000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E762F-D53D-00E5-6853-EEDAFA2A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59" y="1122363"/>
            <a:ext cx="265643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400" dirty="0"/>
              <a:t>Illusion</a:t>
            </a:r>
          </a:p>
        </p:txBody>
      </p:sp>
    </p:spTree>
    <p:extLst>
      <p:ext uri="{BB962C8B-B14F-4D97-AF65-F5344CB8AC3E}">
        <p14:creationId xmlns:p14="http://schemas.microsoft.com/office/powerpoint/2010/main" val="2053908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0EA7FAF-52AB-A479-9C61-BD3364E7D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" t="1" r="-5" b="-2534"/>
          <a:stretch/>
        </p:blipFill>
        <p:spPr>
          <a:xfrm>
            <a:off x="1056641" y="867484"/>
            <a:ext cx="6723206" cy="599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6A749-B220-10DA-1B57-A25499666005}"/>
              </a:ext>
            </a:extLst>
          </p:cNvPr>
          <p:cNvSpPr txBox="1"/>
          <p:nvPr/>
        </p:nvSpPr>
        <p:spPr>
          <a:xfrm>
            <a:off x="877390" y="148025"/>
            <a:ext cx="7389219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3600" dirty="0"/>
              <a:t>Example: exploitation of 2-bands</a:t>
            </a:r>
          </a:p>
        </p:txBody>
      </p:sp>
    </p:spTree>
    <p:extLst>
      <p:ext uri="{BB962C8B-B14F-4D97-AF65-F5344CB8AC3E}">
        <p14:creationId xmlns:p14="http://schemas.microsoft.com/office/powerpoint/2010/main" val="3184093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9DD7E5-C854-492A-9A94-054A4118E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110DF80-7755-48B5-8B8F-47C1B9CE5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9144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FEE24A-8C4B-F411-25EF-11BBF839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78" y="-124944"/>
            <a:ext cx="7933735" cy="13117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Oops..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34D118-A346-25D0-BDDD-C2F87E91D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12" t="-30637" r="-12910" b="-16315"/>
          <a:stretch/>
        </p:blipFill>
        <p:spPr>
          <a:xfrm>
            <a:off x="603989" y="3068473"/>
            <a:ext cx="8313576" cy="418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BBB0A-EAB2-C7D4-62E6-77A0B7084579}"/>
              </a:ext>
            </a:extLst>
          </p:cNvPr>
          <p:cNvSpPr txBox="1"/>
          <p:nvPr/>
        </p:nvSpPr>
        <p:spPr>
          <a:xfrm>
            <a:off x="248678" y="993298"/>
            <a:ext cx="73935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Even in a laboratory setting, spectrums of the same material are never consistent!</a:t>
            </a:r>
          </a:p>
          <a:p>
            <a:endParaRPr lang="en-US" sz="2400" dirty="0"/>
          </a:p>
          <a:p>
            <a:r>
              <a:rPr lang="en-US" sz="2400" dirty="0"/>
              <a:t>Due to: </a:t>
            </a:r>
          </a:p>
          <a:p>
            <a:r>
              <a:rPr lang="en-US" sz="2400" dirty="0"/>
              <a:t>atmospheric conditions, surrounding materials, etc..</a:t>
            </a:r>
          </a:p>
          <a:p>
            <a:endParaRPr lang="en-US" sz="2400" dirty="0"/>
          </a:p>
          <a:p>
            <a:r>
              <a:rPr lang="en-US" sz="2400" dirty="0"/>
              <a:t>This problem will be defined as :</a:t>
            </a:r>
          </a:p>
          <a:p>
            <a:r>
              <a:rPr lang="en-US" sz="2400" b="1" dirty="0"/>
              <a:t>Spectral Variability</a:t>
            </a:r>
          </a:p>
        </p:txBody>
      </p:sp>
    </p:spTree>
    <p:extLst>
      <p:ext uri="{BB962C8B-B14F-4D97-AF65-F5344CB8AC3E}">
        <p14:creationId xmlns:p14="http://schemas.microsoft.com/office/powerpoint/2010/main" val="4230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Picture 2" descr="A diagram of a red circle&#10;&#10;Description automatically generated">
            <a:extLst>
              <a:ext uri="{FF2B5EF4-FFF2-40B4-BE49-F238E27FC236}">
                <a16:creationId xmlns:a16="http://schemas.microsoft.com/office/drawing/2014/main" id="{57704A81-7A31-2A50-6075-E0BC8BEEF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1" r="35145" b="10987"/>
          <a:stretch/>
        </p:blipFill>
        <p:spPr>
          <a:xfrm>
            <a:off x="1" y="0"/>
            <a:ext cx="4571999" cy="5318439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0561C-84A0-F478-1A88-75819B76BBE5}"/>
              </a:ext>
            </a:extLst>
          </p:cNvPr>
          <p:cNvSpPr txBox="1">
            <a:spLocks/>
          </p:cNvSpPr>
          <p:nvPr/>
        </p:nvSpPr>
        <p:spPr>
          <a:xfrm>
            <a:off x="4880298" y="1973995"/>
            <a:ext cx="4068147" cy="3784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  <a:buClr>
                <a:schemeClr val="accent5"/>
              </a:buClr>
            </a:pPr>
            <a:r>
              <a:rPr lang="en-US" sz="2400" dirty="0">
                <a:latin typeface="+mn-lt"/>
                <a:ea typeface="+mn-ea"/>
                <a:cs typeface="+mn-cs"/>
              </a:rPr>
              <a:t>The same pixel can have more than a single material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dirty="0">
                <a:latin typeface="+mn-lt"/>
                <a:ea typeface="+mn-ea"/>
                <a:cs typeface="+mn-cs"/>
              </a:rPr>
              <a:t>This problem will be defined as </a:t>
            </a:r>
            <a:br>
              <a:rPr lang="en-US" sz="2400" dirty="0">
                <a:latin typeface="+mn-lt"/>
                <a:ea typeface="+mn-ea"/>
                <a:cs typeface="+mn-cs"/>
              </a:rPr>
            </a:br>
            <a:r>
              <a:rPr lang="en-US" sz="2400" b="1" dirty="0">
                <a:latin typeface="+mn-lt"/>
                <a:ea typeface="+mn-ea"/>
                <a:cs typeface="+mn-cs"/>
              </a:rPr>
              <a:t>Mixed-Pixel Interference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074044-081E-7C3D-5BAE-1002704A5D90}"/>
              </a:ext>
            </a:extLst>
          </p:cNvPr>
          <p:cNvSpPr txBox="1">
            <a:spLocks/>
          </p:cNvSpPr>
          <p:nvPr/>
        </p:nvSpPr>
        <p:spPr>
          <a:xfrm>
            <a:off x="3703209" y="959129"/>
            <a:ext cx="1737582" cy="739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  <a:buClr>
                <a:schemeClr val="accent5"/>
              </a:buClr>
            </a:pPr>
            <a:r>
              <a:rPr lang="en-US" sz="2200" b="1" dirty="0">
                <a:latin typeface="+mn-lt"/>
                <a:ea typeface="+mn-ea"/>
                <a:cs typeface="+mn-cs"/>
              </a:rPr>
              <a:t>full-pixel</a:t>
            </a:r>
          </a:p>
          <a:p>
            <a:pPr algn="ctr" defTabSz="914400">
              <a:spcAft>
                <a:spcPts val="600"/>
              </a:spcAft>
              <a:buClr>
                <a:schemeClr val="accent5"/>
              </a:buClr>
            </a:pPr>
            <a:r>
              <a:rPr lang="en-US" sz="2200" b="1" dirty="0">
                <a:latin typeface="+mn-lt"/>
                <a:ea typeface="+mn-ea"/>
                <a:cs typeface="+mn-cs"/>
              </a:rPr>
              <a:t>target</a:t>
            </a:r>
          </a:p>
          <a:p>
            <a:pPr algn="ctr" defTabSz="914400">
              <a:spcAft>
                <a:spcPts val="600"/>
              </a:spcAft>
              <a:buClr>
                <a:schemeClr val="accent5"/>
              </a:buClr>
            </a:pPr>
            <a:endParaRPr lang="en-US" sz="22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B9B798-6CAD-636C-852E-0F671249F6EF}"/>
              </a:ext>
            </a:extLst>
          </p:cNvPr>
          <p:cNvSpPr txBox="1">
            <a:spLocks/>
          </p:cNvSpPr>
          <p:nvPr/>
        </p:nvSpPr>
        <p:spPr>
          <a:xfrm>
            <a:off x="4421666" y="5758184"/>
            <a:ext cx="1769707" cy="10658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  <a:buClr>
                <a:schemeClr val="accent5"/>
              </a:buClr>
            </a:pPr>
            <a:r>
              <a:rPr lang="en-US" sz="2200" b="1" dirty="0">
                <a:latin typeface="+mn-lt"/>
                <a:ea typeface="+mn-ea"/>
                <a:cs typeface="+mn-cs"/>
              </a:rPr>
              <a:t>Mixed-pixel</a:t>
            </a:r>
          </a:p>
          <a:p>
            <a:pPr algn="ctr" defTabSz="914400">
              <a:spcAft>
                <a:spcPts val="600"/>
              </a:spcAft>
              <a:buClr>
                <a:schemeClr val="accent5"/>
              </a:buClr>
            </a:pPr>
            <a:r>
              <a:rPr lang="en-US" sz="2200" b="1" dirty="0">
                <a:latin typeface="+mn-lt"/>
                <a:ea typeface="+mn-ea"/>
                <a:cs typeface="+mn-cs"/>
              </a:rPr>
              <a:t>target</a:t>
            </a:r>
          </a:p>
          <a:p>
            <a:pPr algn="ctr" defTabSz="914400">
              <a:spcAft>
                <a:spcPts val="600"/>
              </a:spcAft>
              <a:buClr>
                <a:schemeClr val="accent5"/>
              </a:buClr>
            </a:pPr>
            <a:endParaRPr lang="en-US" sz="2200" b="1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F0C19AF-22D3-70D4-8172-38059D5B26B0}"/>
              </a:ext>
            </a:extLst>
          </p:cNvPr>
          <p:cNvSpPr/>
          <p:nvPr/>
        </p:nvSpPr>
        <p:spPr>
          <a:xfrm rot="13265157">
            <a:off x="2620738" y="5313692"/>
            <a:ext cx="2003394" cy="43865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E173337-C791-DAAA-4A63-70CFE02DFB35}"/>
              </a:ext>
            </a:extLst>
          </p:cNvPr>
          <p:cNvSpPr/>
          <p:nvPr/>
        </p:nvSpPr>
        <p:spPr>
          <a:xfrm rot="9450539">
            <a:off x="1989518" y="1455862"/>
            <a:ext cx="2021604" cy="354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1344B8-D804-9F48-1FB1-D3B89AD826DD}"/>
              </a:ext>
            </a:extLst>
          </p:cNvPr>
          <p:cNvSpPr txBox="1">
            <a:spLocks/>
          </p:cNvSpPr>
          <p:nvPr/>
        </p:nvSpPr>
        <p:spPr>
          <a:xfrm>
            <a:off x="4670742" y="90634"/>
            <a:ext cx="4285647" cy="1238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  <a:buClr>
                <a:schemeClr val="accent5"/>
              </a:buClr>
            </a:pPr>
            <a:r>
              <a:rPr lang="en-US" sz="3600" b="1" dirty="0">
                <a:latin typeface="+mn-lt"/>
                <a:ea typeface="+mn-ea"/>
                <a:cs typeface="+mn-cs"/>
              </a:rPr>
              <a:t>Another problem </a:t>
            </a:r>
          </a:p>
        </p:txBody>
      </p:sp>
    </p:spTree>
    <p:extLst>
      <p:ext uri="{BB962C8B-B14F-4D97-AF65-F5344CB8AC3E}">
        <p14:creationId xmlns:p14="http://schemas.microsoft.com/office/powerpoint/2010/main" val="4080345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1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Video 32" descr="Football Ball Hitting The Net Goal">
            <a:extLst>
              <a:ext uri="{FF2B5EF4-FFF2-40B4-BE49-F238E27FC236}">
                <a16:creationId xmlns:a16="http://schemas.microsoft.com/office/drawing/2014/main" id="{E76F38BF-1F67-477D-753B-43A1BA485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24804" b="-1"/>
          <a:stretch/>
        </p:blipFill>
        <p:spPr>
          <a:xfrm>
            <a:off x="2286" y="0"/>
            <a:ext cx="9141714" cy="6857990"/>
          </a:xfrm>
          <a:prstGeom prst="rect">
            <a:avLst/>
          </a:prstGeom>
        </p:spPr>
      </p:pic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389C36E1-2D95-402F-A472-3E6699BE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76831" cy="6730860"/>
          </a:xfrm>
          <a:custGeom>
            <a:avLst/>
            <a:gdLst>
              <a:gd name="connsiteX0" fmla="*/ 1016151 w 5835775"/>
              <a:gd name="connsiteY0" fmla="*/ 6072484 h 6730860"/>
              <a:gd name="connsiteX1" fmla="*/ 1082018 w 5835775"/>
              <a:gd name="connsiteY1" fmla="*/ 6083111 h 6730860"/>
              <a:gd name="connsiteX2" fmla="*/ 1315484 w 5835775"/>
              <a:gd name="connsiteY2" fmla="*/ 6486206 h 6730860"/>
              <a:gd name="connsiteX3" fmla="*/ 912386 w 5835775"/>
              <a:gd name="connsiteY3" fmla="*/ 6719672 h 6730860"/>
              <a:gd name="connsiteX4" fmla="*/ 678923 w 5835775"/>
              <a:gd name="connsiteY4" fmla="*/ 6316576 h 6730860"/>
              <a:gd name="connsiteX5" fmla="*/ 1016151 w 5835775"/>
              <a:gd name="connsiteY5" fmla="*/ 6072484 h 6730860"/>
              <a:gd name="connsiteX6" fmla="*/ 4968517 w 5835775"/>
              <a:gd name="connsiteY6" fmla="*/ 3411427 h 6730860"/>
              <a:gd name="connsiteX7" fmla="*/ 5079176 w 5835775"/>
              <a:gd name="connsiteY7" fmla="*/ 3429280 h 6730860"/>
              <a:gd name="connsiteX8" fmla="*/ 5471396 w 5835775"/>
              <a:gd name="connsiteY8" fmla="*/ 4106482 h 6730860"/>
              <a:gd name="connsiteX9" fmla="*/ 4794194 w 5835775"/>
              <a:gd name="connsiteY9" fmla="*/ 4498704 h 6730860"/>
              <a:gd name="connsiteX10" fmla="*/ 4401974 w 5835775"/>
              <a:gd name="connsiteY10" fmla="*/ 3821503 h 6730860"/>
              <a:gd name="connsiteX11" fmla="*/ 4968517 w 5835775"/>
              <a:gd name="connsiteY11" fmla="*/ 3411427 h 6730860"/>
              <a:gd name="connsiteX12" fmla="*/ 4362805 w 5835775"/>
              <a:gd name="connsiteY12" fmla="*/ 855055 h 6730860"/>
              <a:gd name="connsiteX13" fmla="*/ 4428674 w 5835775"/>
              <a:gd name="connsiteY13" fmla="*/ 865682 h 6730860"/>
              <a:gd name="connsiteX14" fmla="*/ 4662139 w 5835775"/>
              <a:gd name="connsiteY14" fmla="*/ 1268778 h 6730860"/>
              <a:gd name="connsiteX15" fmla="*/ 4259044 w 5835775"/>
              <a:gd name="connsiteY15" fmla="*/ 1502244 h 6730860"/>
              <a:gd name="connsiteX16" fmla="*/ 4025578 w 5835775"/>
              <a:gd name="connsiteY16" fmla="*/ 1099146 h 6730860"/>
              <a:gd name="connsiteX17" fmla="*/ 4362805 w 5835775"/>
              <a:gd name="connsiteY17" fmla="*/ 855055 h 6730860"/>
              <a:gd name="connsiteX18" fmla="*/ 0 w 5835775"/>
              <a:gd name="connsiteY18" fmla="*/ 0 h 6730860"/>
              <a:gd name="connsiteX19" fmla="*/ 3267758 w 5835775"/>
              <a:gd name="connsiteY19" fmla="*/ 0 h 6730860"/>
              <a:gd name="connsiteX20" fmla="*/ 3305063 w 5835775"/>
              <a:gd name="connsiteY20" fmla="*/ 63726 h 6730860"/>
              <a:gd name="connsiteX21" fmla="*/ 3406985 w 5835775"/>
              <a:gd name="connsiteY21" fmla="*/ 462295 h 6730860"/>
              <a:gd name="connsiteX22" fmla="*/ 2970594 w 5835775"/>
              <a:gd name="connsiteY22" fmla="*/ 1557974 h 6730860"/>
              <a:gd name="connsiteX23" fmla="*/ 3515337 w 5835775"/>
              <a:gd name="connsiteY23" fmla="*/ 2066142 h 6730860"/>
              <a:gd name="connsiteX24" fmla="*/ 4650938 w 5835775"/>
              <a:gd name="connsiteY24" fmla="*/ 2132151 h 6730860"/>
              <a:gd name="connsiteX25" fmla="*/ 4897972 w 5835775"/>
              <a:gd name="connsiteY25" fmla="*/ 2795603 h 6730860"/>
              <a:gd name="connsiteX26" fmla="*/ 4062979 w 5835775"/>
              <a:gd name="connsiteY26" fmla="*/ 3417553 h 6730860"/>
              <a:gd name="connsiteX27" fmla="*/ 3501188 w 5835775"/>
              <a:gd name="connsiteY27" fmla="*/ 3937791 h 6730860"/>
              <a:gd name="connsiteX28" fmla="*/ 4449937 w 5835775"/>
              <a:gd name="connsiteY28" fmla="*/ 4695499 h 6730860"/>
              <a:gd name="connsiteX29" fmla="*/ 5440291 w 5835775"/>
              <a:gd name="connsiteY29" fmla="*/ 4956658 h 6730860"/>
              <a:gd name="connsiteX30" fmla="*/ 5762821 w 5835775"/>
              <a:gd name="connsiteY30" fmla="*/ 6073049 h 6730860"/>
              <a:gd name="connsiteX31" fmla="*/ 4438972 w 5835775"/>
              <a:gd name="connsiteY31" fmla="*/ 6432286 h 6730860"/>
              <a:gd name="connsiteX32" fmla="*/ 3687617 w 5835775"/>
              <a:gd name="connsiteY32" fmla="*/ 5512601 h 6730860"/>
              <a:gd name="connsiteX33" fmla="*/ 3137471 w 5835775"/>
              <a:gd name="connsiteY33" fmla="*/ 5228621 h 6730860"/>
              <a:gd name="connsiteX34" fmla="*/ 2219026 w 5835775"/>
              <a:gd name="connsiteY34" fmla="*/ 6103852 h 6730860"/>
              <a:gd name="connsiteX35" fmla="*/ 962609 w 5835775"/>
              <a:gd name="connsiteY35" fmla="*/ 5594024 h 6730860"/>
              <a:gd name="connsiteX36" fmla="*/ 9468 w 5835775"/>
              <a:gd name="connsiteY36" fmla="*/ 6709780 h 6730860"/>
              <a:gd name="connsiteX37" fmla="*/ 0 w 5835775"/>
              <a:gd name="connsiteY37" fmla="*/ 6715849 h 67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35775" h="6730860">
                <a:moveTo>
                  <a:pt x="1016151" y="6072484"/>
                </a:moveTo>
                <a:cubicBezTo>
                  <a:pt x="1037999" y="6073765"/>
                  <a:pt x="1060047" y="6077256"/>
                  <a:pt x="1082018" y="6083111"/>
                </a:cubicBezTo>
                <a:cubicBezTo>
                  <a:pt x="1257801" y="6129954"/>
                  <a:pt x="1362328" y="6310424"/>
                  <a:pt x="1315484" y="6486206"/>
                </a:cubicBezTo>
                <a:cubicBezTo>
                  <a:pt x="1268642" y="6661989"/>
                  <a:pt x="1088168" y="6766515"/>
                  <a:pt x="912386" y="6719672"/>
                </a:cubicBezTo>
                <a:cubicBezTo>
                  <a:pt x="736607" y="6672830"/>
                  <a:pt x="632080" y="6492357"/>
                  <a:pt x="678923" y="6316576"/>
                </a:cubicBezTo>
                <a:cubicBezTo>
                  <a:pt x="719910" y="6162766"/>
                  <a:pt x="863206" y="6063513"/>
                  <a:pt x="1016151" y="6072484"/>
                </a:cubicBezTo>
                <a:close/>
                <a:moveTo>
                  <a:pt x="4968517" y="3411427"/>
                </a:moveTo>
                <a:cubicBezTo>
                  <a:pt x="5005224" y="3413581"/>
                  <a:pt x="5042261" y="3419444"/>
                  <a:pt x="5079176" y="3429280"/>
                </a:cubicBezTo>
                <a:cubicBezTo>
                  <a:pt x="5374488" y="3507975"/>
                  <a:pt x="5550091" y="3811170"/>
                  <a:pt x="5471396" y="4106482"/>
                </a:cubicBezTo>
                <a:cubicBezTo>
                  <a:pt x="5392701" y="4401796"/>
                  <a:pt x="5089508" y="4577399"/>
                  <a:pt x="4794194" y="4498704"/>
                </a:cubicBezTo>
                <a:cubicBezTo>
                  <a:pt x="4498880" y="4420008"/>
                  <a:pt x="4323277" y="4116815"/>
                  <a:pt x="4401974" y="3821503"/>
                </a:cubicBezTo>
                <a:cubicBezTo>
                  <a:pt x="4470833" y="3563104"/>
                  <a:pt x="4711571" y="3396357"/>
                  <a:pt x="4968517" y="3411427"/>
                </a:cubicBezTo>
                <a:close/>
                <a:moveTo>
                  <a:pt x="4362805" y="855055"/>
                </a:moveTo>
                <a:cubicBezTo>
                  <a:pt x="4384656" y="856336"/>
                  <a:pt x="4406701" y="859827"/>
                  <a:pt x="4428674" y="865682"/>
                </a:cubicBezTo>
                <a:cubicBezTo>
                  <a:pt x="4604455" y="912524"/>
                  <a:pt x="4708982" y="1092997"/>
                  <a:pt x="4662139" y="1268778"/>
                </a:cubicBezTo>
                <a:cubicBezTo>
                  <a:pt x="4615296" y="1444559"/>
                  <a:pt x="4434824" y="1549086"/>
                  <a:pt x="4259044" y="1502244"/>
                </a:cubicBezTo>
                <a:cubicBezTo>
                  <a:pt x="4083261" y="1455402"/>
                  <a:pt x="3978736" y="1274928"/>
                  <a:pt x="4025578" y="1099146"/>
                </a:cubicBezTo>
                <a:cubicBezTo>
                  <a:pt x="4066564" y="945337"/>
                  <a:pt x="4209864" y="846084"/>
                  <a:pt x="4362805" y="855055"/>
                </a:cubicBezTo>
                <a:close/>
                <a:moveTo>
                  <a:pt x="0" y="0"/>
                </a:moveTo>
                <a:lnTo>
                  <a:pt x="3267758" y="0"/>
                </a:lnTo>
                <a:lnTo>
                  <a:pt x="3305063" y="63726"/>
                </a:lnTo>
                <a:cubicBezTo>
                  <a:pt x="3369183" y="191635"/>
                  <a:pt x="3406589" y="329370"/>
                  <a:pt x="3406985" y="462295"/>
                </a:cubicBezTo>
                <a:cubicBezTo>
                  <a:pt x="3408485" y="962453"/>
                  <a:pt x="2891543" y="1144904"/>
                  <a:pt x="2970594" y="1557974"/>
                </a:cubicBezTo>
                <a:cubicBezTo>
                  <a:pt x="3032280" y="1880398"/>
                  <a:pt x="3449119" y="2040925"/>
                  <a:pt x="3515337" y="2066142"/>
                </a:cubicBezTo>
                <a:cubicBezTo>
                  <a:pt x="4015284" y="2256630"/>
                  <a:pt x="4332227" y="1913363"/>
                  <a:pt x="4650938" y="2132151"/>
                </a:cubicBezTo>
                <a:cubicBezTo>
                  <a:pt x="4853731" y="2271360"/>
                  <a:pt x="4965324" y="2574996"/>
                  <a:pt x="4897972" y="2795603"/>
                </a:cubicBezTo>
                <a:cubicBezTo>
                  <a:pt x="4830989" y="3014971"/>
                  <a:pt x="4662056" y="3104561"/>
                  <a:pt x="4062979" y="3417553"/>
                </a:cubicBezTo>
                <a:cubicBezTo>
                  <a:pt x="3838920" y="3534602"/>
                  <a:pt x="3512702" y="3705038"/>
                  <a:pt x="3501188" y="3937791"/>
                </a:cubicBezTo>
                <a:cubicBezTo>
                  <a:pt x="3482029" y="4324932"/>
                  <a:pt x="4394257" y="4674655"/>
                  <a:pt x="4449937" y="4695499"/>
                </a:cubicBezTo>
                <a:cubicBezTo>
                  <a:pt x="4884270" y="4858160"/>
                  <a:pt x="5186431" y="4793445"/>
                  <a:pt x="5440291" y="4956658"/>
                </a:cubicBezTo>
                <a:cubicBezTo>
                  <a:pt x="5797237" y="5186171"/>
                  <a:pt x="5933047" y="5687465"/>
                  <a:pt x="5762821" y="6073049"/>
                </a:cubicBezTo>
                <a:cubicBezTo>
                  <a:pt x="5566196" y="6518425"/>
                  <a:pt x="4842241" y="6698608"/>
                  <a:pt x="4438972" y="6432286"/>
                </a:cubicBezTo>
                <a:cubicBezTo>
                  <a:pt x="4148514" y="6240453"/>
                  <a:pt x="4125510" y="5878795"/>
                  <a:pt x="3687617" y="5512601"/>
                </a:cubicBezTo>
                <a:cubicBezTo>
                  <a:pt x="3487248" y="5345038"/>
                  <a:pt x="3330804" y="5214736"/>
                  <a:pt x="3137471" y="5228621"/>
                </a:cubicBezTo>
                <a:cubicBezTo>
                  <a:pt x="2702082" y="5259873"/>
                  <a:pt x="2676865" y="5988253"/>
                  <a:pt x="2219026" y="6103852"/>
                </a:cubicBezTo>
                <a:cubicBezTo>
                  <a:pt x="1741606" y="6224379"/>
                  <a:pt x="1457366" y="5508411"/>
                  <a:pt x="962609" y="5594024"/>
                </a:cubicBezTo>
                <a:cubicBezTo>
                  <a:pt x="494464" y="5675021"/>
                  <a:pt x="474925" y="6363960"/>
                  <a:pt x="9468" y="6709780"/>
                </a:cubicBezTo>
                <a:lnTo>
                  <a:pt x="0" y="6715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D09C9-2DA6-EAB5-8A10-FD356913F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65" y="663960"/>
            <a:ext cx="2240562" cy="19363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800" b="1" dirty="0"/>
              <a:t>Our goal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4B533-561A-37B2-C789-1EBD8B81D414}"/>
              </a:ext>
            </a:extLst>
          </p:cNvPr>
          <p:cNvSpPr txBox="1"/>
          <p:nvPr/>
        </p:nvSpPr>
        <p:spPr>
          <a:xfrm>
            <a:off x="305084" y="2927280"/>
            <a:ext cx="2478755" cy="1045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000"/>
              </a:spcBef>
              <a:buClr>
                <a:schemeClr val="accent5"/>
              </a:buClr>
            </a:pPr>
            <a:r>
              <a:rPr lang="en-US" sz="2400" dirty="0"/>
              <a:t>to determine for every pixel what material it is</a:t>
            </a:r>
          </a:p>
        </p:txBody>
      </p:sp>
    </p:spTree>
    <p:extLst>
      <p:ext uri="{BB962C8B-B14F-4D97-AF65-F5344CB8AC3E}">
        <p14:creationId xmlns:p14="http://schemas.microsoft.com/office/powerpoint/2010/main" val="10207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21B23E0-233D-4F8B-8913-8D7328DBD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6567" y="0"/>
            <a:ext cx="4889447" cy="6858000"/>
          </a:xfrm>
          <a:custGeom>
            <a:avLst/>
            <a:gdLst>
              <a:gd name="connsiteX0" fmla="*/ 615190 w 6519262"/>
              <a:gd name="connsiteY0" fmla="*/ 3536635 h 6858000"/>
              <a:gd name="connsiteX1" fmla="*/ 1124778 w 6519262"/>
              <a:gd name="connsiteY1" fmla="*/ 4046223 h 6858000"/>
              <a:gd name="connsiteX2" fmla="*/ 615190 w 6519262"/>
              <a:gd name="connsiteY2" fmla="*/ 4555811 h 6858000"/>
              <a:gd name="connsiteX3" fmla="*/ 105603 w 6519262"/>
              <a:gd name="connsiteY3" fmla="*/ 4046223 h 6858000"/>
              <a:gd name="connsiteX4" fmla="*/ 615190 w 6519262"/>
              <a:gd name="connsiteY4" fmla="*/ 3536635 h 6858000"/>
              <a:gd name="connsiteX5" fmla="*/ 1497780 w 6519262"/>
              <a:gd name="connsiteY5" fmla="*/ 0 h 6858000"/>
              <a:gd name="connsiteX6" fmla="*/ 1997377 w 6519262"/>
              <a:gd name="connsiteY6" fmla="*/ 0 h 6858000"/>
              <a:gd name="connsiteX7" fmla="*/ 5164844 w 6519262"/>
              <a:gd name="connsiteY7" fmla="*/ 0 h 6858000"/>
              <a:gd name="connsiteX8" fmla="*/ 5726653 w 6519262"/>
              <a:gd name="connsiteY8" fmla="*/ 0 h 6858000"/>
              <a:gd name="connsiteX9" fmla="*/ 6519262 w 6519262"/>
              <a:gd name="connsiteY9" fmla="*/ 0 h 6858000"/>
              <a:gd name="connsiteX10" fmla="*/ 6519262 w 6519262"/>
              <a:gd name="connsiteY10" fmla="*/ 6858000 h 6858000"/>
              <a:gd name="connsiteX11" fmla="*/ 5726653 w 6519262"/>
              <a:gd name="connsiteY11" fmla="*/ 6858000 h 6858000"/>
              <a:gd name="connsiteX12" fmla="*/ 1997377 w 6519262"/>
              <a:gd name="connsiteY12" fmla="*/ 6858000 h 6858000"/>
              <a:gd name="connsiteX13" fmla="*/ 311757 w 6519262"/>
              <a:gd name="connsiteY13" fmla="*/ 6858000 h 6858000"/>
              <a:gd name="connsiteX14" fmla="*/ 314130 w 6519262"/>
              <a:gd name="connsiteY14" fmla="*/ 6707670 h 6858000"/>
              <a:gd name="connsiteX15" fmla="*/ 599702 w 6519262"/>
              <a:gd name="connsiteY15" fmla="*/ 5670858 h 6858000"/>
              <a:gd name="connsiteX16" fmla="*/ 1211433 w 6519262"/>
              <a:gd name="connsiteY16" fmla="*/ 4641255 h 6858000"/>
              <a:gd name="connsiteX17" fmla="*/ 1053041 w 6519262"/>
              <a:gd name="connsiteY17" fmla="*/ 3164269 h 6858000"/>
              <a:gd name="connsiteX18" fmla="*/ 607048 w 6519262"/>
              <a:gd name="connsiteY18" fmla="*/ 2589405 h 6858000"/>
              <a:gd name="connsiteX19" fmla="*/ 1054915 w 6519262"/>
              <a:gd name="connsiteY19" fmla="*/ 1068099 h 6858000"/>
              <a:gd name="connsiteX20" fmla="*/ 1502877 w 6519262"/>
              <a:gd name="connsiteY20" fmla="*/ 419995 h 6858000"/>
              <a:gd name="connsiteX21" fmla="*/ 1505904 w 6519262"/>
              <a:gd name="connsiteY21" fmla="*/ 184996 h 6858000"/>
              <a:gd name="connsiteX22" fmla="*/ 14543 w 6519262"/>
              <a:gd name="connsiteY22" fmla="*/ 0 h 6858000"/>
              <a:gd name="connsiteX23" fmla="*/ 879351 w 6519262"/>
              <a:gd name="connsiteY23" fmla="*/ 0 h 6858000"/>
              <a:gd name="connsiteX24" fmla="*/ 892053 w 6519262"/>
              <a:gd name="connsiteY24" fmla="*/ 78052 h 6858000"/>
              <a:gd name="connsiteX25" fmla="*/ 561940 w 6519262"/>
              <a:gd name="connsiteY25" fmla="*/ 535443 h 6858000"/>
              <a:gd name="connsiteX26" fmla="*/ 15320 w 6519262"/>
              <a:gd name="connsiteY26" fmla="*/ 219852 h 6858000"/>
              <a:gd name="connsiteX27" fmla="*/ 4234 w 6519262"/>
              <a:gd name="connsiteY27" fmla="*/ 4296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19262" h="6858000">
                <a:moveTo>
                  <a:pt x="615190" y="3536635"/>
                </a:moveTo>
                <a:cubicBezTo>
                  <a:pt x="896628" y="3536635"/>
                  <a:pt x="1124778" y="3764785"/>
                  <a:pt x="1124778" y="4046223"/>
                </a:cubicBezTo>
                <a:cubicBezTo>
                  <a:pt x="1124778" y="4327661"/>
                  <a:pt x="896628" y="4555811"/>
                  <a:pt x="615190" y="4555811"/>
                </a:cubicBezTo>
                <a:cubicBezTo>
                  <a:pt x="333753" y="4555811"/>
                  <a:pt x="105603" y="4327661"/>
                  <a:pt x="105603" y="4046223"/>
                </a:cubicBezTo>
                <a:cubicBezTo>
                  <a:pt x="105603" y="3764785"/>
                  <a:pt x="333753" y="3536635"/>
                  <a:pt x="615190" y="3536635"/>
                </a:cubicBezTo>
                <a:close/>
                <a:moveTo>
                  <a:pt x="1497780" y="0"/>
                </a:moveTo>
                <a:lnTo>
                  <a:pt x="1997377" y="0"/>
                </a:lnTo>
                <a:lnTo>
                  <a:pt x="5164844" y="0"/>
                </a:lnTo>
                <a:lnTo>
                  <a:pt x="5726653" y="0"/>
                </a:lnTo>
                <a:lnTo>
                  <a:pt x="6519262" y="0"/>
                </a:lnTo>
                <a:lnTo>
                  <a:pt x="6519262" y="6858000"/>
                </a:lnTo>
                <a:lnTo>
                  <a:pt x="5726653" y="6858000"/>
                </a:lnTo>
                <a:lnTo>
                  <a:pt x="1997377" y="6858000"/>
                </a:lnTo>
                <a:lnTo>
                  <a:pt x="311757" y="6858000"/>
                </a:lnTo>
                <a:lnTo>
                  <a:pt x="314130" y="6707670"/>
                </a:lnTo>
                <a:cubicBezTo>
                  <a:pt x="335132" y="6366409"/>
                  <a:pt x="433652" y="6019042"/>
                  <a:pt x="599702" y="5670858"/>
                </a:cubicBezTo>
                <a:cubicBezTo>
                  <a:pt x="770257" y="5311556"/>
                  <a:pt x="1010813" y="4986832"/>
                  <a:pt x="1211433" y="4641255"/>
                </a:cubicBezTo>
                <a:cubicBezTo>
                  <a:pt x="1493036" y="4154456"/>
                  <a:pt x="1511835" y="3622744"/>
                  <a:pt x="1053041" y="3164269"/>
                </a:cubicBezTo>
                <a:cubicBezTo>
                  <a:pt x="881977" y="2993264"/>
                  <a:pt x="700423" y="2805523"/>
                  <a:pt x="607048" y="2589405"/>
                </a:cubicBezTo>
                <a:cubicBezTo>
                  <a:pt x="366280" y="2032158"/>
                  <a:pt x="541125" y="1508061"/>
                  <a:pt x="1054915" y="1068099"/>
                </a:cubicBezTo>
                <a:cubicBezTo>
                  <a:pt x="1261027" y="891535"/>
                  <a:pt x="1489688" y="709488"/>
                  <a:pt x="1502877" y="419995"/>
                </a:cubicBezTo>
                <a:cubicBezTo>
                  <a:pt x="1506389" y="341910"/>
                  <a:pt x="1507262" y="263520"/>
                  <a:pt x="1505904" y="184996"/>
                </a:cubicBezTo>
                <a:close/>
                <a:moveTo>
                  <a:pt x="14543" y="0"/>
                </a:moveTo>
                <a:lnTo>
                  <a:pt x="879351" y="0"/>
                </a:lnTo>
                <a:lnTo>
                  <a:pt x="892053" y="78052"/>
                </a:lnTo>
                <a:cubicBezTo>
                  <a:pt x="904492" y="285271"/>
                  <a:pt x="770271" y="479621"/>
                  <a:pt x="561940" y="535443"/>
                </a:cubicBezTo>
                <a:cubicBezTo>
                  <a:pt x="323846" y="599240"/>
                  <a:pt x="79116" y="457945"/>
                  <a:pt x="15320" y="219852"/>
                </a:cubicBezTo>
                <a:cubicBezTo>
                  <a:pt x="-630" y="160329"/>
                  <a:pt x="-3761" y="100391"/>
                  <a:pt x="4234" y="429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7887D1-F87C-4CDE-9AE3-4C35360E0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25C45CA-082D-7770-9D6E-EFD92B65376D}"/>
              </a:ext>
            </a:extLst>
          </p:cNvPr>
          <p:cNvSpPr txBox="1">
            <a:spLocks/>
          </p:cNvSpPr>
          <p:nvPr/>
        </p:nvSpPr>
        <p:spPr>
          <a:xfrm>
            <a:off x="273094" y="409056"/>
            <a:ext cx="5055932" cy="14812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Spectral Variability Models: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2F850-97A5-9E2B-0736-B0894AC112ED}"/>
              </a:ext>
            </a:extLst>
          </p:cNvPr>
          <p:cNvSpPr txBox="1"/>
          <p:nvPr/>
        </p:nvSpPr>
        <p:spPr>
          <a:xfrm>
            <a:off x="-112014" y="2419088"/>
            <a:ext cx="4904581" cy="3481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143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1. Probability Density Models</a:t>
            </a:r>
          </a:p>
          <a:p>
            <a:pPr marL="5143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 marL="5143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2. Subspace Models</a:t>
            </a:r>
          </a:p>
          <a:p>
            <a:pPr marL="5143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 marL="5143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3. Linear Spectral Mixing Models</a:t>
            </a:r>
          </a:p>
        </p:txBody>
      </p:sp>
      <p:pic>
        <p:nvPicPr>
          <p:cNvPr id="5" name="Picture 4" descr="A colorful pyramid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870BCAF8-A3F6-C69B-86B8-681AFB327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6"/>
          <a:stretch/>
        </p:blipFill>
        <p:spPr>
          <a:xfrm>
            <a:off x="5329026" y="4448612"/>
            <a:ext cx="3794676" cy="223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colorful cube with a blue line&#10;&#10;Description automatically generated">
            <a:extLst>
              <a:ext uri="{FF2B5EF4-FFF2-40B4-BE49-F238E27FC236}">
                <a16:creationId xmlns:a16="http://schemas.microsoft.com/office/drawing/2014/main" id="{E7B04FEE-20D4-36C8-B140-6ADCCC145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24" y="2169231"/>
            <a:ext cx="2745631" cy="1990583"/>
          </a:xfrm>
          <a:prstGeom prst="rect">
            <a:avLst/>
          </a:prstGeom>
        </p:spPr>
      </p:pic>
      <p:pic>
        <p:nvPicPr>
          <p:cNvPr id="9" name="Picture 8" descr="A drawing of a river&#10;&#10;Description automatically generated">
            <a:extLst>
              <a:ext uri="{FF2B5EF4-FFF2-40B4-BE49-F238E27FC236}">
                <a16:creationId xmlns:a16="http://schemas.microsoft.com/office/drawing/2014/main" id="{37B15C67-CFF4-FCB6-6BFF-C5E588166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4" t="28422" r="1" b="5984"/>
          <a:stretch/>
        </p:blipFill>
        <p:spPr>
          <a:xfrm>
            <a:off x="5515418" y="560420"/>
            <a:ext cx="3472568" cy="1320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2931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4" name="Picture 33" descr="Coloured beads on a skewer">
            <a:extLst>
              <a:ext uri="{FF2B5EF4-FFF2-40B4-BE49-F238E27FC236}">
                <a16:creationId xmlns:a16="http://schemas.microsoft.com/office/drawing/2014/main" id="{EF04B3D9-2B7C-96A1-82F3-178F65FDF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3" r="26799" b="-1"/>
          <a:stretch/>
        </p:blipFill>
        <p:spPr>
          <a:xfrm>
            <a:off x="20" y="10"/>
            <a:ext cx="4282969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A4E21F-EE11-E0C3-0CBC-855ACC08ECFB}"/>
              </a:ext>
            </a:extLst>
          </p:cNvPr>
          <p:cNvSpPr txBox="1"/>
          <p:nvPr/>
        </p:nvSpPr>
        <p:spPr>
          <a:xfrm>
            <a:off x="3513185" y="2260244"/>
            <a:ext cx="5628529" cy="2570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Probability Density Models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800" dirty="0"/>
              <a:t> Find the distribution of each class and for each pixel figure out the most likely class it belongs to.</a:t>
            </a:r>
          </a:p>
        </p:txBody>
      </p:sp>
    </p:spTree>
    <p:extLst>
      <p:ext uri="{BB962C8B-B14F-4D97-AF65-F5344CB8AC3E}">
        <p14:creationId xmlns:p14="http://schemas.microsoft.com/office/powerpoint/2010/main" val="2734498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7616" y="0"/>
            <a:ext cx="7690223" cy="8331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Probability Density Models: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942" y="783874"/>
                <a:ext cx="7575820" cy="552322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marL="285750">
                  <a:lnSpc>
                    <a:spcPct val="15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b="0" dirty="0"/>
                  <a:t> -  No. of classes</a:t>
                </a:r>
              </a:p>
              <a:p>
                <a:pPr marL="285750">
                  <a:lnSpc>
                    <a:spcPct val="15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i="1" dirty="0"/>
                  <a:t> - </a:t>
                </a:r>
                <a:r>
                  <a:rPr lang="en-US" sz="2400" dirty="0"/>
                  <a:t>observed spectrum </a:t>
                </a:r>
                <a:r>
                  <a:rPr lang="en-US" sz="2400" i="1" dirty="0"/>
                  <a:t> </a:t>
                </a:r>
              </a:p>
              <a:p>
                <a:pPr marL="285750">
                  <a:lnSpc>
                    <a:spcPct val="15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- the probability of spectral class 𝑘.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ctrlPr>
                          <a:rPr lang="he-IL" sz="2400" b="1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he-IL" sz="2400" b="1" i="1" dirty="0">
                            <a:latin typeface="Cambria Math" panose="02040503050406030204" pitchFamily="18" charset="0"/>
                          </a:rPr>
                          <m:t>𝒌</m:t>
                        </m:r>
                        <m:r>
                          <a:rPr lang="he-IL" sz="2400" b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he-IL" sz="2400" b="1" dirty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  <m:e>
                        <m:sSub>
                          <m:sSubPr>
                            <m:ctrlPr>
                              <a:rPr lang="he-IL" sz="2400" b="1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nary>
                    <m:r>
                      <a:rPr lang="en-US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i="1" dirty="0"/>
              </a:p>
              <a:p>
                <a:pPr marL="285750">
                  <a:lnSpc>
                    <a:spcPct val="150000"/>
                  </a:lnSpc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285750">
                  <a:lnSpc>
                    <a:spcPct val="150000"/>
                  </a:lnSpc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- covariance matrix of class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400" dirty="0"/>
              </a:p>
              <a:p>
                <a:pPr marL="285750">
                  <a:lnSpc>
                    <a:spcPct val="150000"/>
                  </a:lnSpc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– mean of class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400" dirty="0"/>
              </a:p>
              <a:p>
                <a:pPr marL="285750">
                  <a:lnSpc>
                    <a:spcPct val="15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 - the probability for observing x.</a:t>
                </a:r>
              </a:p>
              <a:p>
                <a:pPr marL="285750">
                  <a:lnSpc>
                    <a:spcPct val="15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- the probability observing x given a class k. usually chosen as Normal Distribution</a:t>
                </a:r>
              </a:p>
              <a:p>
                <a:pPr marL="285750">
                  <a:lnSpc>
                    <a:spcPct val="15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r>
                      <a:rPr lang="he-IL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he-I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e-IL" sz="2400" b="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he-IL" sz="24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he-IL" sz="2400" b="0" i="1">
                            <a:latin typeface="Cambria Math" panose="02040503050406030204" pitchFamily="18" charset="0"/>
                          </a:rPr>
                          <m:t>𝛤</m:t>
                        </m:r>
                      </m:e>
                    </m:d>
                  </m:oMath>
                </a14:m>
                <a:r>
                  <a:rPr lang="en-US" sz="2400" dirty="0"/>
                  <a:t>.</a:t>
                </a:r>
              </a:p>
              <a:p>
                <a:pPr marL="285750">
                  <a:lnSpc>
                    <a:spcPct val="15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2" y="783874"/>
                <a:ext cx="7575820" cy="5523220"/>
              </a:xfrm>
              <a:prstGeom prst="rect">
                <a:avLst/>
              </a:prstGeom>
              <a:blipFill>
                <a:blip r:embed="rId2"/>
                <a:stretch>
                  <a:fillRect b="-1015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diagram of a function&#10;&#10;Description automatically generated with medium confidence">
            <a:extLst>
              <a:ext uri="{FF2B5EF4-FFF2-40B4-BE49-F238E27FC236}">
                <a16:creationId xmlns:a16="http://schemas.microsoft.com/office/drawing/2014/main" id="{D2F20234-78B1-B9D9-0358-1E7D1F115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3732" r="32322" b="11882"/>
          <a:stretch/>
        </p:blipFill>
        <p:spPr>
          <a:xfrm>
            <a:off x="5626885" y="1290320"/>
            <a:ext cx="3514829" cy="5334712"/>
          </a:xfrm>
          <a:custGeom>
            <a:avLst/>
            <a:gdLst/>
            <a:ahLst/>
            <a:cxnLst/>
            <a:rect l="l" t="t" r="r" b="b"/>
            <a:pathLst>
              <a:path w="5055914" h="6858000">
                <a:moveTo>
                  <a:pt x="3831617" y="6216451"/>
                </a:moveTo>
                <a:cubicBezTo>
                  <a:pt x="3953208" y="6209320"/>
                  <a:pt x="4067130" y="6288226"/>
                  <a:pt x="4099715" y="6410505"/>
                </a:cubicBezTo>
                <a:cubicBezTo>
                  <a:pt x="4136955" y="6550252"/>
                  <a:pt x="4053856" y="6693729"/>
                  <a:pt x="3914110" y="6730968"/>
                </a:cubicBezTo>
                <a:cubicBezTo>
                  <a:pt x="3774363" y="6768208"/>
                  <a:pt x="3630886" y="6685110"/>
                  <a:pt x="3593646" y="6545362"/>
                </a:cubicBezTo>
                <a:cubicBezTo>
                  <a:pt x="3556406" y="6405615"/>
                  <a:pt x="3639505" y="6262140"/>
                  <a:pt x="3779252" y="6224900"/>
                </a:cubicBezTo>
                <a:cubicBezTo>
                  <a:pt x="3796720" y="6220245"/>
                  <a:pt x="3814247" y="6217470"/>
                  <a:pt x="3831617" y="6216451"/>
                </a:cubicBezTo>
                <a:close/>
                <a:moveTo>
                  <a:pt x="689474" y="4100903"/>
                </a:moveTo>
                <a:cubicBezTo>
                  <a:pt x="893747" y="4088922"/>
                  <a:pt x="1085135" y="4221486"/>
                  <a:pt x="1139878" y="4426914"/>
                </a:cubicBezTo>
                <a:cubicBezTo>
                  <a:pt x="1202441" y="4661689"/>
                  <a:pt x="1062836" y="4902728"/>
                  <a:pt x="828061" y="4965291"/>
                </a:cubicBezTo>
                <a:cubicBezTo>
                  <a:pt x="593286" y="5027854"/>
                  <a:pt x="352246" y="4888249"/>
                  <a:pt x="289683" y="4653474"/>
                </a:cubicBezTo>
                <a:cubicBezTo>
                  <a:pt x="227120" y="4418699"/>
                  <a:pt x="366725" y="4177659"/>
                  <a:pt x="601500" y="4115096"/>
                </a:cubicBezTo>
                <a:cubicBezTo>
                  <a:pt x="630847" y="4107276"/>
                  <a:pt x="660292" y="4102615"/>
                  <a:pt x="689474" y="4100903"/>
                </a:cubicBezTo>
                <a:close/>
                <a:moveTo>
                  <a:pt x="1171015" y="2068580"/>
                </a:moveTo>
                <a:cubicBezTo>
                  <a:pt x="1292606" y="2061448"/>
                  <a:pt x="1406528" y="2140355"/>
                  <a:pt x="1439114" y="2262633"/>
                </a:cubicBezTo>
                <a:cubicBezTo>
                  <a:pt x="1476353" y="2402380"/>
                  <a:pt x="1393254" y="2545856"/>
                  <a:pt x="1253507" y="2583096"/>
                </a:cubicBezTo>
                <a:cubicBezTo>
                  <a:pt x="1113761" y="2620335"/>
                  <a:pt x="970285" y="2537237"/>
                  <a:pt x="933045" y="2397490"/>
                </a:cubicBezTo>
                <a:cubicBezTo>
                  <a:pt x="895805" y="2257743"/>
                  <a:pt x="978904" y="2114267"/>
                  <a:pt x="1118650" y="2077027"/>
                </a:cubicBezTo>
                <a:cubicBezTo>
                  <a:pt x="1136119" y="2072372"/>
                  <a:pt x="1153645" y="2069598"/>
                  <a:pt x="1171015" y="2068580"/>
                </a:cubicBezTo>
                <a:close/>
                <a:moveTo>
                  <a:pt x="4312647" y="0"/>
                </a:moveTo>
                <a:lnTo>
                  <a:pt x="5055914" y="0"/>
                </a:lnTo>
                <a:lnTo>
                  <a:pt x="5055914" y="6858000"/>
                </a:lnTo>
                <a:lnTo>
                  <a:pt x="4943745" y="6858000"/>
                </a:lnTo>
                <a:lnTo>
                  <a:pt x="4927040" y="6855333"/>
                </a:lnTo>
                <a:cubicBezTo>
                  <a:pt x="4887898" y="6846537"/>
                  <a:pt x="4850098" y="6835404"/>
                  <a:pt x="4814299" y="6822025"/>
                </a:cubicBezTo>
                <a:cubicBezTo>
                  <a:pt x="4259053" y="6614528"/>
                  <a:pt x="4299526" y="5909667"/>
                  <a:pt x="3874184" y="5836074"/>
                </a:cubicBezTo>
                <a:cubicBezTo>
                  <a:pt x="3480850" y="5768012"/>
                  <a:pt x="3254878" y="6337209"/>
                  <a:pt x="2875328" y="6241390"/>
                </a:cubicBezTo>
                <a:cubicBezTo>
                  <a:pt x="2511344" y="6149488"/>
                  <a:pt x="2491296" y="5570423"/>
                  <a:pt x="2145161" y="5545578"/>
                </a:cubicBezTo>
                <a:cubicBezTo>
                  <a:pt x="1991460" y="5534539"/>
                  <a:pt x="1867087" y="5638130"/>
                  <a:pt x="1707793" y="5771343"/>
                </a:cubicBezTo>
                <a:cubicBezTo>
                  <a:pt x="1359667" y="6062468"/>
                  <a:pt x="1341379" y="6349988"/>
                  <a:pt x="1110462" y="6502495"/>
                </a:cubicBezTo>
                <a:cubicBezTo>
                  <a:pt x="789862" y="6714223"/>
                  <a:pt x="214317" y="6570976"/>
                  <a:pt x="57999" y="6216901"/>
                </a:cubicBezTo>
                <a:cubicBezTo>
                  <a:pt x="-77331" y="5910359"/>
                  <a:pt x="30639" y="5511830"/>
                  <a:pt x="314411" y="5329367"/>
                </a:cubicBezTo>
                <a:cubicBezTo>
                  <a:pt x="516231" y="5199611"/>
                  <a:pt x="756450" y="5251060"/>
                  <a:pt x="1101747" y="5121744"/>
                </a:cubicBezTo>
                <a:cubicBezTo>
                  <a:pt x="1146011" y="5105174"/>
                  <a:pt x="1871235" y="4827142"/>
                  <a:pt x="1856005" y="4519364"/>
                </a:cubicBezTo>
                <a:cubicBezTo>
                  <a:pt x="1846851" y="4334324"/>
                  <a:pt x="1587506" y="4198827"/>
                  <a:pt x="1409379" y="4105773"/>
                </a:cubicBezTo>
                <a:cubicBezTo>
                  <a:pt x="933111" y="3856944"/>
                  <a:pt x="798808" y="3785719"/>
                  <a:pt x="745557" y="3611321"/>
                </a:cubicBezTo>
                <a:cubicBezTo>
                  <a:pt x="692012" y="3435938"/>
                  <a:pt x="780729" y="3194546"/>
                  <a:pt x="941950" y="3083874"/>
                </a:cubicBezTo>
                <a:cubicBezTo>
                  <a:pt x="1195325" y="2909936"/>
                  <a:pt x="1447296" y="3182836"/>
                  <a:pt x="1844756" y="3031397"/>
                </a:cubicBezTo>
                <a:cubicBezTo>
                  <a:pt x="1897400" y="3011350"/>
                  <a:pt x="2228789" y="2883730"/>
                  <a:pt x="2277829" y="2627401"/>
                </a:cubicBezTo>
                <a:cubicBezTo>
                  <a:pt x="2340675" y="2299009"/>
                  <a:pt x="1929703" y="2153961"/>
                  <a:pt x="1930897" y="1756333"/>
                </a:cubicBezTo>
                <a:cubicBezTo>
                  <a:pt x="1931735" y="1474531"/>
                  <a:pt x="2141809" y="1165537"/>
                  <a:pt x="2405888" y="1049984"/>
                </a:cubicBezTo>
                <a:cubicBezTo>
                  <a:pt x="2823752" y="867144"/>
                  <a:pt x="3112090" y="1284611"/>
                  <a:pt x="3618945" y="1112998"/>
                </a:cubicBezTo>
                <a:cubicBezTo>
                  <a:pt x="3973272" y="993067"/>
                  <a:pt x="4164492" y="676699"/>
                  <a:pt x="4179762" y="650576"/>
                </a:cubicBezTo>
                <a:cubicBezTo>
                  <a:pt x="4315589" y="418228"/>
                  <a:pt x="4284054" y="212550"/>
                  <a:pt x="4306435" y="3050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5431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77E98-3CD8-6179-CA53-D11802080D25}"/>
              </a:ext>
            </a:extLst>
          </p:cNvPr>
          <p:cNvSpPr txBox="1"/>
          <p:nvPr/>
        </p:nvSpPr>
        <p:spPr>
          <a:xfrm>
            <a:off x="159960" y="5412253"/>
            <a:ext cx="825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known as the: Mahalanobis distance</a:t>
            </a:r>
          </a:p>
          <a:p>
            <a:r>
              <a:rPr lang="en-US" sz="2400" dirty="0"/>
              <a:t>plays a major role in the design and evaluation of target detection algorithms.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FFDFEB-FDEE-DD75-02F9-44665D58CA87}"/>
                  </a:ext>
                </a:extLst>
              </p:cNvPr>
              <p:cNvSpPr txBox="1"/>
              <p:nvPr/>
            </p:nvSpPr>
            <p:spPr>
              <a:xfrm>
                <a:off x="159960" y="1226069"/>
                <a:ext cx="3240695" cy="178433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he-IL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he-IL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he-IL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/>
                              <m:aln/>
                            </m:r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he-IL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e-IL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  <m:e>
                          <m:sSub>
                            <m:sSubPr>
                              <m:ctrlPr>
                                <a:rPr lang="he-IL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b>
                              <m:r>
                                <a:rPr lang="he-IL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he-IL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d>
                            <m:dPr>
                              <m:ctrlPr>
                                <a:rPr lang="he-IL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sSub>
                                <m:sSubPr>
                                  <m:ctrlPr>
                                    <a:rPr lang="he-IL" sz="2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he-IL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he-IL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he-IL" sz="2400" b="1" dirty="0">
                  <a:solidFill>
                    <a:schemeClr val="tx1"/>
                  </a:solidFill>
                </a:endParaRPr>
              </a:p>
              <a:p>
                <a:endParaRPr lang="he-IL" sz="2400" b="1" dirty="0"/>
              </a:p>
              <a:p>
                <a:endParaRPr lang="he-IL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FFDFEB-FDEE-DD75-02F9-44665D58C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60" y="1226069"/>
                <a:ext cx="3240695" cy="17843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4BD6F9-451C-F721-D151-3A93D5A44FD9}"/>
                  </a:ext>
                </a:extLst>
              </p:cNvPr>
              <p:cNvSpPr txBox="1"/>
              <p:nvPr/>
            </p:nvSpPr>
            <p:spPr>
              <a:xfrm>
                <a:off x="175477" y="2377520"/>
                <a:ext cx="6450356" cy="88947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r>
                  <a:rPr lang="he-IL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he-IL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he-IL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e-IL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he-I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e>
                    </m:d>
                    <m:r>
                      <a:rPr lang="he-IL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e-IL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e-IL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ctrlPr>
                              <a:rPr lang="he-I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he-IL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he-IL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he-IL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e-IL" sz="28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he-IL" sz="2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𝜞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he-IL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he-IL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he-IL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den>
                    </m:f>
                    <m:sSup>
                      <m:sSupPr>
                        <m:ctrlPr>
                          <a:rPr lang="he-IL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e-IL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ⅇ</m:t>
                        </m:r>
                      </m:e>
                      <m:sup>
                        <m:r>
                          <a:rPr lang="he-IL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he-I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sSup>
                          <m:sSupPr>
                            <m:ctrlPr>
                              <a:rPr lang="he-I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he-IL" sz="28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e-IL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he-IL" sz="28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he-IL" sz="2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d>
                          </m:e>
                          <m:sup>
                            <m: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lang="he-I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𝜞</m:t>
                            </m:r>
                          </m:e>
                          <m:sup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e-IL" sz="2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d>
                          <m:dPr>
                            <m:ctrlPr>
                              <a:rPr lang="he-IL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he-IL" sz="2800" b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e-IL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</m:sup>
                    </m:sSup>
                  </m:oMath>
                </a14:m>
                <a:endParaRPr lang="he-IL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A4BD6F9-451C-F721-D151-3A93D5A44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77" y="2377520"/>
                <a:ext cx="6450356" cy="889474"/>
              </a:xfrm>
              <a:prstGeom prst="rect">
                <a:avLst/>
              </a:prstGeom>
              <a:blipFill>
                <a:blip r:embed="rId3"/>
                <a:stretch>
                  <a:fillRect l="-302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71F752-9F5F-16A9-CABF-C32851ABB7D4}"/>
                  </a:ext>
                </a:extLst>
              </p:cNvPr>
              <p:cNvSpPr txBox="1"/>
              <p:nvPr/>
            </p:nvSpPr>
            <p:spPr>
              <a:xfrm>
                <a:off x="309932" y="4876610"/>
                <a:ext cx="3489673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e-I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e-I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</m:e>
                      <m:sup>
                        <m:r>
                          <a:rPr lang="he-IL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he-IL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e-IL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he-IL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e-IL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he-IL" sz="24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e-IL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</m:e>
                      <m:sup>
                        <m:r>
                          <a:rPr lang="he-I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p>
                      <m:sSupPr>
                        <m:ctrlPr>
                          <a:rPr lang="he-IL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e-I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𝜞</m:t>
                        </m:r>
                      </m:e>
                      <m:sup>
                        <m:r>
                          <a:rPr lang="he-IL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e-IL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he-IL" sz="24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e-IL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e-I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he-IL" sz="24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he-IL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</m:d>
                  </m:oMath>
                </a14:m>
                <a:endParaRPr lang="he-IL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71F752-9F5F-16A9-CABF-C32851ABB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32" y="4876610"/>
                <a:ext cx="3489673" cy="377667"/>
              </a:xfrm>
              <a:prstGeom prst="rect">
                <a:avLst/>
              </a:prstGeom>
              <a:blipFill>
                <a:blip r:embed="rId4"/>
                <a:stretch>
                  <a:fillRect l="-3147" t="-22581" b="-4838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כותרת 1">
                <a:extLst>
                  <a:ext uri="{FF2B5EF4-FFF2-40B4-BE49-F238E27FC236}">
                    <a16:creationId xmlns:a16="http://schemas.microsoft.com/office/drawing/2014/main" id="{5697736F-2AF1-AB2B-25C0-523567DBD33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42977" y="325045"/>
                <a:ext cx="7690223" cy="833120"/>
              </a:xfrm>
            </p:spPr>
            <p:txBody>
              <a:bodyPr vert="horz" lIns="91440" tIns="45720" rIns="91440" bIns="45720" rtlCol="0" anchor="b">
                <a:noAutofit/>
              </a:bodyPr>
              <a:lstStyle/>
              <a:p>
                <a:pPr algn="ctr" defTabSz="914400"/>
                <a:r>
                  <a:rPr lang="en-US" sz="3600" dirty="0"/>
                  <a:t>Where </a:t>
                </a:r>
                <a14:m>
                  <m:oMath xmlns:m="http://schemas.openxmlformats.org/officeDocument/2006/math">
                    <m:r>
                      <a:rPr lang="he-IL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he-IL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e-IL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kern="1200" dirty="0">
                    <a:solidFill>
                      <a:schemeClr val="tx1"/>
                    </a:solidFill>
                  </a:rPr>
                  <a:t> and </a:t>
                </a:r>
                <a:r>
                  <a:rPr lang="he-IL" sz="3600" dirty="0"/>
                  <a:t> </a:t>
                </a:r>
                <a14:m>
                  <m:oMath xmlns:m="http://schemas.openxmlformats.org/officeDocument/2006/math">
                    <m:r>
                      <a:rPr lang="he-IL" sz="36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he-IL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e-IL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he-IL" sz="3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e-IL" sz="36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kern="1200" dirty="0">
                    <a:solidFill>
                      <a:schemeClr val="tx1"/>
                    </a:solidFill>
                  </a:rPr>
                  <a:t> </a:t>
                </a:r>
                <a:br>
                  <a:rPr lang="en-US" sz="3600" kern="1200" dirty="0">
                    <a:solidFill>
                      <a:schemeClr val="tx1"/>
                    </a:solidFill>
                  </a:rPr>
                </a:br>
                <a:r>
                  <a:rPr lang="en-US" sz="3600" kern="1200" dirty="0">
                    <a:solidFill>
                      <a:schemeClr val="tx1"/>
                    </a:solidFill>
                  </a:rPr>
                  <a:t>are given by:</a:t>
                </a:r>
              </a:p>
            </p:txBody>
          </p:sp>
        </mc:Choice>
        <mc:Fallback xmlns="">
          <p:sp>
            <p:nvSpPr>
              <p:cNvPr id="8" name="כותרת 1">
                <a:extLst>
                  <a:ext uri="{FF2B5EF4-FFF2-40B4-BE49-F238E27FC236}">
                    <a16:creationId xmlns:a16="http://schemas.microsoft.com/office/drawing/2014/main" id="{5697736F-2AF1-AB2B-25C0-523567DBD3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2977" y="325045"/>
                <a:ext cx="7690223" cy="833120"/>
              </a:xfrm>
              <a:blipFill>
                <a:blip r:embed="rId5"/>
                <a:stretch>
                  <a:fillRect t="-55474" b="-284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0C53B52-0B77-44D2-BB9C-31A50FDC8BD3}"/>
              </a:ext>
            </a:extLst>
          </p:cNvPr>
          <p:cNvSpPr/>
          <p:nvPr/>
        </p:nvSpPr>
        <p:spPr>
          <a:xfrm>
            <a:off x="4534177" y="2377520"/>
            <a:ext cx="2091656" cy="59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10D0A356-59AB-225E-8CCF-82C38FAC3F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9960" y="3822199"/>
                <a:ext cx="7317800" cy="66415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6858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dirty="0"/>
                  <a:t>One way to decide the class  of x is to select the class k that maximize </a:t>
                </a:r>
                <a14:m>
                  <m:oMath xmlns:m="http://schemas.openxmlformats.org/officeDocument/2006/math">
                    <m:r>
                      <a:rPr lang="he-IL" sz="2400" b="1" i="1" smtClean="0"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he-IL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e-IL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smtClean="0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he-IL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e-IL" sz="2400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e>
                    </m:d>
                    <m:r>
                      <a:rPr lang="en-US" sz="240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he-IL" sz="2400" dirty="0"/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10D0A356-59AB-225E-8CCF-82C38FAC3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60" y="3822199"/>
                <a:ext cx="7317800" cy="664150"/>
              </a:xfrm>
              <a:prstGeom prst="rect">
                <a:avLst/>
              </a:prstGeom>
              <a:blipFill>
                <a:blip r:embed="rId6"/>
                <a:stretch>
                  <a:fillRect l="-1249" t="-31193" b="-2110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C9828DE-3412-C7AB-105F-B5E31A694D99}"/>
              </a:ext>
            </a:extLst>
          </p:cNvPr>
          <p:cNvSpPr/>
          <p:nvPr/>
        </p:nvSpPr>
        <p:spPr>
          <a:xfrm>
            <a:off x="1005840" y="4770012"/>
            <a:ext cx="3434867" cy="6422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</p:spTree>
    <p:extLst>
      <p:ext uri="{BB962C8B-B14F-4D97-AF65-F5344CB8AC3E}">
        <p14:creationId xmlns:p14="http://schemas.microsoft.com/office/powerpoint/2010/main" val="2156303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FFE435-0754-492D-B815-BD114217D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F79062-B5BB-45DF-810C-95A324A9D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9144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96309939-44AB-C69F-5BAC-3650909BBF48}"/>
                  </a:ext>
                </a:extLst>
              </p:cNvPr>
              <p:cNvSpPr txBox="1"/>
              <p:nvPr/>
            </p:nvSpPr>
            <p:spPr>
              <a:xfrm>
                <a:off x="457200" y="669856"/>
                <a:ext cx="8038618" cy="210806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he-I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400" dirty="0">
                    <a:latin typeface="+mj-lt"/>
                    <a:ea typeface="+mj-ea"/>
                    <a:cs typeface="+mj-cs"/>
                  </a:rPr>
                  <a:t>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𝜋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𝑟𝑒𝑑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0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.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3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,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𝜋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𝑔𝑟𝑒𝑒𝑛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.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4</m:t>
                    </m:r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𝜋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𝑏𝑙𝑢𝑒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.</m:t>
                    </m:r>
                    <m:r>
                      <a:rPr lang="en-US" sz="240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3</m:t>
                    </m:r>
                  </m:oMath>
                </a14:m>
                <a:endParaRPr lang="en-US" sz="2400" dirty="0">
                  <a:latin typeface="+mj-lt"/>
                  <a:ea typeface="+mj-ea"/>
                  <a:cs typeface="+mj-cs"/>
                </a:endParaRPr>
              </a:p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:r>
                  <a:rPr lang="en-US" sz="2400" dirty="0">
                    <a:latin typeface="+mj-lt"/>
                    <a:ea typeface="+mj-ea"/>
                    <a:cs typeface="+mj-cs"/>
                  </a:rPr>
                  <a:t>And each of their resp covariance matrices to 0.05*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𝐼</m:t>
                    </m:r>
                  </m:oMath>
                </a14:m>
                <a:endParaRPr lang="en-US" sz="2400" dirty="0"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2" name="TextBox 2">
                <a:extLst>
                  <a:ext uri="{FF2B5EF4-FFF2-40B4-BE49-F238E27FC236}">
                    <a16:creationId xmlns:a16="http://schemas.microsoft.com/office/drawing/2014/main" id="{96309939-44AB-C69F-5BAC-3650909BB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69856"/>
                <a:ext cx="8038618" cy="2108068"/>
              </a:xfrm>
              <a:prstGeom prst="rect">
                <a:avLst/>
              </a:prstGeom>
              <a:blipFill>
                <a:blip r:embed="rId2"/>
                <a:stretch>
                  <a:fillRect l="-11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תמונה 9">
            <a:extLst>
              <a:ext uri="{FF2B5EF4-FFF2-40B4-BE49-F238E27FC236}">
                <a16:creationId xmlns:a16="http://schemas.microsoft.com/office/drawing/2014/main" id="{FB488C66-5854-49AC-3166-A5DAD6C11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315"/>
            <a:ext cx="8726397" cy="311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69658F-DE26-CF98-F6FE-052C12CF5A84}"/>
              </a:ext>
            </a:extLst>
          </p:cNvPr>
          <p:cNvSpPr txBox="1"/>
          <p:nvPr/>
        </p:nvSpPr>
        <p:spPr>
          <a:xfrm>
            <a:off x="3058532" y="424018"/>
            <a:ext cx="4774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1482067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תמונה 3">
            <a:extLst>
              <a:ext uri="{FF2B5EF4-FFF2-40B4-BE49-F238E27FC236}">
                <a16:creationId xmlns:a16="http://schemas.microsoft.com/office/drawing/2014/main" id="{8DBB8316-0238-83B0-9183-8DA0ABD02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6" r="17535" b="-2"/>
          <a:stretch/>
        </p:blipFill>
        <p:spPr>
          <a:xfrm>
            <a:off x="68281" y="1478280"/>
            <a:ext cx="5304406" cy="5379720"/>
          </a:xfrm>
          <a:prstGeom prst="rect">
            <a:avLst/>
          </a:prstGeom>
        </p:spPr>
      </p:pic>
      <p:pic>
        <p:nvPicPr>
          <p:cNvPr id="5" name="תמונה 1">
            <a:extLst>
              <a:ext uri="{FF2B5EF4-FFF2-40B4-BE49-F238E27FC236}">
                <a16:creationId xmlns:a16="http://schemas.microsoft.com/office/drawing/2014/main" id="{D1A0F3A8-FB62-DC50-2D38-BD001822B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8" r="8070" b="1"/>
          <a:stretch/>
        </p:blipFill>
        <p:spPr>
          <a:xfrm>
            <a:off x="5024580" y="0"/>
            <a:ext cx="4051139" cy="3881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B027D8-1008-8BD0-1756-852BAC4DD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7903"/>
          <a:stretch/>
        </p:blipFill>
        <p:spPr>
          <a:xfrm rot="16200000">
            <a:off x="6542468" y="4257611"/>
            <a:ext cx="2834642" cy="2366137"/>
          </a:xfrm>
          <a:custGeom>
            <a:avLst/>
            <a:gdLst/>
            <a:ahLst/>
            <a:cxnLst/>
            <a:rect l="l" t="t" r="r" b="b"/>
            <a:pathLst>
              <a:path w="4846808" h="2691517">
                <a:moveTo>
                  <a:pt x="3790622" y="193875"/>
                </a:moveTo>
                <a:cubicBezTo>
                  <a:pt x="3977195" y="193875"/>
                  <a:pt x="4128443" y="345123"/>
                  <a:pt x="4128443" y="531697"/>
                </a:cubicBezTo>
                <a:cubicBezTo>
                  <a:pt x="4128443" y="718271"/>
                  <a:pt x="3977195" y="869519"/>
                  <a:pt x="3790622" y="869519"/>
                </a:cubicBezTo>
                <a:cubicBezTo>
                  <a:pt x="3604048" y="869519"/>
                  <a:pt x="3452800" y="718271"/>
                  <a:pt x="3452800" y="531697"/>
                </a:cubicBezTo>
                <a:cubicBezTo>
                  <a:pt x="3452800" y="345123"/>
                  <a:pt x="3604048" y="193875"/>
                  <a:pt x="3790622" y="193875"/>
                </a:cubicBezTo>
                <a:close/>
                <a:moveTo>
                  <a:pt x="241501" y="20115"/>
                </a:moveTo>
                <a:cubicBezTo>
                  <a:pt x="664320" y="9193"/>
                  <a:pt x="934048" y="592039"/>
                  <a:pt x="1452702" y="512336"/>
                </a:cubicBezTo>
                <a:cubicBezTo>
                  <a:pt x="1776209" y="462675"/>
                  <a:pt x="1785905" y="217628"/>
                  <a:pt x="2166743" y="173053"/>
                </a:cubicBezTo>
                <a:cubicBezTo>
                  <a:pt x="2448597" y="140179"/>
                  <a:pt x="2699919" y="123117"/>
                  <a:pt x="2927667" y="334305"/>
                </a:cubicBezTo>
                <a:cubicBezTo>
                  <a:pt x="3232349" y="616746"/>
                  <a:pt x="3192853" y="1001226"/>
                  <a:pt x="3447751" y="1144546"/>
                </a:cubicBezTo>
                <a:cubicBezTo>
                  <a:pt x="3754927" y="1317256"/>
                  <a:pt x="4032222" y="977743"/>
                  <a:pt x="4400692" y="1141158"/>
                </a:cubicBezTo>
                <a:cubicBezTo>
                  <a:pt x="4640908" y="1247889"/>
                  <a:pt x="4837655" y="1532425"/>
                  <a:pt x="4846517" y="1807517"/>
                </a:cubicBezTo>
                <a:cubicBezTo>
                  <a:pt x="4857756" y="2167864"/>
                  <a:pt x="4540863" y="2370673"/>
                  <a:pt x="4380774" y="2608799"/>
                </a:cubicBezTo>
                <a:lnTo>
                  <a:pt x="4335304" y="2691517"/>
                </a:lnTo>
                <a:lnTo>
                  <a:pt x="0" y="2691517"/>
                </a:lnTo>
                <a:lnTo>
                  <a:pt x="0" y="93864"/>
                </a:lnTo>
                <a:lnTo>
                  <a:pt x="47945" y="66300"/>
                </a:lnTo>
                <a:cubicBezTo>
                  <a:pt x="82472" y="50580"/>
                  <a:pt x="118165" y="38475"/>
                  <a:pt x="154777" y="30588"/>
                </a:cubicBezTo>
                <a:cubicBezTo>
                  <a:pt x="184445" y="24209"/>
                  <a:pt x="213313" y="20842"/>
                  <a:pt x="241501" y="20115"/>
                </a:cubicBezTo>
                <a:close/>
                <a:moveTo>
                  <a:pt x="1352042" y="0"/>
                </a:moveTo>
                <a:cubicBezTo>
                  <a:pt x="1459116" y="0"/>
                  <a:pt x="1545917" y="86801"/>
                  <a:pt x="1545917" y="193875"/>
                </a:cubicBezTo>
                <a:cubicBezTo>
                  <a:pt x="1545917" y="300950"/>
                  <a:pt x="1459116" y="387751"/>
                  <a:pt x="1352042" y="387751"/>
                </a:cubicBezTo>
                <a:cubicBezTo>
                  <a:pt x="1244968" y="387751"/>
                  <a:pt x="1158167" y="300950"/>
                  <a:pt x="1158167" y="193875"/>
                </a:cubicBezTo>
                <a:cubicBezTo>
                  <a:pt x="1158167" y="86801"/>
                  <a:pt x="1244968" y="0"/>
                  <a:pt x="13520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119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ilding with a large building and a road&#10;&#10;Description automatically generated with medium confidence">
            <a:extLst>
              <a:ext uri="{FF2B5EF4-FFF2-40B4-BE49-F238E27FC236}">
                <a16:creationId xmlns:a16="http://schemas.microsoft.com/office/drawing/2014/main" id="{0311D7F2-49FB-5AAE-B41B-B8A645732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19519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F975DA-2F73-4697-B7A9-A2E834712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07D3A-4D2F-49C0-4FB4-C218E8EC1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03" y="-6061"/>
            <a:ext cx="8220269" cy="8849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 world example</a:t>
            </a:r>
          </a:p>
        </p:txBody>
      </p:sp>
      <p:pic>
        <p:nvPicPr>
          <p:cNvPr id="4" name="Picture 3" descr="A close-up of a field&#10;&#10;Description automatically generated">
            <a:extLst>
              <a:ext uri="{FF2B5EF4-FFF2-40B4-BE49-F238E27FC236}">
                <a16:creationId xmlns:a16="http://schemas.microsoft.com/office/drawing/2014/main" id="{10998E66-3E93-AC13-2FC8-8A8FE5777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" y="1203773"/>
            <a:ext cx="3129611" cy="537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lose-up of a painting&#10;&#10;Description automatically generated">
            <a:extLst>
              <a:ext uri="{FF2B5EF4-FFF2-40B4-BE49-F238E27FC236}">
                <a16:creationId xmlns:a16="http://schemas.microsoft.com/office/drawing/2014/main" id="{4CA38947-36E2-8AA0-6422-9B5B2C563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97" y="1277340"/>
            <a:ext cx="3252756" cy="542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B2A1F-5345-E2C9-DE15-8AD06CC0A1E5}"/>
              </a:ext>
            </a:extLst>
          </p:cNvPr>
          <p:cNvSpPr txBox="1"/>
          <p:nvPr/>
        </p:nvSpPr>
        <p:spPr>
          <a:xfrm>
            <a:off x="3379405" y="4851833"/>
            <a:ext cx="21254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12648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Ground image and a scatter plot of reflectance at two bands</a:t>
            </a:r>
            <a:endParaRPr lang="he-IL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C63447-73C5-34B5-ADAC-FFA43E34817E}"/>
              </a:ext>
            </a:extLst>
          </p:cNvPr>
          <p:cNvSpPr txBox="1"/>
          <p:nvPr/>
        </p:nvSpPr>
        <p:spPr>
          <a:xfrm>
            <a:off x="4101262" y="1621520"/>
            <a:ext cx="2502083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12648" rtl="1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 coded spectral classes obtained by </a:t>
            </a:r>
          </a:p>
          <a:p>
            <a:pPr defTabSz="612648" rtl="1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K-mean</a:t>
            </a:r>
            <a:endParaRPr lang="he-IL" sz="2000" dirty="0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3809885-B05A-9A44-52D7-AA51EFD7DFF5}"/>
              </a:ext>
            </a:extLst>
          </p:cNvPr>
          <p:cNvCxnSpPr/>
          <p:nvPr/>
        </p:nvCxnSpPr>
        <p:spPr>
          <a:xfrm flipV="1">
            <a:off x="2685573" y="5767312"/>
            <a:ext cx="634960" cy="61323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934AD3F5-7E4B-A236-2915-A4366347F934}"/>
              </a:ext>
            </a:extLst>
          </p:cNvPr>
          <p:cNvCxnSpPr/>
          <p:nvPr/>
        </p:nvCxnSpPr>
        <p:spPr>
          <a:xfrm rot="16200000" flipV="1">
            <a:off x="5638201" y="2600803"/>
            <a:ext cx="652607" cy="631754"/>
          </a:xfrm>
          <a:prstGeom prst="curvedConnector3">
            <a:avLst>
              <a:gd name="adj1" fmla="val 5142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82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D2105E9-D36D-474C-B2F8-D4444977B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845C12-3AF2-AA56-03F3-05CDEDF9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358" y="1326216"/>
            <a:ext cx="5122900" cy="197526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Subspace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Models </a:t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A blue and white background with white dots&#10;&#10;Description automatically generated">
            <a:extLst>
              <a:ext uri="{FF2B5EF4-FFF2-40B4-BE49-F238E27FC236}">
                <a16:creationId xmlns:a16="http://schemas.microsoft.com/office/drawing/2014/main" id="{F2E33769-44B2-BC2E-FD30-3D601FC5D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5" b="13910"/>
          <a:stretch/>
        </p:blipFill>
        <p:spPr>
          <a:xfrm>
            <a:off x="102792" y="10"/>
            <a:ext cx="4099413" cy="2646996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294F23-E448-ADDA-D832-74ADD2C0B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" r="18392" b="3"/>
          <a:stretch/>
        </p:blipFill>
        <p:spPr>
          <a:xfrm>
            <a:off x="20" y="4166484"/>
            <a:ext cx="3635086" cy="2691517"/>
          </a:xfrm>
          <a:custGeom>
            <a:avLst/>
            <a:gdLst/>
            <a:ahLst/>
            <a:cxnLst/>
            <a:rect l="l" t="t" r="r" b="b"/>
            <a:pathLst>
              <a:path w="4846808" h="2691517">
                <a:moveTo>
                  <a:pt x="3790622" y="193875"/>
                </a:moveTo>
                <a:cubicBezTo>
                  <a:pt x="3977195" y="193875"/>
                  <a:pt x="4128443" y="345123"/>
                  <a:pt x="4128443" y="531697"/>
                </a:cubicBezTo>
                <a:cubicBezTo>
                  <a:pt x="4128443" y="718271"/>
                  <a:pt x="3977195" y="869519"/>
                  <a:pt x="3790622" y="869519"/>
                </a:cubicBezTo>
                <a:cubicBezTo>
                  <a:pt x="3604048" y="869519"/>
                  <a:pt x="3452800" y="718271"/>
                  <a:pt x="3452800" y="531697"/>
                </a:cubicBezTo>
                <a:cubicBezTo>
                  <a:pt x="3452800" y="345123"/>
                  <a:pt x="3604048" y="193875"/>
                  <a:pt x="3790622" y="193875"/>
                </a:cubicBezTo>
                <a:close/>
                <a:moveTo>
                  <a:pt x="241501" y="20115"/>
                </a:moveTo>
                <a:cubicBezTo>
                  <a:pt x="664320" y="9193"/>
                  <a:pt x="934048" y="592039"/>
                  <a:pt x="1452702" y="512336"/>
                </a:cubicBezTo>
                <a:cubicBezTo>
                  <a:pt x="1776209" y="462675"/>
                  <a:pt x="1785905" y="217628"/>
                  <a:pt x="2166743" y="173053"/>
                </a:cubicBezTo>
                <a:cubicBezTo>
                  <a:pt x="2448597" y="140179"/>
                  <a:pt x="2699919" y="123117"/>
                  <a:pt x="2927667" y="334305"/>
                </a:cubicBezTo>
                <a:cubicBezTo>
                  <a:pt x="3232349" y="616746"/>
                  <a:pt x="3192853" y="1001226"/>
                  <a:pt x="3447751" y="1144546"/>
                </a:cubicBezTo>
                <a:cubicBezTo>
                  <a:pt x="3754927" y="1317256"/>
                  <a:pt x="4032222" y="977743"/>
                  <a:pt x="4400692" y="1141158"/>
                </a:cubicBezTo>
                <a:cubicBezTo>
                  <a:pt x="4640908" y="1247889"/>
                  <a:pt x="4837655" y="1532425"/>
                  <a:pt x="4846517" y="1807517"/>
                </a:cubicBezTo>
                <a:cubicBezTo>
                  <a:pt x="4857756" y="2167864"/>
                  <a:pt x="4540863" y="2370673"/>
                  <a:pt x="4380774" y="2608799"/>
                </a:cubicBezTo>
                <a:lnTo>
                  <a:pt x="4335304" y="2691517"/>
                </a:lnTo>
                <a:lnTo>
                  <a:pt x="0" y="2691517"/>
                </a:lnTo>
                <a:lnTo>
                  <a:pt x="0" y="93864"/>
                </a:lnTo>
                <a:lnTo>
                  <a:pt x="47945" y="66300"/>
                </a:lnTo>
                <a:cubicBezTo>
                  <a:pt x="82472" y="50580"/>
                  <a:pt x="118165" y="38475"/>
                  <a:pt x="154777" y="30588"/>
                </a:cubicBezTo>
                <a:cubicBezTo>
                  <a:pt x="184445" y="24209"/>
                  <a:pt x="213313" y="20842"/>
                  <a:pt x="241501" y="20115"/>
                </a:cubicBezTo>
                <a:close/>
                <a:moveTo>
                  <a:pt x="1352042" y="0"/>
                </a:moveTo>
                <a:cubicBezTo>
                  <a:pt x="1459116" y="0"/>
                  <a:pt x="1545917" y="86801"/>
                  <a:pt x="1545917" y="193875"/>
                </a:cubicBezTo>
                <a:cubicBezTo>
                  <a:pt x="1545917" y="300950"/>
                  <a:pt x="1459116" y="387751"/>
                  <a:pt x="1352042" y="387751"/>
                </a:cubicBezTo>
                <a:cubicBezTo>
                  <a:pt x="1244968" y="387751"/>
                  <a:pt x="1158167" y="300950"/>
                  <a:pt x="1158167" y="193875"/>
                </a:cubicBezTo>
                <a:cubicBezTo>
                  <a:pt x="1158167" y="86801"/>
                  <a:pt x="1244968" y="0"/>
                  <a:pt x="1352042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13F7C4-9C6E-33E7-CFE5-769C74A72F37}"/>
              </a:ext>
            </a:extLst>
          </p:cNvPr>
          <p:cNvSpPr txBox="1"/>
          <p:nvPr/>
        </p:nvSpPr>
        <p:spPr>
          <a:xfrm>
            <a:off x="4121557" y="2735229"/>
            <a:ext cx="4565243" cy="2273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800" dirty="0"/>
              <a:t>Project a pixel’s spectrum onto a subspace and find the closest class in the subspace.</a:t>
            </a:r>
          </a:p>
        </p:txBody>
      </p:sp>
    </p:spTree>
    <p:extLst>
      <p:ext uri="{BB962C8B-B14F-4D97-AF65-F5344CB8AC3E}">
        <p14:creationId xmlns:p14="http://schemas.microsoft.com/office/powerpoint/2010/main" val="151414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C90EE-AB3E-0F6A-9F0B-F8F4E0AC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4" y="61767"/>
            <a:ext cx="4786604" cy="8534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Subspace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72573" y="1159628"/>
                <a:ext cx="7943667" cy="554268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>
                  <a:spcAft>
                    <a:spcPts val="600"/>
                  </a:spcAft>
                  <a:buClr>
                    <a:schemeClr val="accent5"/>
                  </a:buClr>
                </a:pPr>
                <a:r>
                  <a:rPr lang="en-US" sz="2400" dirty="0"/>
                  <a:t>A subspace model essentially lowers the dimension of the data</a:t>
                </a:r>
                <a:r>
                  <a:rPr lang="en-US" dirty="0"/>
                  <a:t>.(not all dimensions of the band space are equally important for describing variability in the data.)</a:t>
                </a:r>
              </a:p>
              <a:p>
                <a:pPr>
                  <a:spcAft>
                    <a:spcPts val="600"/>
                  </a:spcAft>
                  <a:buClr>
                    <a:schemeClr val="accent5"/>
                  </a:buClr>
                </a:pPr>
                <a:endParaRPr lang="en-US" sz="2400" dirty="0"/>
              </a:p>
              <a:p>
                <a:pPr>
                  <a:spcAft>
                    <a:spcPts val="600"/>
                  </a:spcAft>
                  <a:buClr>
                    <a:schemeClr val="accent5"/>
                  </a:buClr>
                </a:pPr>
                <a:r>
                  <a:rPr lang="en-US" sz="2400" dirty="0"/>
                  <a:t>K - the number of bands in the spectral data represent </a:t>
                </a:r>
                <a14:m>
                  <m:oMath xmlns:m="http://schemas.openxmlformats.org/officeDocument/2006/math">
                    <m:r>
                      <a:rPr lang="he-IL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spcAft>
                    <a:spcPts val="600"/>
                  </a:spcAft>
                  <a:buClr>
                    <a:schemeClr val="accent5"/>
                  </a:buClr>
                </a:pPr>
                <a:r>
                  <a:rPr lang="en-US" sz="2400" dirty="0"/>
                  <a:t>M &lt; K – the number of bands represents the subspace.</a:t>
                </a:r>
              </a:p>
              <a:p>
                <a:pPr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e-IL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he-IL" sz="24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…,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- are the basis for this space</a:t>
                </a:r>
              </a:p>
              <a:p>
                <a:pPr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e-IL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he-IL" sz="24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…,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sz="2400" b="1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- are how much each basis contributes to the final spectrum of the pixel .</a:t>
                </a:r>
              </a:p>
              <a:p>
                <a:pPr>
                  <a:spcAft>
                    <a:spcPts val="600"/>
                  </a:spcAft>
                  <a:buClr>
                    <a:schemeClr val="accent5"/>
                  </a:buClr>
                </a:pPr>
                <a:endParaRPr lang="en-US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3" y="1159628"/>
                <a:ext cx="7943667" cy="5542681"/>
              </a:xfrm>
              <a:prstGeom prst="rect">
                <a:avLst/>
              </a:prstGeom>
              <a:blipFill>
                <a:blip r:embed="rId2"/>
                <a:stretch>
                  <a:fillRect l="-1228" t="-770" r="-99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735EB3-3C5C-3232-3BCE-10A862780A79}"/>
                  </a:ext>
                </a:extLst>
              </p:cNvPr>
              <p:cNvSpPr txBox="1"/>
              <p:nvPr/>
            </p:nvSpPr>
            <p:spPr>
              <a:xfrm>
                <a:off x="1973643" y="5458751"/>
                <a:ext cx="2653290" cy="116628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5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he-IL" sz="25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he-IL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he-IL" sz="25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  <m:e>
                          <m:sSub>
                            <m:sSubPr>
                              <m:ctrlPr>
                                <a:rPr lang="he-IL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sSub>
                            <m:sSubPr>
                              <m:ctrlPr>
                                <a:rPr lang="he-IL" sz="25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5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nary>
                      <m:r>
                        <a:rPr lang="he-IL" sz="25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he-IL" sz="25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735EB3-3C5C-3232-3BCE-10A862780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643" y="5458751"/>
                <a:ext cx="2653290" cy="11662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5907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FC90EE-AB3E-0F6A-9F0B-F8F4E0ACFF6A}"/>
              </a:ext>
            </a:extLst>
          </p:cNvPr>
          <p:cNvSpPr>
            <a:spLocks noGrp="1"/>
          </p:cNvSpPr>
          <p:nvPr/>
        </p:nvSpPr>
        <p:spPr>
          <a:xfrm>
            <a:off x="457200" y="552782"/>
            <a:ext cx="3454842" cy="11547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Subspace Models Implementations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F82257F-5933-5700-B3D5-9A70CD3D3722}"/>
              </a:ext>
            </a:extLst>
          </p:cNvPr>
          <p:cNvSpPr txBox="1"/>
          <p:nvPr/>
        </p:nvSpPr>
        <p:spPr>
          <a:xfrm>
            <a:off x="89154" y="1964789"/>
            <a:ext cx="4653280" cy="3174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he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Very popular way of implementing this model is :</a:t>
            </a:r>
            <a:br>
              <a:rPr lang="en-US" sz="2400" dirty="0"/>
            </a:br>
            <a:endParaRPr lang="en-US" sz="2400" dirty="0"/>
          </a:p>
          <a:p>
            <a:pPr marL="4572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Principal Component Analysis (PCA), we collect the data, compute the covariance matrix, perform find eigenvectors and eigenvalues, and use only the largest ones.</a:t>
            </a:r>
          </a:p>
        </p:txBody>
      </p:sp>
      <p:pic>
        <p:nvPicPr>
          <p:cNvPr id="10" name="Picture 9" descr="A graph showing a graph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B9574F30-0EFD-B961-AE39-0942BBC756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r="19078" b="1"/>
          <a:stretch/>
        </p:blipFill>
        <p:spPr>
          <a:xfrm>
            <a:off x="4409398" y="490264"/>
            <a:ext cx="4734602" cy="6367736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40320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Picture 77" descr="Blue paper stripes in a wave shape">
            <a:extLst>
              <a:ext uri="{FF2B5EF4-FFF2-40B4-BE49-F238E27FC236}">
                <a16:creationId xmlns:a16="http://schemas.microsoft.com/office/drawing/2014/main" id="{09966BF4-3FC8-207D-C7E3-55A74C8AC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0" r="288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97" name="Freeform: Shape 96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489" y="0"/>
            <a:ext cx="7961722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FA30B354-3A70-E208-0EDB-EC12A8B0BEF9}"/>
              </a:ext>
            </a:extLst>
          </p:cNvPr>
          <p:cNvSpPr txBox="1">
            <a:spLocks/>
          </p:cNvSpPr>
          <p:nvPr/>
        </p:nvSpPr>
        <p:spPr>
          <a:xfrm>
            <a:off x="2168807" y="1122363"/>
            <a:ext cx="4843917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Linear Spectral Mixing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0AE18-A9AE-2838-48F5-F7A80D3D99D3}"/>
              </a:ext>
            </a:extLst>
          </p:cNvPr>
          <p:cNvSpPr txBox="1"/>
          <p:nvPr/>
        </p:nvSpPr>
        <p:spPr>
          <a:xfrm>
            <a:off x="2168807" y="3602038"/>
            <a:ext cx="484391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</a:pPr>
            <a:r>
              <a:rPr lang="en-US" sz="2000"/>
              <a:t>Find the coefficients for each endmember and classify the pixel appropriately.</a:t>
            </a:r>
          </a:p>
        </p:txBody>
      </p:sp>
    </p:spTree>
    <p:extLst>
      <p:ext uri="{BB962C8B-B14F-4D97-AF65-F5344CB8AC3E}">
        <p14:creationId xmlns:p14="http://schemas.microsoft.com/office/powerpoint/2010/main" val="6776976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46CCC8-AA39-4037-B3E2-70602B93F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C90EE-AB3E-0F6A-9F0B-F8F4E0ACF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78" y="325371"/>
            <a:ext cx="2779179" cy="5409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Linear Spectral Mixing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76968A-EDB5-3A91-3864-9EF5729C2910}"/>
                  </a:ext>
                </a:extLst>
              </p:cNvPr>
              <p:cNvSpPr txBox="1"/>
              <p:nvPr/>
            </p:nvSpPr>
            <p:spPr>
              <a:xfrm>
                <a:off x="6127350" y="5201467"/>
                <a:ext cx="2594947" cy="1258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5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he-IL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he-IL" sz="25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  <m:e>
                          <m:sSub>
                            <m:sSubPr>
                              <m:ctrlPr>
                                <a:rPr lang="he-IL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sSub>
                            <m:sSubPr>
                              <m:ctrlPr>
                                <a:rPr lang="he-IL" sz="25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5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he-IL" sz="25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76968A-EDB5-3A91-3864-9EF5729C2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350" y="5201467"/>
                <a:ext cx="2594947" cy="12586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25F3F5-0792-EF81-4701-7C105137FF3A}"/>
                  </a:ext>
                </a:extLst>
              </p:cNvPr>
              <p:cNvSpPr txBox="1"/>
              <p:nvPr/>
            </p:nvSpPr>
            <p:spPr>
              <a:xfrm>
                <a:off x="2286" y="4520032"/>
                <a:ext cx="6664343" cy="2105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he-IL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he-IL" sz="25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  <m:e>
                          <m:sSub>
                            <m:sSubPr>
                              <m:ctrlPr>
                                <a:rPr lang="he-IL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nary>
                      <m:r>
                        <a:rPr lang="en-US" sz="25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d>
                        <m:dPr>
                          <m:ctrlP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𝒂𝒅𝒅𝒊𝒕𝒊𝒗𝒊𝒕𝒚</m:t>
                          </m:r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𝒄𝒐𝒏𝒔𝒕𝒓𝒂𝒊𝒏𝒕</m:t>
                          </m:r>
                        </m:e>
                      </m:d>
                    </m:oMath>
                  </m:oMathPara>
                </a14:m>
                <a:endParaRPr lang="en-US" sz="2500" b="1" dirty="0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endParaRPr lang="en-US" sz="2500" dirty="0"/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he-IL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</m:t>
                    </m:r>
                    <m:sSub>
                      <m:sSubPr>
                        <m:ctrlPr>
                          <a:rPr lang="he-IL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5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US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(</m:t>
                    </m:r>
                    <m:r>
                      <a:rPr lang="en-US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𝒑𝒐𝒔𝒊𝒕𝒊𝒗𝒊𝒕𝒚</m:t>
                    </m:r>
                    <m:r>
                      <a:rPr lang="en-US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𝒄𝒐𝒏𝒔𝒕𝒓𝒂𝒊𝒏𝒕</m:t>
                    </m:r>
                    <m:r>
                      <a:rPr lang="en-US" sz="25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   </a:t>
                </a:r>
                <a:endParaRPr lang="he-IL" sz="25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25F3F5-0792-EF81-4701-7C105137F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" y="4520032"/>
                <a:ext cx="6664343" cy="2105000"/>
              </a:xfrm>
              <a:prstGeom prst="rect">
                <a:avLst/>
              </a:prstGeom>
              <a:blipFill>
                <a:blip r:embed="rId3"/>
                <a:stretch>
                  <a:fillRect b="-317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extBox 2">
                <a:extLst>
                  <a:ext uri="{FF2B5EF4-FFF2-40B4-BE49-F238E27FC236}">
                    <a16:creationId xmlns:a16="http://schemas.microsoft.com/office/drawing/2014/main" id="{1582DD41-B093-B3C2-3F3A-1831776AEC5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2093551"/>
                  </p:ext>
                </p:extLst>
              </p:nvPr>
            </p:nvGraphicFramePr>
            <p:xfrm>
              <a:off x="4472873" y="199435"/>
              <a:ext cx="4498407" cy="50020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10" name="TextBox 2">
                <a:extLst>
                  <a:ext uri="{FF2B5EF4-FFF2-40B4-BE49-F238E27FC236}">
                    <a16:creationId xmlns:a16="http://schemas.microsoft.com/office/drawing/2014/main" id="{1582DD41-B093-B3C2-3F3A-1831776AEC5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2093551"/>
                  </p:ext>
                </p:extLst>
              </p:nvPr>
            </p:nvGraphicFramePr>
            <p:xfrm>
              <a:off x="4472873" y="199435"/>
              <a:ext cx="4498407" cy="50020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07918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4CCE7A-BF63-4F34-A790-506292F49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66AA63-76B1-4DA5-BDFB-DB2FD4E00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3582" y="211090"/>
            <a:ext cx="4158132" cy="6646910"/>
          </a:xfrm>
          <a:custGeom>
            <a:avLst/>
            <a:gdLst>
              <a:gd name="connsiteX0" fmla="*/ 4779974 w 5544176"/>
              <a:gd name="connsiteY0" fmla="*/ 685250 h 6646910"/>
              <a:gd name="connsiteX1" fmla="*/ 5309474 w 5544176"/>
              <a:gd name="connsiteY1" fmla="*/ 1126951 h 6646910"/>
              <a:gd name="connsiteX2" fmla="*/ 5001910 w 5544176"/>
              <a:gd name="connsiteY2" fmla="*/ 1690856 h 6646910"/>
              <a:gd name="connsiteX3" fmla="*/ 4306656 w 5544176"/>
              <a:gd name="connsiteY3" fmla="*/ 1273177 h 6646910"/>
              <a:gd name="connsiteX4" fmla="*/ 4621504 w 5544176"/>
              <a:gd name="connsiteY4" fmla="*/ 721515 h 6646910"/>
              <a:gd name="connsiteX5" fmla="*/ 4779974 w 5544176"/>
              <a:gd name="connsiteY5" fmla="*/ 685250 h 6646910"/>
              <a:gd name="connsiteX6" fmla="*/ 2760003 w 5544176"/>
              <a:gd name="connsiteY6" fmla="*/ 352577 h 6646910"/>
              <a:gd name="connsiteX7" fmla="*/ 2990385 w 5544176"/>
              <a:gd name="connsiteY7" fmla="*/ 544679 h 6646910"/>
              <a:gd name="connsiteX8" fmla="*/ 2856557 w 5544176"/>
              <a:gd name="connsiteY8" fmla="*/ 790095 h 6646910"/>
              <a:gd name="connsiteX9" fmla="*/ 2554030 w 5544176"/>
              <a:gd name="connsiteY9" fmla="*/ 608299 h 6646910"/>
              <a:gd name="connsiteX10" fmla="*/ 2691113 w 5544176"/>
              <a:gd name="connsiteY10" fmla="*/ 368075 h 6646910"/>
              <a:gd name="connsiteX11" fmla="*/ 2760003 w 5544176"/>
              <a:gd name="connsiteY11" fmla="*/ 352577 h 6646910"/>
              <a:gd name="connsiteX12" fmla="*/ 3630 w 5544176"/>
              <a:gd name="connsiteY12" fmla="*/ 28121 h 6646910"/>
              <a:gd name="connsiteX13" fmla="*/ 151871 w 5544176"/>
              <a:gd name="connsiteY13" fmla="*/ 38891 h 6646910"/>
              <a:gd name="connsiteX14" fmla="*/ 1031555 w 5544176"/>
              <a:gd name="connsiteY14" fmla="*/ 832871 h 6646910"/>
              <a:gd name="connsiteX15" fmla="*/ 1096338 w 5544176"/>
              <a:gd name="connsiteY15" fmla="*/ 964607 h 6646910"/>
              <a:gd name="connsiteX16" fmla="*/ 1409481 w 5544176"/>
              <a:gd name="connsiteY16" fmla="*/ 1265738 h 6646910"/>
              <a:gd name="connsiteX17" fmla="*/ 2318612 w 5544176"/>
              <a:gd name="connsiteY17" fmla="*/ 859062 h 6646910"/>
              <a:gd name="connsiteX18" fmla="*/ 2675615 w 5544176"/>
              <a:gd name="connsiteY18" fmla="*/ 1267985 h 6646910"/>
              <a:gd name="connsiteX19" fmla="*/ 2952957 w 5544176"/>
              <a:gd name="connsiteY19" fmla="*/ 1297896 h 6646910"/>
              <a:gd name="connsiteX20" fmla="*/ 3058268 w 5544176"/>
              <a:gd name="connsiteY20" fmla="*/ 1155778 h 6646910"/>
              <a:gd name="connsiteX21" fmla="*/ 3306706 w 5544176"/>
              <a:gd name="connsiteY21" fmla="*/ 310500 h 6646910"/>
              <a:gd name="connsiteX22" fmla="*/ 3735234 w 5544176"/>
              <a:gd name="connsiteY22" fmla="*/ 107395 h 6646910"/>
              <a:gd name="connsiteX23" fmla="*/ 3828224 w 5544176"/>
              <a:gd name="connsiteY23" fmla="*/ 117624 h 6646910"/>
              <a:gd name="connsiteX24" fmla="*/ 4231180 w 5544176"/>
              <a:gd name="connsiteY24" fmla="*/ 592260 h 6646910"/>
              <a:gd name="connsiteX25" fmla="*/ 3873092 w 5544176"/>
              <a:gd name="connsiteY25" fmla="*/ 1299370 h 6646910"/>
              <a:gd name="connsiteX26" fmla="*/ 4050935 w 5544176"/>
              <a:gd name="connsiteY26" fmla="*/ 1948439 h 6646910"/>
              <a:gd name="connsiteX27" fmla="*/ 5211525 w 5544176"/>
              <a:gd name="connsiteY27" fmla="*/ 2027402 h 6646910"/>
              <a:gd name="connsiteX28" fmla="*/ 5541097 w 5544176"/>
              <a:gd name="connsiteY28" fmla="*/ 2700958 h 6646910"/>
              <a:gd name="connsiteX29" fmla="*/ 5094823 w 5544176"/>
              <a:gd name="connsiteY29" fmla="*/ 3471378 h 6646910"/>
              <a:gd name="connsiteX30" fmla="*/ 5505528 w 5544176"/>
              <a:gd name="connsiteY30" fmla="*/ 4272564 h 6646910"/>
              <a:gd name="connsiteX31" fmla="*/ 5281423 w 5544176"/>
              <a:gd name="connsiteY31" fmla="*/ 4965183 h 6646910"/>
              <a:gd name="connsiteX32" fmla="*/ 4675749 w 5544176"/>
              <a:gd name="connsiteY32" fmla="*/ 5385343 h 6646910"/>
              <a:gd name="connsiteX33" fmla="*/ 4508838 w 5544176"/>
              <a:gd name="connsiteY33" fmla="*/ 6598516 h 6646910"/>
              <a:gd name="connsiteX34" fmla="*/ 4472787 w 5544176"/>
              <a:gd name="connsiteY34" fmla="*/ 6646910 h 6646910"/>
              <a:gd name="connsiteX35" fmla="*/ 3367517 w 5544176"/>
              <a:gd name="connsiteY35" fmla="*/ 6646910 h 6646910"/>
              <a:gd name="connsiteX36" fmla="*/ 2998981 w 5544176"/>
              <a:gd name="connsiteY36" fmla="*/ 6646910 h 6646910"/>
              <a:gd name="connsiteX37" fmla="*/ 2648733 w 5544176"/>
              <a:gd name="connsiteY37" fmla="*/ 6646910 h 6646910"/>
              <a:gd name="connsiteX38" fmla="*/ 0 w 5544176"/>
              <a:gd name="connsiteY38" fmla="*/ 6646910 h 6646910"/>
              <a:gd name="connsiteX39" fmla="*/ 0 w 5544176"/>
              <a:gd name="connsiteY39" fmla="*/ 28222 h 6646910"/>
              <a:gd name="connsiteX40" fmla="*/ 1509522 w 5544176"/>
              <a:gd name="connsiteY40" fmla="*/ 767 h 6646910"/>
              <a:gd name="connsiteX41" fmla="*/ 1986017 w 5544176"/>
              <a:gd name="connsiteY41" fmla="*/ 398066 h 6646910"/>
              <a:gd name="connsiteX42" fmla="*/ 1709217 w 5544176"/>
              <a:gd name="connsiteY42" fmla="*/ 905558 h 6646910"/>
              <a:gd name="connsiteX43" fmla="*/ 1083551 w 5544176"/>
              <a:gd name="connsiteY43" fmla="*/ 529879 h 6646910"/>
              <a:gd name="connsiteX44" fmla="*/ 1366937 w 5544176"/>
              <a:gd name="connsiteY44" fmla="*/ 33390 h 6646910"/>
              <a:gd name="connsiteX45" fmla="*/ 1509522 w 5544176"/>
              <a:gd name="connsiteY45" fmla="*/ 767 h 6646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C591E7-F0DE-9E09-34A1-95D63474DCBF}"/>
                  </a:ext>
                </a:extLst>
              </p:cNvPr>
              <p:cNvSpPr txBox="1"/>
              <p:nvPr/>
            </p:nvSpPr>
            <p:spPr>
              <a:xfrm>
                <a:off x="218725" y="3389117"/>
                <a:ext cx="4016457" cy="3636159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pPr>
                  <a:lnSpc>
                    <a:spcPct val="110000"/>
                  </a:lnSpc>
                  <a:spcAft>
                    <a:spcPts val="600"/>
                  </a:spcAft>
                  <a:buClr>
                    <a:schemeClr val="accent5"/>
                  </a:buClr>
                </a:pPr>
                <a:r>
                  <a:rPr lang="en-US" sz="2400" dirty="0"/>
                  <a:t>To select the appropriate endmembers, and to solve for the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400" dirty="0"/>
                  <a:t>, this would lead us to understanding the composition of each pixel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C591E7-F0DE-9E09-34A1-95D63474D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25" y="3389117"/>
                <a:ext cx="4016457" cy="3636159"/>
              </a:xfrm>
              <a:prstGeom prst="rect">
                <a:avLst/>
              </a:prstGeom>
              <a:blipFill>
                <a:blip r:embed="rId2"/>
                <a:stretch>
                  <a:fillRect l="-2428" t="-839" r="-106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Target">
            <a:extLst>
              <a:ext uri="{FF2B5EF4-FFF2-40B4-BE49-F238E27FC236}">
                <a16:creationId xmlns:a16="http://schemas.microsoft.com/office/drawing/2014/main" id="{8529F944-6103-4191-7D3D-C44B4E496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7899" y="2670409"/>
            <a:ext cx="2967376" cy="2967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1E89A6-39AD-F361-F1F9-8D56EF693759}"/>
              </a:ext>
            </a:extLst>
          </p:cNvPr>
          <p:cNvSpPr txBox="1"/>
          <p:nvPr/>
        </p:nvSpPr>
        <p:spPr>
          <a:xfrm>
            <a:off x="504038" y="1963959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The goal </a:t>
            </a:r>
            <a:endParaRPr lang="he-IL" sz="5400" b="1" dirty="0"/>
          </a:p>
        </p:txBody>
      </p:sp>
    </p:spTree>
    <p:extLst>
      <p:ext uri="{BB962C8B-B14F-4D97-AF65-F5344CB8AC3E}">
        <p14:creationId xmlns:p14="http://schemas.microsoft.com/office/powerpoint/2010/main" val="1603599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7354" y="466806"/>
            <a:ext cx="5355772" cy="9163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So… What just happened?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l="14622" t="-10550" r="18610" b="106"/>
          <a:stretch/>
        </p:blipFill>
        <p:spPr>
          <a:xfrm>
            <a:off x="5605412" y="-415329"/>
            <a:ext cx="3536302" cy="4394718"/>
          </a:xfrm>
          <a:custGeom>
            <a:avLst/>
            <a:gdLst/>
            <a:ahLst/>
            <a:cxnLst/>
            <a:rect l="l" t="t" r="r" b="b"/>
            <a:pathLst>
              <a:path w="5783254" h="5827839">
                <a:moveTo>
                  <a:pt x="4737899" y="4735529"/>
                </a:moveTo>
                <a:cubicBezTo>
                  <a:pt x="5039532" y="4735529"/>
                  <a:pt x="5284054" y="4980051"/>
                  <a:pt x="5284054" y="5281684"/>
                </a:cubicBezTo>
                <a:cubicBezTo>
                  <a:pt x="5284054" y="5583317"/>
                  <a:pt x="5039532" y="5827839"/>
                  <a:pt x="4737899" y="5827839"/>
                </a:cubicBezTo>
                <a:cubicBezTo>
                  <a:pt x="4436266" y="5827839"/>
                  <a:pt x="4191744" y="5583317"/>
                  <a:pt x="4191744" y="5281684"/>
                </a:cubicBezTo>
                <a:cubicBezTo>
                  <a:pt x="4191744" y="4980051"/>
                  <a:pt x="4436266" y="4735529"/>
                  <a:pt x="4737899" y="4735529"/>
                </a:cubicBezTo>
                <a:close/>
                <a:moveTo>
                  <a:pt x="926278" y="4451445"/>
                </a:moveTo>
                <a:cubicBezTo>
                  <a:pt x="1155542" y="4451445"/>
                  <a:pt x="1341398" y="4637301"/>
                  <a:pt x="1341398" y="4866565"/>
                </a:cubicBezTo>
                <a:cubicBezTo>
                  <a:pt x="1341398" y="5095829"/>
                  <a:pt x="1155542" y="5281685"/>
                  <a:pt x="926278" y="5281685"/>
                </a:cubicBezTo>
                <a:cubicBezTo>
                  <a:pt x="697014" y="5281685"/>
                  <a:pt x="511158" y="5095829"/>
                  <a:pt x="511158" y="4866565"/>
                </a:cubicBezTo>
                <a:cubicBezTo>
                  <a:pt x="511158" y="4637301"/>
                  <a:pt x="697014" y="4451445"/>
                  <a:pt x="926278" y="4451445"/>
                </a:cubicBezTo>
                <a:close/>
                <a:moveTo>
                  <a:pt x="1681949" y="4088725"/>
                </a:moveTo>
                <a:cubicBezTo>
                  <a:pt x="1834038" y="4088725"/>
                  <a:pt x="1957331" y="4212018"/>
                  <a:pt x="1957331" y="4364107"/>
                </a:cubicBezTo>
                <a:cubicBezTo>
                  <a:pt x="1957331" y="4516196"/>
                  <a:pt x="1834038" y="4639489"/>
                  <a:pt x="1681949" y="4639489"/>
                </a:cubicBezTo>
                <a:cubicBezTo>
                  <a:pt x="1529860" y="4639489"/>
                  <a:pt x="1406567" y="4516196"/>
                  <a:pt x="1406567" y="4364107"/>
                </a:cubicBezTo>
                <a:cubicBezTo>
                  <a:pt x="1406567" y="4212018"/>
                  <a:pt x="1529860" y="4088725"/>
                  <a:pt x="1681949" y="4088725"/>
                </a:cubicBezTo>
                <a:close/>
                <a:moveTo>
                  <a:pt x="1693411" y="509182"/>
                </a:moveTo>
                <a:cubicBezTo>
                  <a:pt x="1845500" y="509182"/>
                  <a:pt x="1968793" y="632475"/>
                  <a:pt x="1968793" y="784564"/>
                </a:cubicBezTo>
                <a:cubicBezTo>
                  <a:pt x="1968793" y="936653"/>
                  <a:pt x="1845500" y="1059946"/>
                  <a:pt x="1693411" y="1059946"/>
                </a:cubicBezTo>
                <a:cubicBezTo>
                  <a:pt x="1541322" y="1059946"/>
                  <a:pt x="1418029" y="936653"/>
                  <a:pt x="1418029" y="784564"/>
                </a:cubicBezTo>
                <a:cubicBezTo>
                  <a:pt x="1418029" y="632475"/>
                  <a:pt x="1541322" y="509182"/>
                  <a:pt x="1693411" y="509182"/>
                </a:cubicBezTo>
                <a:close/>
                <a:moveTo>
                  <a:pt x="3016437" y="478512"/>
                </a:moveTo>
                <a:cubicBezTo>
                  <a:pt x="3052905" y="476034"/>
                  <a:pt x="3089701" y="476075"/>
                  <a:pt x="3126794" y="478680"/>
                </a:cubicBezTo>
                <a:cubicBezTo>
                  <a:pt x="3225709" y="485628"/>
                  <a:pt x="3326735" y="510816"/>
                  <a:pt x="3429286" y="555125"/>
                </a:cubicBezTo>
                <a:cubicBezTo>
                  <a:pt x="3588377" y="623860"/>
                  <a:pt x="3726579" y="757508"/>
                  <a:pt x="3852460" y="883435"/>
                </a:cubicBezTo>
                <a:cubicBezTo>
                  <a:pt x="4189958" y="1221166"/>
                  <a:pt x="4581366" y="1207328"/>
                  <a:pt x="4939713" y="1000031"/>
                </a:cubicBezTo>
                <a:cubicBezTo>
                  <a:pt x="5194103" y="852348"/>
                  <a:pt x="5433141" y="675268"/>
                  <a:pt x="5697634" y="549718"/>
                </a:cubicBezTo>
                <a:lnTo>
                  <a:pt x="5783254" y="513561"/>
                </a:lnTo>
                <a:lnTo>
                  <a:pt x="5783254" y="4871711"/>
                </a:lnTo>
                <a:lnTo>
                  <a:pt x="5743328" y="4864473"/>
                </a:lnTo>
                <a:cubicBezTo>
                  <a:pt x="5605918" y="4834320"/>
                  <a:pt x="5469797" y="4789559"/>
                  <a:pt x="5333250" y="4737862"/>
                </a:cubicBezTo>
                <a:cubicBezTo>
                  <a:pt x="5018374" y="4618749"/>
                  <a:pt x="4676802" y="4500296"/>
                  <a:pt x="4354677" y="4623045"/>
                </a:cubicBezTo>
                <a:cubicBezTo>
                  <a:pt x="4093969" y="4722577"/>
                  <a:pt x="3874992" y="4932580"/>
                  <a:pt x="3639124" y="5095915"/>
                </a:cubicBezTo>
                <a:cubicBezTo>
                  <a:pt x="3490411" y="5199039"/>
                  <a:pt x="3351637" y="5318395"/>
                  <a:pt x="3196098" y="5409413"/>
                </a:cubicBezTo>
                <a:cubicBezTo>
                  <a:pt x="2798576" y="5642084"/>
                  <a:pt x="2315054" y="5309217"/>
                  <a:pt x="2216541" y="5005202"/>
                </a:cubicBezTo>
                <a:cubicBezTo>
                  <a:pt x="2172959" y="4870183"/>
                  <a:pt x="2182102" y="4711777"/>
                  <a:pt x="2195718" y="4566594"/>
                </a:cubicBezTo>
                <a:cubicBezTo>
                  <a:pt x="2235161" y="4141667"/>
                  <a:pt x="1842961" y="3903370"/>
                  <a:pt x="1509426" y="3909896"/>
                </a:cubicBezTo>
                <a:cubicBezTo>
                  <a:pt x="539234" y="3931048"/>
                  <a:pt x="29168" y="3302144"/>
                  <a:pt x="354" y="2455296"/>
                </a:cubicBezTo>
                <a:cubicBezTo>
                  <a:pt x="-4549" y="2310187"/>
                  <a:pt x="42804" y="2163767"/>
                  <a:pt x="65932" y="2017226"/>
                </a:cubicBezTo>
                <a:cubicBezTo>
                  <a:pt x="138904" y="1706535"/>
                  <a:pt x="262471" y="1430265"/>
                  <a:pt x="548743" y="1259879"/>
                </a:cubicBezTo>
                <a:cubicBezTo>
                  <a:pt x="731311" y="1151231"/>
                  <a:pt x="929316" y="1141485"/>
                  <a:pt x="1139870" y="1171590"/>
                </a:cubicBezTo>
                <a:cubicBezTo>
                  <a:pt x="1368879" y="1204173"/>
                  <a:pt x="1602397" y="1224911"/>
                  <a:pt x="1832320" y="1214571"/>
                </a:cubicBezTo>
                <a:cubicBezTo>
                  <a:pt x="2045424" y="1204861"/>
                  <a:pt x="2179434" y="1036538"/>
                  <a:pt x="2309408" y="884812"/>
                </a:cubicBezTo>
                <a:cubicBezTo>
                  <a:pt x="2521947" y="636609"/>
                  <a:pt x="2761159" y="495859"/>
                  <a:pt x="3016437" y="478512"/>
                </a:cubicBezTo>
                <a:close/>
                <a:moveTo>
                  <a:pt x="4470143" y="0"/>
                </a:moveTo>
                <a:cubicBezTo>
                  <a:pt x="4685857" y="0"/>
                  <a:pt x="4860728" y="174871"/>
                  <a:pt x="4860728" y="390585"/>
                </a:cubicBezTo>
                <a:cubicBezTo>
                  <a:pt x="4860728" y="606299"/>
                  <a:pt x="4685857" y="781170"/>
                  <a:pt x="4470143" y="781170"/>
                </a:cubicBezTo>
                <a:cubicBezTo>
                  <a:pt x="4254429" y="781170"/>
                  <a:pt x="4079558" y="606299"/>
                  <a:pt x="4079558" y="390585"/>
                </a:cubicBezTo>
                <a:cubicBezTo>
                  <a:pt x="4079558" y="174871"/>
                  <a:pt x="4254429" y="0"/>
                  <a:pt x="4470143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F81FFB-16CE-C31F-1D10-D815C2326CAE}"/>
              </a:ext>
            </a:extLst>
          </p:cNvPr>
          <p:cNvSpPr txBox="1"/>
          <p:nvPr/>
        </p:nvSpPr>
        <p:spPr>
          <a:xfrm>
            <a:off x="94954" y="1453847"/>
            <a:ext cx="85734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saw three different models that should help us classify materials in a hyperspectral image.</a:t>
            </a:r>
          </a:p>
          <a:p>
            <a:endParaRPr lang="en-US" sz="2400" dirty="0"/>
          </a:p>
          <a:p>
            <a:r>
              <a:rPr lang="en-US" sz="2400" dirty="0"/>
              <a:t>In short how do they work?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Probabilistic Density – Find the distribution of each class and for each pixel figure out the most likely class it belongs to.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Subspace – Project a pixel’s spectrum onto a subspace, and find the closest class in the subspace.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Linear Spectral Mixing – Find the coefficients for each endmember and classify the pixel appropriately.</a:t>
            </a:r>
          </a:p>
        </p:txBody>
      </p:sp>
    </p:spTree>
    <p:extLst>
      <p:ext uri="{BB962C8B-B14F-4D97-AF65-F5344CB8AC3E}">
        <p14:creationId xmlns:p14="http://schemas.microsoft.com/office/powerpoint/2010/main" val="3306393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5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close up of a colorful swirl&#10;&#10;Description automatically generated">
            <a:extLst>
              <a:ext uri="{FF2B5EF4-FFF2-40B4-BE49-F238E27FC236}">
                <a16:creationId xmlns:a16="http://schemas.microsoft.com/office/drawing/2014/main" id="{AC9BF6C1-2246-9D9A-89F7-0227515A2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7"/>
          <a:stretch/>
        </p:blipFill>
        <p:spPr>
          <a:xfrm>
            <a:off x="2286" y="10"/>
            <a:ext cx="9141714" cy="6857990"/>
          </a:xfrm>
          <a:prstGeom prst="rect">
            <a:avLst/>
          </a:prstGeom>
        </p:spPr>
      </p:pic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389C36E1-2D95-402F-A472-3E6699BE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76831" cy="6730860"/>
          </a:xfrm>
          <a:custGeom>
            <a:avLst/>
            <a:gdLst>
              <a:gd name="connsiteX0" fmla="*/ 1016151 w 5835775"/>
              <a:gd name="connsiteY0" fmla="*/ 6072484 h 6730860"/>
              <a:gd name="connsiteX1" fmla="*/ 1082018 w 5835775"/>
              <a:gd name="connsiteY1" fmla="*/ 6083111 h 6730860"/>
              <a:gd name="connsiteX2" fmla="*/ 1315484 w 5835775"/>
              <a:gd name="connsiteY2" fmla="*/ 6486206 h 6730860"/>
              <a:gd name="connsiteX3" fmla="*/ 912386 w 5835775"/>
              <a:gd name="connsiteY3" fmla="*/ 6719672 h 6730860"/>
              <a:gd name="connsiteX4" fmla="*/ 678923 w 5835775"/>
              <a:gd name="connsiteY4" fmla="*/ 6316576 h 6730860"/>
              <a:gd name="connsiteX5" fmla="*/ 1016151 w 5835775"/>
              <a:gd name="connsiteY5" fmla="*/ 6072484 h 6730860"/>
              <a:gd name="connsiteX6" fmla="*/ 4968517 w 5835775"/>
              <a:gd name="connsiteY6" fmla="*/ 3411427 h 6730860"/>
              <a:gd name="connsiteX7" fmla="*/ 5079176 w 5835775"/>
              <a:gd name="connsiteY7" fmla="*/ 3429280 h 6730860"/>
              <a:gd name="connsiteX8" fmla="*/ 5471396 w 5835775"/>
              <a:gd name="connsiteY8" fmla="*/ 4106482 h 6730860"/>
              <a:gd name="connsiteX9" fmla="*/ 4794194 w 5835775"/>
              <a:gd name="connsiteY9" fmla="*/ 4498704 h 6730860"/>
              <a:gd name="connsiteX10" fmla="*/ 4401974 w 5835775"/>
              <a:gd name="connsiteY10" fmla="*/ 3821503 h 6730860"/>
              <a:gd name="connsiteX11" fmla="*/ 4968517 w 5835775"/>
              <a:gd name="connsiteY11" fmla="*/ 3411427 h 6730860"/>
              <a:gd name="connsiteX12" fmla="*/ 4362805 w 5835775"/>
              <a:gd name="connsiteY12" fmla="*/ 855055 h 6730860"/>
              <a:gd name="connsiteX13" fmla="*/ 4428674 w 5835775"/>
              <a:gd name="connsiteY13" fmla="*/ 865682 h 6730860"/>
              <a:gd name="connsiteX14" fmla="*/ 4662139 w 5835775"/>
              <a:gd name="connsiteY14" fmla="*/ 1268778 h 6730860"/>
              <a:gd name="connsiteX15" fmla="*/ 4259044 w 5835775"/>
              <a:gd name="connsiteY15" fmla="*/ 1502244 h 6730860"/>
              <a:gd name="connsiteX16" fmla="*/ 4025578 w 5835775"/>
              <a:gd name="connsiteY16" fmla="*/ 1099146 h 6730860"/>
              <a:gd name="connsiteX17" fmla="*/ 4362805 w 5835775"/>
              <a:gd name="connsiteY17" fmla="*/ 855055 h 6730860"/>
              <a:gd name="connsiteX18" fmla="*/ 0 w 5835775"/>
              <a:gd name="connsiteY18" fmla="*/ 0 h 6730860"/>
              <a:gd name="connsiteX19" fmla="*/ 3267758 w 5835775"/>
              <a:gd name="connsiteY19" fmla="*/ 0 h 6730860"/>
              <a:gd name="connsiteX20" fmla="*/ 3305063 w 5835775"/>
              <a:gd name="connsiteY20" fmla="*/ 63726 h 6730860"/>
              <a:gd name="connsiteX21" fmla="*/ 3406985 w 5835775"/>
              <a:gd name="connsiteY21" fmla="*/ 462295 h 6730860"/>
              <a:gd name="connsiteX22" fmla="*/ 2970594 w 5835775"/>
              <a:gd name="connsiteY22" fmla="*/ 1557974 h 6730860"/>
              <a:gd name="connsiteX23" fmla="*/ 3515337 w 5835775"/>
              <a:gd name="connsiteY23" fmla="*/ 2066142 h 6730860"/>
              <a:gd name="connsiteX24" fmla="*/ 4650938 w 5835775"/>
              <a:gd name="connsiteY24" fmla="*/ 2132151 h 6730860"/>
              <a:gd name="connsiteX25" fmla="*/ 4897972 w 5835775"/>
              <a:gd name="connsiteY25" fmla="*/ 2795603 h 6730860"/>
              <a:gd name="connsiteX26" fmla="*/ 4062979 w 5835775"/>
              <a:gd name="connsiteY26" fmla="*/ 3417553 h 6730860"/>
              <a:gd name="connsiteX27" fmla="*/ 3501188 w 5835775"/>
              <a:gd name="connsiteY27" fmla="*/ 3937791 h 6730860"/>
              <a:gd name="connsiteX28" fmla="*/ 4449937 w 5835775"/>
              <a:gd name="connsiteY28" fmla="*/ 4695499 h 6730860"/>
              <a:gd name="connsiteX29" fmla="*/ 5440291 w 5835775"/>
              <a:gd name="connsiteY29" fmla="*/ 4956658 h 6730860"/>
              <a:gd name="connsiteX30" fmla="*/ 5762821 w 5835775"/>
              <a:gd name="connsiteY30" fmla="*/ 6073049 h 6730860"/>
              <a:gd name="connsiteX31" fmla="*/ 4438972 w 5835775"/>
              <a:gd name="connsiteY31" fmla="*/ 6432286 h 6730860"/>
              <a:gd name="connsiteX32" fmla="*/ 3687617 w 5835775"/>
              <a:gd name="connsiteY32" fmla="*/ 5512601 h 6730860"/>
              <a:gd name="connsiteX33" fmla="*/ 3137471 w 5835775"/>
              <a:gd name="connsiteY33" fmla="*/ 5228621 h 6730860"/>
              <a:gd name="connsiteX34" fmla="*/ 2219026 w 5835775"/>
              <a:gd name="connsiteY34" fmla="*/ 6103852 h 6730860"/>
              <a:gd name="connsiteX35" fmla="*/ 962609 w 5835775"/>
              <a:gd name="connsiteY35" fmla="*/ 5594024 h 6730860"/>
              <a:gd name="connsiteX36" fmla="*/ 9468 w 5835775"/>
              <a:gd name="connsiteY36" fmla="*/ 6709780 h 6730860"/>
              <a:gd name="connsiteX37" fmla="*/ 0 w 5835775"/>
              <a:gd name="connsiteY37" fmla="*/ 6715849 h 67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35775" h="6730860">
                <a:moveTo>
                  <a:pt x="1016151" y="6072484"/>
                </a:moveTo>
                <a:cubicBezTo>
                  <a:pt x="1037999" y="6073765"/>
                  <a:pt x="1060047" y="6077256"/>
                  <a:pt x="1082018" y="6083111"/>
                </a:cubicBezTo>
                <a:cubicBezTo>
                  <a:pt x="1257801" y="6129954"/>
                  <a:pt x="1362328" y="6310424"/>
                  <a:pt x="1315484" y="6486206"/>
                </a:cubicBezTo>
                <a:cubicBezTo>
                  <a:pt x="1268642" y="6661989"/>
                  <a:pt x="1088168" y="6766515"/>
                  <a:pt x="912386" y="6719672"/>
                </a:cubicBezTo>
                <a:cubicBezTo>
                  <a:pt x="736607" y="6672830"/>
                  <a:pt x="632080" y="6492357"/>
                  <a:pt x="678923" y="6316576"/>
                </a:cubicBezTo>
                <a:cubicBezTo>
                  <a:pt x="719910" y="6162766"/>
                  <a:pt x="863206" y="6063513"/>
                  <a:pt x="1016151" y="6072484"/>
                </a:cubicBezTo>
                <a:close/>
                <a:moveTo>
                  <a:pt x="4968517" y="3411427"/>
                </a:moveTo>
                <a:cubicBezTo>
                  <a:pt x="5005224" y="3413581"/>
                  <a:pt x="5042261" y="3419444"/>
                  <a:pt x="5079176" y="3429280"/>
                </a:cubicBezTo>
                <a:cubicBezTo>
                  <a:pt x="5374488" y="3507975"/>
                  <a:pt x="5550091" y="3811170"/>
                  <a:pt x="5471396" y="4106482"/>
                </a:cubicBezTo>
                <a:cubicBezTo>
                  <a:pt x="5392701" y="4401796"/>
                  <a:pt x="5089508" y="4577399"/>
                  <a:pt x="4794194" y="4498704"/>
                </a:cubicBezTo>
                <a:cubicBezTo>
                  <a:pt x="4498880" y="4420008"/>
                  <a:pt x="4323277" y="4116815"/>
                  <a:pt x="4401974" y="3821503"/>
                </a:cubicBezTo>
                <a:cubicBezTo>
                  <a:pt x="4470833" y="3563104"/>
                  <a:pt x="4711571" y="3396357"/>
                  <a:pt x="4968517" y="3411427"/>
                </a:cubicBezTo>
                <a:close/>
                <a:moveTo>
                  <a:pt x="4362805" y="855055"/>
                </a:moveTo>
                <a:cubicBezTo>
                  <a:pt x="4384656" y="856336"/>
                  <a:pt x="4406701" y="859827"/>
                  <a:pt x="4428674" y="865682"/>
                </a:cubicBezTo>
                <a:cubicBezTo>
                  <a:pt x="4604455" y="912524"/>
                  <a:pt x="4708982" y="1092997"/>
                  <a:pt x="4662139" y="1268778"/>
                </a:cubicBezTo>
                <a:cubicBezTo>
                  <a:pt x="4615296" y="1444559"/>
                  <a:pt x="4434824" y="1549086"/>
                  <a:pt x="4259044" y="1502244"/>
                </a:cubicBezTo>
                <a:cubicBezTo>
                  <a:pt x="4083261" y="1455402"/>
                  <a:pt x="3978736" y="1274928"/>
                  <a:pt x="4025578" y="1099146"/>
                </a:cubicBezTo>
                <a:cubicBezTo>
                  <a:pt x="4066564" y="945337"/>
                  <a:pt x="4209864" y="846084"/>
                  <a:pt x="4362805" y="855055"/>
                </a:cubicBezTo>
                <a:close/>
                <a:moveTo>
                  <a:pt x="0" y="0"/>
                </a:moveTo>
                <a:lnTo>
                  <a:pt x="3267758" y="0"/>
                </a:lnTo>
                <a:lnTo>
                  <a:pt x="3305063" y="63726"/>
                </a:lnTo>
                <a:cubicBezTo>
                  <a:pt x="3369183" y="191635"/>
                  <a:pt x="3406589" y="329370"/>
                  <a:pt x="3406985" y="462295"/>
                </a:cubicBezTo>
                <a:cubicBezTo>
                  <a:pt x="3408485" y="962453"/>
                  <a:pt x="2891543" y="1144904"/>
                  <a:pt x="2970594" y="1557974"/>
                </a:cubicBezTo>
                <a:cubicBezTo>
                  <a:pt x="3032280" y="1880398"/>
                  <a:pt x="3449119" y="2040925"/>
                  <a:pt x="3515337" y="2066142"/>
                </a:cubicBezTo>
                <a:cubicBezTo>
                  <a:pt x="4015284" y="2256630"/>
                  <a:pt x="4332227" y="1913363"/>
                  <a:pt x="4650938" y="2132151"/>
                </a:cubicBezTo>
                <a:cubicBezTo>
                  <a:pt x="4853731" y="2271360"/>
                  <a:pt x="4965324" y="2574996"/>
                  <a:pt x="4897972" y="2795603"/>
                </a:cubicBezTo>
                <a:cubicBezTo>
                  <a:pt x="4830989" y="3014971"/>
                  <a:pt x="4662056" y="3104561"/>
                  <a:pt x="4062979" y="3417553"/>
                </a:cubicBezTo>
                <a:cubicBezTo>
                  <a:pt x="3838920" y="3534602"/>
                  <a:pt x="3512702" y="3705038"/>
                  <a:pt x="3501188" y="3937791"/>
                </a:cubicBezTo>
                <a:cubicBezTo>
                  <a:pt x="3482029" y="4324932"/>
                  <a:pt x="4394257" y="4674655"/>
                  <a:pt x="4449937" y="4695499"/>
                </a:cubicBezTo>
                <a:cubicBezTo>
                  <a:pt x="4884270" y="4858160"/>
                  <a:pt x="5186431" y="4793445"/>
                  <a:pt x="5440291" y="4956658"/>
                </a:cubicBezTo>
                <a:cubicBezTo>
                  <a:pt x="5797237" y="5186171"/>
                  <a:pt x="5933047" y="5687465"/>
                  <a:pt x="5762821" y="6073049"/>
                </a:cubicBezTo>
                <a:cubicBezTo>
                  <a:pt x="5566196" y="6518425"/>
                  <a:pt x="4842241" y="6698608"/>
                  <a:pt x="4438972" y="6432286"/>
                </a:cubicBezTo>
                <a:cubicBezTo>
                  <a:pt x="4148514" y="6240453"/>
                  <a:pt x="4125510" y="5878795"/>
                  <a:pt x="3687617" y="5512601"/>
                </a:cubicBezTo>
                <a:cubicBezTo>
                  <a:pt x="3487248" y="5345038"/>
                  <a:pt x="3330804" y="5214736"/>
                  <a:pt x="3137471" y="5228621"/>
                </a:cubicBezTo>
                <a:cubicBezTo>
                  <a:pt x="2702082" y="5259873"/>
                  <a:pt x="2676865" y="5988253"/>
                  <a:pt x="2219026" y="6103852"/>
                </a:cubicBezTo>
                <a:cubicBezTo>
                  <a:pt x="1741606" y="6224379"/>
                  <a:pt x="1457366" y="5508411"/>
                  <a:pt x="962609" y="5594024"/>
                </a:cubicBezTo>
                <a:cubicBezTo>
                  <a:pt x="494464" y="5675021"/>
                  <a:pt x="474925" y="6363960"/>
                  <a:pt x="9468" y="6709780"/>
                </a:cubicBezTo>
                <a:lnTo>
                  <a:pt x="0" y="6715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3165" y="663960"/>
            <a:ext cx="2240562" cy="32281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200"/>
              <a:t>But..How?</a:t>
            </a:r>
          </a:p>
        </p:txBody>
      </p:sp>
    </p:spTree>
    <p:extLst>
      <p:ext uri="{BB962C8B-B14F-4D97-AF65-F5344CB8AC3E}">
        <p14:creationId xmlns:p14="http://schemas.microsoft.com/office/powerpoint/2010/main" val="39225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bstract background of 3D colourful bars">
            <a:extLst>
              <a:ext uri="{FF2B5EF4-FFF2-40B4-BE49-F238E27FC236}">
                <a16:creationId xmlns:a16="http://schemas.microsoft.com/office/drawing/2014/main" id="{76983621-3601-9943-8639-05853B730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7" r="3342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489" y="0"/>
            <a:ext cx="7961722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83603" y="1917503"/>
            <a:ext cx="4843917" cy="9813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dirty="0"/>
              <a:t>Unmixing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6635" y="3048267"/>
            <a:ext cx="4245429" cy="136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ts val="1000"/>
              </a:spcBef>
              <a:buClr>
                <a:schemeClr val="accent5"/>
              </a:buClr>
            </a:pPr>
            <a:r>
              <a:rPr lang="en-US" sz="2400" dirty="0"/>
              <a:t>Unmixing is the process of finding out the abundance of each endmember in a pixel.</a:t>
            </a:r>
          </a:p>
        </p:txBody>
      </p:sp>
    </p:spTree>
    <p:extLst>
      <p:ext uri="{BB962C8B-B14F-4D97-AF65-F5344CB8AC3E}">
        <p14:creationId xmlns:p14="http://schemas.microsoft.com/office/powerpoint/2010/main" val="48408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building with a person walking on the sidewalk&#10;&#10;Description automatically generated">
            <a:extLst>
              <a:ext uri="{FF2B5EF4-FFF2-40B4-BE49-F238E27FC236}">
                <a16:creationId xmlns:a16="http://schemas.microsoft.com/office/drawing/2014/main" id="{6C54FC9E-CE6A-9AD1-A202-B35D5C6F7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1695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80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13B2A7-A44E-4940-9367-4788F2807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BF9A7D-DF04-4422-981B-76DFC720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19527" y="0"/>
            <a:ext cx="1824473" cy="2848482"/>
          </a:xfrm>
          <a:custGeom>
            <a:avLst/>
            <a:gdLst>
              <a:gd name="connsiteX0" fmla="*/ 1193013 w 2432630"/>
              <a:gd name="connsiteY0" fmla="*/ 1609830 h 2848482"/>
              <a:gd name="connsiteX1" fmla="*/ 1452520 w 2432630"/>
              <a:gd name="connsiteY1" fmla="*/ 1771993 h 2848482"/>
              <a:gd name="connsiteX2" fmla="*/ 1333256 w 2432630"/>
              <a:gd name="connsiteY2" fmla="*/ 2217094 h 2848482"/>
              <a:gd name="connsiteX3" fmla="*/ 888154 w 2432630"/>
              <a:gd name="connsiteY3" fmla="*/ 2097829 h 2848482"/>
              <a:gd name="connsiteX4" fmla="*/ 1007419 w 2432630"/>
              <a:gd name="connsiteY4" fmla="*/ 1652728 h 2848482"/>
              <a:gd name="connsiteX5" fmla="*/ 1193013 w 2432630"/>
              <a:gd name="connsiteY5" fmla="*/ 1609830 h 2848482"/>
              <a:gd name="connsiteX6" fmla="*/ 1721013 w 2432630"/>
              <a:gd name="connsiteY6" fmla="*/ 1345937 h 2848482"/>
              <a:gd name="connsiteX7" fmla="*/ 1880524 w 2432630"/>
              <a:gd name="connsiteY7" fmla="*/ 1425334 h 2848482"/>
              <a:gd name="connsiteX8" fmla="*/ 1821528 w 2432630"/>
              <a:gd name="connsiteY8" fmla="*/ 1645511 h 2848482"/>
              <a:gd name="connsiteX9" fmla="*/ 1601350 w 2432630"/>
              <a:gd name="connsiteY9" fmla="*/ 1586514 h 2848482"/>
              <a:gd name="connsiteX10" fmla="*/ 1660347 w 2432630"/>
              <a:gd name="connsiteY10" fmla="*/ 1366337 h 2848482"/>
              <a:gd name="connsiteX11" fmla="*/ 1721013 w 2432630"/>
              <a:gd name="connsiteY11" fmla="*/ 1345937 h 2848482"/>
              <a:gd name="connsiteX12" fmla="*/ 0 w 2432630"/>
              <a:gd name="connsiteY12" fmla="*/ 0 h 2848482"/>
              <a:gd name="connsiteX13" fmla="*/ 2420476 w 2432630"/>
              <a:gd name="connsiteY13" fmla="*/ 0 h 2848482"/>
              <a:gd name="connsiteX14" fmla="*/ 2431096 w 2432630"/>
              <a:gd name="connsiteY14" fmla="*/ 94052 h 2848482"/>
              <a:gd name="connsiteX15" fmla="*/ 2426545 w 2432630"/>
              <a:gd name="connsiteY15" fmla="*/ 261706 h 2848482"/>
              <a:gd name="connsiteX16" fmla="*/ 1347411 w 2432630"/>
              <a:gd name="connsiteY16" fmla="*/ 1289202 h 2848482"/>
              <a:gd name="connsiteX17" fmla="*/ 678423 w 2432630"/>
              <a:gd name="connsiteY17" fmla="*/ 1606118 h 2848482"/>
              <a:gd name="connsiteX18" fmla="*/ 284014 w 2432630"/>
              <a:gd name="connsiteY18" fmla="*/ 2398976 h 2848482"/>
              <a:gd name="connsiteX19" fmla="*/ 97407 w 2432630"/>
              <a:gd name="connsiteY19" fmla="*/ 2742323 h 2848482"/>
              <a:gd name="connsiteX20" fmla="*/ 0 w 2432630"/>
              <a:gd name="connsiteY20" fmla="*/ 2848482 h 28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2630" h="2848482">
                <a:moveTo>
                  <a:pt x="1193013" y="1609830"/>
                </a:moveTo>
                <a:cubicBezTo>
                  <a:pt x="1297352" y="1617205"/>
                  <a:pt x="1396284" y="1674588"/>
                  <a:pt x="1452520" y="1771993"/>
                </a:cubicBezTo>
                <a:cubicBezTo>
                  <a:pt x="1542498" y="1927838"/>
                  <a:pt x="1489101" y="2127117"/>
                  <a:pt x="1333256" y="2217094"/>
                </a:cubicBezTo>
                <a:cubicBezTo>
                  <a:pt x="1177410" y="2307071"/>
                  <a:pt x="978131" y="2253675"/>
                  <a:pt x="888154" y="2097829"/>
                </a:cubicBezTo>
                <a:cubicBezTo>
                  <a:pt x="798176" y="1941984"/>
                  <a:pt x="851572" y="1742705"/>
                  <a:pt x="1007419" y="1652728"/>
                </a:cubicBezTo>
                <a:cubicBezTo>
                  <a:pt x="1065861" y="1618986"/>
                  <a:pt x="1130410" y="1605406"/>
                  <a:pt x="1193013" y="1609830"/>
                </a:cubicBezTo>
                <a:close/>
                <a:moveTo>
                  <a:pt x="1721013" y="1345937"/>
                </a:moveTo>
                <a:cubicBezTo>
                  <a:pt x="1783347" y="1338202"/>
                  <a:pt x="1847142" y="1367515"/>
                  <a:pt x="1880524" y="1425334"/>
                </a:cubicBezTo>
                <a:cubicBezTo>
                  <a:pt x="1925033" y="1502425"/>
                  <a:pt x="1898619" y="1601002"/>
                  <a:pt x="1821528" y="1645511"/>
                </a:cubicBezTo>
                <a:cubicBezTo>
                  <a:pt x="1744436" y="1690020"/>
                  <a:pt x="1645859" y="1663606"/>
                  <a:pt x="1601350" y="1586514"/>
                </a:cubicBezTo>
                <a:cubicBezTo>
                  <a:pt x="1556841" y="1509423"/>
                  <a:pt x="1583254" y="1410846"/>
                  <a:pt x="1660347" y="1366337"/>
                </a:cubicBezTo>
                <a:cubicBezTo>
                  <a:pt x="1679620" y="1355210"/>
                  <a:pt x="1700235" y="1348515"/>
                  <a:pt x="1721013" y="1345937"/>
                </a:cubicBezTo>
                <a:close/>
                <a:moveTo>
                  <a:pt x="0" y="0"/>
                </a:moveTo>
                <a:lnTo>
                  <a:pt x="2420476" y="0"/>
                </a:lnTo>
                <a:lnTo>
                  <a:pt x="2431096" y="94052"/>
                </a:lnTo>
                <a:cubicBezTo>
                  <a:pt x="2434004" y="150699"/>
                  <a:pt x="2432933" y="206775"/>
                  <a:pt x="2426545" y="261706"/>
                </a:cubicBezTo>
                <a:cubicBezTo>
                  <a:pt x="2360669" y="828256"/>
                  <a:pt x="1972176" y="1172577"/>
                  <a:pt x="1347411" y="1289202"/>
                </a:cubicBezTo>
                <a:cubicBezTo>
                  <a:pt x="1096744" y="1336043"/>
                  <a:pt x="825156" y="1376752"/>
                  <a:pt x="678423" y="1606118"/>
                </a:cubicBezTo>
                <a:cubicBezTo>
                  <a:pt x="520257" y="1853673"/>
                  <a:pt x="394149" y="2125038"/>
                  <a:pt x="284014" y="2398976"/>
                </a:cubicBezTo>
                <a:cubicBezTo>
                  <a:pt x="233465" y="2524954"/>
                  <a:pt x="173906" y="2641107"/>
                  <a:pt x="97407" y="2742323"/>
                </a:cubicBezTo>
                <a:lnTo>
                  <a:pt x="0" y="28484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00D5DE2-0812-7378-1419-88C7398A6ADE}"/>
              </a:ext>
            </a:extLst>
          </p:cNvPr>
          <p:cNvSpPr txBox="1">
            <a:spLocks/>
          </p:cNvSpPr>
          <p:nvPr/>
        </p:nvSpPr>
        <p:spPr>
          <a:xfrm>
            <a:off x="3130142" y="-94457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Unmixing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CBB52-5AAC-EDEA-A68F-F2827CBD8EFC}"/>
              </a:ext>
            </a:extLst>
          </p:cNvPr>
          <p:cNvSpPr txBox="1"/>
          <p:nvPr/>
        </p:nvSpPr>
        <p:spPr>
          <a:xfrm>
            <a:off x="377933" y="1452111"/>
            <a:ext cx="7172640" cy="2301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68580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some cases, we will know the endmembers in advance.</a:t>
            </a:r>
          </a:p>
          <a:p>
            <a:pPr defTabSz="685800"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not, there are several methods for choosing our endmembers ranging from manual selection to very complex methods.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E1234-43B2-423B-AF1D-2F2435ADE85B}"/>
              </a:ext>
            </a:extLst>
          </p:cNvPr>
          <p:cNvSpPr txBox="1"/>
          <p:nvPr/>
        </p:nvSpPr>
        <p:spPr>
          <a:xfrm>
            <a:off x="380217" y="4174782"/>
            <a:ext cx="71703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choosing the endmembers, we arrive at the main bulk of the action which is finding their abundances.</a:t>
            </a:r>
          </a:p>
          <a:p>
            <a:pPr defTabSz="685800"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685800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most straightforward method is solving the linear equation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DCF94D-C10D-5548-83ED-88C66D77B8AA}"/>
                  </a:ext>
                </a:extLst>
              </p:cNvPr>
              <p:cNvSpPr txBox="1"/>
              <p:nvPr/>
            </p:nvSpPr>
            <p:spPr>
              <a:xfrm>
                <a:off x="3284504" y="6322099"/>
                <a:ext cx="1897571" cy="5577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𝑆𝑎</m:t>
                              </m:r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400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DCF94D-C10D-5548-83ED-88C66D77B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04" y="6322099"/>
                <a:ext cx="1897571" cy="5577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718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diagram of a matrix factorization&#10;&#10;Description automatically generated">
            <a:extLst>
              <a:ext uri="{FF2B5EF4-FFF2-40B4-BE49-F238E27FC236}">
                <a16:creationId xmlns:a16="http://schemas.microsoft.com/office/drawing/2014/main" id="{EAB6A05A-B17D-CBE9-5F2F-012397B23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5" r="15292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489" y="0"/>
            <a:ext cx="7961722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88E0D-C01E-84B6-C2B9-770DFAA558DA}"/>
              </a:ext>
            </a:extLst>
          </p:cNvPr>
          <p:cNvSpPr txBox="1"/>
          <p:nvPr/>
        </p:nvSpPr>
        <p:spPr>
          <a:xfrm>
            <a:off x="878429" y="2274838"/>
            <a:ext cx="6822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Factorizing the matrix is essentially attempting to minimize the difference between the original matrix and the matrix obtained by the product of the two assumed endmember and abundance matrices.</a:t>
            </a:r>
          </a:p>
        </p:txBody>
      </p:sp>
    </p:spTree>
    <p:extLst>
      <p:ext uri="{BB962C8B-B14F-4D97-AF65-F5344CB8AC3E}">
        <p14:creationId xmlns:p14="http://schemas.microsoft.com/office/powerpoint/2010/main" val="677988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A83CB-6A20-A3B8-5EAF-028EBF02F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" r="57810" b="-1"/>
          <a:stretch/>
        </p:blipFill>
        <p:spPr>
          <a:xfrm>
            <a:off x="6062838" y="2714034"/>
            <a:ext cx="3081162" cy="4143966"/>
          </a:xfrm>
          <a:custGeom>
            <a:avLst/>
            <a:gdLst/>
            <a:ahLst/>
            <a:cxnLst/>
            <a:rect l="l" t="t" r="r" b="b"/>
            <a:pathLst>
              <a:path w="6312802" h="6367736">
                <a:moveTo>
                  <a:pt x="789715" y="708127"/>
                </a:moveTo>
                <a:cubicBezTo>
                  <a:pt x="845978" y="711650"/>
                  <a:pt x="901296" y="724302"/>
                  <a:pt x="953475" y="745602"/>
                </a:cubicBezTo>
                <a:cubicBezTo>
                  <a:pt x="1173612" y="834890"/>
                  <a:pt x="1309905" y="1073925"/>
                  <a:pt x="1278834" y="1315681"/>
                </a:cubicBezTo>
                <a:cubicBezTo>
                  <a:pt x="1233750" y="1669869"/>
                  <a:pt x="880524" y="1881517"/>
                  <a:pt x="560369" y="1747304"/>
                </a:cubicBezTo>
                <a:cubicBezTo>
                  <a:pt x="338151" y="1654256"/>
                  <a:pt x="204742" y="1408974"/>
                  <a:pt x="242538" y="1164574"/>
                </a:cubicBezTo>
                <a:cubicBezTo>
                  <a:pt x="286421" y="880774"/>
                  <a:pt x="529219" y="692590"/>
                  <a:pt x="789715" y="708127"/>
                </a:cubicBezTo>
                <a:close/>
                <a:moveTo>
                  <a:pt x="2877121" y="364348"/>
                </a:moveTo>
                <a:cubicBezTo>
                  <a:pt x="2901561" y="365790"/>
                  <a:pt x="2925601" y="371235"/>
                  <a:pt x="2948310" y="380363"/>
                </a:cubicBezTo>
                <a:cubicBezTo>
                  <a:pt x="3044405" y="419202"/>
                  <a:pt x="3103503" y="523063"/>
                  <a:pt x="3089970" y="628607"/>
                </a:cubicBezTo>
                <a:cubicBezTo>
                  <a:pt x="3070190" y="782758"/>
                  <a:pt x="2916600" y="874848"/>
                  <a:pt x="2777343" y="816472"/>
                </a:cubicBezTo>
                <a:cubicBezTo>
                  <a:pt x="2680608" y="775952"/>
                  <a:pt x="2622552" y="669287"/>
                  <a:pt x="2639048" y="562863"/>
                </a:cubicBezTo>
                <a:cubicBezTo>
                  <a:pt x="2658106" y="439382"/>
                  <a:pt x="2763810" y="357542"/>
                  <a:pt x="2877121" y="364348"/>
                </a:cubicBezTo>
                <a:close/>
                <a:moveTo>
                  <a:pt x="5725514" y="29060"/>
                </a:moveTo>
                <a:lnTo>
                  <a:pt x="5748657" y="29701"/>
                </a:lnTo>
                <a:cubicBezTo>
                  <a:pt x="5935681" y="36387"/>
                  <a:pt x="6081789" y="65616"/>
                  <a:pt x="6194082" y="113315"/>
                </a:cubicBezTo>
                <a:lnTo>
                  <a:pt x="6312802" y="183322"/>
                </a:lnTo>
                <a:lnTo>
                  <a:pt x="6312802" y="6367736"/>
                </a:lnTo>
                <a:lnTo>
                  <a:pt x="3171877" y="6367736"/>
                </a:lnTo>
                <a:lnTo>
                  <a:pt x="3171635" y="6367591"/>
                </a:lnTo>
                <a:lnTo>
                  <a:pt x="2683232" y="6367591"/>
                </a:lnTo>
                <a:lnTo>
                  <a:pt x="2683031" y="6367736"/>
                </a:lnTo>
                <a:lnTo>
                  <a:pt x="1006759" y="6367736"/>
                </a:lnTo>
                <a:lnTo>
                  <a:pt x="1017798" y="6253705"/>
                </a:lnTo>
                <a:cubicBezTo>
                  <a:pt x="1043303" y="6019815"/>
                  <a:pt x="1065826" y="5776617"/>
                  <a:pt x="897420" y="5565130"/>
                </a:cubicBezTo>
                <a:cubicBezTo>
                  <a:pt x="700507" y="5318087"/>
                  <a:pt x="491822" y="5428997"/>
                  <a:pt x="271526" y="5130943"/>
                </a:cubicBezTo>
                <a:cubicBezTo>
                  <a:pt x="108646" y="4910648"/>
                  <a:pt x="-26366" y="4708290"/>
                  <a:pt x="39940" y="4415201"/>
                </a:cubicBezTo>
                <a:cubicBezTo>
                  <a:pt x="128666" y="4023216"/>
                  <a:pt x="467878" y="3870268"/>
                  <a:pt x="464356" y="3587268"/>
                </a:cubicBezTo>
                <a:cubicBezTo>
                  <a:pt x="460351" y="3247094"/>
                  <a:pt x="43943" y="3178950"/>
                  <a:pt x="3183" y="2791128"/>
                </a:cubicBezTo>
                <a:cubicBezTo>
                  <a:pt x="-23403" y="2538162"/>
                  <a:pt x="118896" y="2235225"/>
                  <a:pt x="343758" y="2095087"/>
                </a:cubicBezTo>
                <a:cubicBezTo>
                  <a:pt x="758163" y="1836512"/>
                  <a:pt x="1225342" y="2272862"/>
                  <a:pt x="1543093" y="2013487"/>
                </a:cubicBezTo>
                <a:cubicBezTo>
                  <a:pt x="1732879" y="1858534"/>
                  <a:pt x="1763790" y="1542064"/>
                  <a:pt x="1726873" y="1342749"/>
                </a:cubicBezTo>
                <a:cubicBezTo>
                  <a:pt x="1656484" y="963255"/>
                  <a:pt x="1345299" y="901114"/>
                  <a:pt x="1356831" y="612032"/>
                </a:cubicBezTo>
                <a:cubicBezTo>
                  <a:pt x="1365319" y="397180"/>
                  <a:pt x="1547578" y="171600"/>
                  <a:pt x="1773239" y="121551"/>
                </a:cubicBezTo>
                <a:cubicBezTo>
                  <a:pt x="1804789" y="114503"/>
                  <a:pt x="1837013" y="110980"/>
                  <a:pt x="1869333" y="110980"/>
                </a:cubicBezTo>
                <a:cubicBezTo>
                  <a:pt x="2087466" y="110980"/>
                  <a:pt x="2259155" y="271137"/>
                  <a:pt x="2312167" y="320866"/>
                </a:cubicBezTo>
                <a:cubicBezTo>
                  <a:pt x="2563133" y="555255"/>
                  <a:pt x="2364538" y="842498"/>
                  <a:pt x="2568899" y="1194363"/>
                </a:cubicBezTo>
                <a:cubicBezTo>
                  <a:pt x="2600650" y="1246494"/>
                  <a:pt x="2637078" y="1295662"/>
                  <a:pt x="2677726" y="1341226"/>
                </a:cubicBezTo>
                <a:cubicBezTo>
                  <a:pt x="2757804" y="1432276"/>
                  <a:pt x="2906990" y="1416261"/>
                  <a:pt x="2964327" y="1310316"/>
                </a:cubicBezTo>
                <a:cubicBezTo>
                  <a:pt x="3059059" y="1135183"/>
                  <a:pt x="3149628" y="938831"/>
                  <a:pt x="3333248" y="887741"/>
                </a:cubicBezTo>
                <a:cubicBezTo>
                  <a:pt x="3690239" y="788365"/>
                  <a:pt x="3902767" y="1378543"/>
                  <a:pt x="4272730" y="1307994"/>
                </a:cubicBezTo>
                <a:cubicBezTo>
                  <a:pt x="4426320" y="1278686"/>
                  <a:pt x="4515368" y="1152802"/>
                  <a:pt x="4596327" y="996810"/>
                </a:cubicBezTo>
                <a:cubicBezTo>
                  <a:pt x="4618829" y="953326"/>
                  <a:pt x="4640770" y="907521"/>
                  <a:pt x="4663272" y="860676"/>
                </a:cubicBezTo>
                <a:cubicBezTo>
                  <a:pt x="4732781" y="613153"/>
                  <a:pt x="4835282" y="115946"/>
                  <a:pt x="5572324" y="40189"/>
                </a:cubicBezTo>
                <a:cubicBezTo>
                  <a:pt x="5622910" y="31543"/>
                  <a:pt x="5674208" y="27859"/>
                  <a:pt x="5725514" y="29060"/>
                </a:cubicBezTo>
                <a:close/>
                <a:moveTo>
                  <a:pt x="4169348" y="793"/>
                </a:moveTo>
                <a:cubicBezTo>
                  <a:pt x="4219966" y="3995"/>
                  <a:pt x="4269734" y="15368"/>
                  <a:pt x="4316693" y="34505"/>
                </a:cubicBezTo>
                <a:cubicBezTo>
                  <a:pt x="4514808" y="114584"/>
                  <a:pt x="4637488" y="329676"/>
                  <a:pt x="4609540" y="547569"/>
                </a:cubicBezTo>
                <a:cubicBezTo>
                  <a:pt x="4568620" y="865801"/>
                  <a:pt x="4251108" y="1055907"/>
                  <a:pt x="3962986" y="935790"/>
                </a:cubicBezTo>
                <a:cubicBezTo>
                  <a:pt x="3762790" y="852028"/>
                  <a:pt x="3642672" y="631491"/>
                  <a:pt x="3676946" y="411355"/>
                </a:cubicBezTo>
                <a:cubicBezTo>
                  <a:pt x="3716424" y="155985"/>
                  <a:pt x="3934959" y="-13061"/>
                  <a:pt x="4169348" y="793"/>
                </a:cubicBezTo>
                <a:close/>
              </a:path>
            </a:pathLst>
          </a:custGeom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id="{9AEAAFC2-AE94-AB75-387F-5DC6A5CF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74" y="37982"/>
            <a:ext cx="8229600" cy="996693"/>
          </a:xfrm>
        </p:spPr>
        <p:txBody>
          <a:bodyPr>
            <a:normAutofit/>
          </a:bodyPr>
          <a:lstStyle/>
          <a:p>
            <a:r>
              <a:rPr lang="en-US" sz="3600" dirty="0"/>
              <a:t>Unsupervised </a:t>
            </a:r>
            <a:r>
              <a:rPr lang="en-US" sz="3600" dirty="0" err="1"/>
              <a:t>Unmixing</a:t>
            </a:r>
            <a:r>
              <a:rPr lang="en-US" sz="3600" dirty="0"/>
              <a:t> - Matrices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D976E0-488E-8F88-B72E-8FA0813C034C}"/>
              </a:ext>
            </a:extLst>
          </p:cNvPr>
          <p:cNvSpPr txBox="1"/>
          <p:nvPr/>
        </p:nvSpPr>
        <p:spPr>
          <a:xfrm>
            <a:off x="211074" y="1458657"/>
            <a:ext cx="6309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dirty="0"/>
              <a:t>onstrained</a:t>
            </a:r>
            <a:r>
              <a:rPr lang="en-US" sz="2400" b="1" dirty="0"/>
              <a:t> P</a:t>
            </a:r>
            <a:r>
              <a:rPr lang="en-US" sz="2400" dirty="0"/>
              <a:t>ositive </a:t>
            </a:r>
            <a:r>
              <a:rPr lang="en-US" sz="2400" b="1" dirty="0"/>
              <a:t>M</a:t>
            </a:r>
            <a:r>
              <a:rPr lang="en-US" sz="2400" dirty="0"/>
              <a:t>atrix </a:t>
            </a:r>
            <a:r>
              <a:rPr lang="en-US" sz="2400" b="1" dirty="0"/>
              <a:t>F</a:t>
            </a:r>
            <a:r>
              <a:rPr lang="en-US" sz="2400" dirty="0"/>
              <a:t>actorization (CPMF) – </a:t>
            </a:r>
          </a:p>
          <a:p>
            <a:endParaRPr lang="en-US" sz="2400" dirty="0"/>
          </a:p>
          <a:p>
            <a:r>
              <a:rPr lang="en-US" sz="2400" dirty="0"/>
              <a:t>Unsupervised – this means that we don’t know the labels (or in our case the endmembers) in advance.</a:t>
            </a:r>
          </a:p>
          <a:p>
            <a:endParaRPr lang="en-US" sz="2400" dirty="0"/>
          </a:p>
          <a:p>
            <a:r>
              <a:rPr lang="en-US" sz="2400" dirty="0"/>
              <a:t>Constrained Positive – enforcing non-negativity on S and a.</a:t>
            </a:r>
          </a:p>
          <a:p>
            <a:endParaRPr lang="en-US" sz="2400" dirty="0"/>
          </a:p>
          <a:p>
            <a:r>
              <a:rPr lang="en-US" sz="2400" dirty="0"/>
              <a:t>The CPMF algorithm starts with random endmember and abundance matrices and uses iterative optimization to inch closer and closer to the original matrix.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5447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 descr="A blue and green sky&#10;&#10;Description automatically generated">
            <a:extLst>
              <a:ext uri="{FF2B5EF4-FFF2-40B4-BE49-F238E27FC236}">
                <a16:creationId xmlns:a16="http://schemas.microsoft.com/office/drawing/2014/main" id="{F770B5F9-48E5-3853-0327-1F69A614E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286" y="10"/>
            <a:ext cx="9141714" cy="6857990"/>
          </a:xfrm>
          <a:prstGeom prst="rect">
            <a:avLst/>
          </a:prstGeom>
        </p:spPr>
      </p:pic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489" y="0"/>
            <a:ext cx="7961722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18080C8E-4852-A13B-6547-6DA26205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4" y="393030"/>
            <a:ext cx="8229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Unsupervised </a:t>
            </a:r>
            <a:r>
              <a:rPr lang="en-US" sz="4000" dirty="0" err="1"/>
              <a:t>Unmixing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CPMF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9E24F8-C3E7-4D0E-6501-03A182843205}"/>
                  </a:ext>
                </a:extLst>
              </p:cNvPr>
              <p:cNvSpPr txBox="1"/>
              <p:nvPr/>
            </p:nvSpPr>
            <p:spPr>
              <a:xfrm>
                <a:off x="2626552" y="2263321"/>
                <a:ext cx="2919582" cy="9841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9E24F8-C3E7-4D0E-6501-03A182843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552" y="2263321"/>
                <a:ext cx="2919582" cy="9841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43081B-4039-FB73-2F11-932041B3E394}"/>
                  </a:ext>
                </a:extLst>
              </p:cNvPr>
              <p:cNvSpPr txBox="1"/>
              <p:nvPr/>
            </p:nvSpPr>
            <p:spPr>
              <a:xfrm>
                <a:off x="74700" y="3444835"/>
                <a:ext cx="8023286" cy="99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/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2876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/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1512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/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3013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/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2157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3150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2802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en-US" sz="2400"/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7322 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/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9219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sz="2400"/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en-US" sz="2400"/>
                                  <m:t>1116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0940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0678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0416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43081B-4039-FB73-2F11-932041B3E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0" y="3444835"/>
                <a:ext cx="8023286" cy="99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 6">
                <a:extLst>
                  <a:ext uri="{FF2B5EF4-FFF2-40B4-BE49-F238E27FC236}">
                    <a16:creationId xmlns:a16="http://schemas.microsoft.com/office/drawing/2014/main" id="{830382E3-388F-5B96-2101-150B0B08C904}"/>
                  </a:ext>
                </a:extLst>
              </p:cNvPr>
              <p:cNvSpPr/>
              <p:nvPr/>
            </p:nvSpPr>
            <p:spPr>
              <a:xfrm>
                <a:off x="1969470" y="4632632"/>
                <a:ext cx="3959161" cy="1076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27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54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29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31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מלבן 6">
                <a:extLst>
                  <a:ext uri="{FF2B5EF4-FFF2-40B4-BE49-F238E27FC236}">
                    <a16:creationId xmlns:a16="http://schemas.microsoft.com/office/drawing/2014/main" id="{830382E3-388F-5B96-2101-150B0B08C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470" y="4632632"/>
                <a:ext cx="3959161" cy="10764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5841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circular object&#10;&#10;Description automatically generated">
            <a:extLst>
              <a:ext uri="{FF2B5EF4-FFF2-40B4-BE49-F238E27FC236}">
                <a16:creationId xmlns:a16="http://schemas.microsoft.com/office/drawing/2014/main" id="{673509DF-06A5-3346-692B-2ADAE0F44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/>
          <a:stretch/>
        </p:blipFill>
        <p:spPr>
          <a:xfrm>
            <a:off x="2286" y="10"/>
            <a:ext cx="9141714" cy="685799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389C36E1-2D95-402F-A472-3E6699BE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76831" cy="6730860"/>
          </a:xfrm>
          <a:custGeom>
            <a:avLst/>
            <a:gdLst>
              <a:gd name="connsiteX0" fmla="*/ 1016151 w 5835775"/>
              <a:gd name="connsiteY0" fmla="*/ 6072484 h 6730860"/>
              <a:gd name="connsiteX1" fmla="*/ 1082018 w 5835775"/>
              <a:gd name="connsiteY1" fmla="*/ 6083111 h 6730860"/>
              <a:gd name="connsiteX2" fmla="*/ 1315484 w 5835775"/>
              <a:gd name="connsiteY2" fmla="*/ 6486206 h 6730860"/>
              <a:gd name="connsiteX3" fmla="*/ 912386 w 5835775"/>
              <a:gd name="connsiteY3" fmla="*/ 6719672 h 6730860"/>
              <a:gd name="connsiteX4" fmla="*/ 678923 w 5835775"/>
              <a:gd name="connsiteY4" fmla="*/ 6316576 h 6730860"/>
              <a:gd name="connsiteX5" fmla="*/ 1016151 w 5835775"/>
              <a:gd name="connsiteY5" fmla="*/ 6072484 h 6730860"/>
              <a:gd name="connsiteX6" fmla="*/ 4968517 w 5835775"/>
              <a:gd name="connsiteY6" fmla="*/ 3411427 h 6730860"/>
              <a:gd name="connsiteX7" fmla="*/ 5079176 w 5835775"/>
              <a:gd name="connsiteY7" fmla="*/ 3429280 h 6730860"/>
              <a:gd name="connsiteX8" fmla="*/ 5471396 w 5835775"/>
              <a:gd name="connsiteY8" fmla="*/ 4106482 h 6730860"/>
              <a:gd name="connsiteX9" fmla="*/ 4794194 w 5835775"/>
              <a:gd name="connsiteY9" fmla="*/ 4498704 h 6730860"/>
              <a:gd name="connsiteX10" fmla="*/ 4401974 w 5835775"/>
              <a:gd name="connsiteY10" fmla="*/ 3821503 h 6730860"/>
              <a:gd name="connsiteX11" fmla="*/ 4968517 w 5835775"/>
              <a:gd name="connsiteY11" fmla="*/ 3411427 h 6730860"/>
              <a:gd name="connsiteX12" fmla="*/ 4362805 w 5835775"/>
              <a:gd name="connsiteY12" fmla="*/ 855055 h 6730860"/>
              <a:gd name="connsiteX13" fmla="*/ 4428674 w 5835775"/>
              <a:gd name="connsiteY13" fmla="*/ 865682 h 6730860"/>
              <a:gd name="connsiteX14" fmla="*/ 4662139 w 5835775"/>
              <a:gd name="connsiteY14" fmla="*/ 1268778 h 6730860"/>
              <a:gd name="connsiteX15" fmla="*/ 4259044 w 5835775"/>
              <a:gd name="connsiteY15" fmla="*/ 1502244 h 6730860"/>
              <a:gd name="connsiteX16" fmla="*/ 4025578 w 5835775"/>
              <a:gd name="connsiteY16" fmla="*/ 1099146 h 6730860"/>
              <a:gd name="connsiteX17" fmla="*/ 4362805 w 5835775"/>
              <a:gd name="connsiteY17" fmla="*/ 855055 h 6730860"/>
              <a:gd name="connsiteX18" fmla="*/ 0 w 5835775"/>
              <a:gd name="connsiteY18" fmla="*/ 0 h 6730860"/>
              <a:gd name="connsiteX19" fmla="*/ 3267758 w 5835775"/>
              <a:gd name="connsiteY19" fmla="*/ 0 h 6730860"/>
              <a:gd name="connsiteX20" fmla="*/ 3305063 w 5835775"/>
              <a:gd name="connsiteY20" fmla="*/ 63726 h 6730860"/>
              <a:gd name="connsiteX21" fmla="*/ 3406985 w 5835775"/>
              <a:gd name="connsiteY21" fmla="*/ 462295 h 6730860"/>
              <a:gd name="connsiteX22" fmla="*/ 2970594 w 5835775"/>
              <a:gd name="connsiteY22" fmla="*/ 1557974 h 6730860"/>
              <a:gd name="connsiteX23" fmla="*/ 3515337 w 5835775"/>
              <a:gd name="connsiteY23" fmla="*/ 2066142 h 6730860"/>
              <a:gd name="connsiteX24" fmla="*/ 4650938 w 5835775"/>
              <a:gd name="connsiteY24" fmla="*/ 2132151 h 6730860"/>
              <a:gd name="connsiteX25" fmla="*/ 4897972 w 5835775"/>
              <a:gd name="connsiteY25" fmla="*/ 2795603 h 6730860"/>
              <a:gd name="connsiteX26" fmla="*/ 4062979 w 5835775"/>
              <a:gd name="connsiteY26" fmla="*/ 3417553 h 6730860"/>
              <a:gd name="connsiteX27" fmla="*/ 3501188 w 5835775"/>
              <a:gd name="connsiteY27" fmla="*/ 3937791 h 6730860"/>
              <a:gd name="connsiteX28" fmla="*/ 4449937 w 5835775"/>
              <a:gd name="connsiteY28" fmla="*/ 4695499 h 6730860"/>
              <a:gd name="connsiteX29" fmla="*/ 5440291 w 5835775"/>
              <a:gd name="connsiteY29" fmla="*/ 4956658 h 6730860"/>
              <a:gd name="connsiteX30" fmla="*/ 5762821 w 5835775"/>
              <a:gd name="connsiteY30" fmla="*/ 6073049 h 6730860"/>
              <a:gd name="connsiteX31" fmla="*/ 4438972 w 5835775"/>
              <a:gd name="connsiteY31" fmla="*/ 6432286 h 6730860"/>
              <a:gd name="connsiteX32" fmla="*/ 3687617 w 5835775"/>
              <a:gd name="connsiteY32" fmla="*/ 5512601 h 6730860"/>
              <a:gd name="connsiteX33" fmla="*/ 3137471 w 5835775"/>
              <a:gd name="connsiteY33" fmla="*/ 5228621 h 6730860"/>
              <a:gd name="connsiteX34" fmla="*/ 2219026 w 5835775"/>
              <a:gd name="connsiteY34" fmla="*/ 6103852 h 6730860"/>
              <a:gd name="connsiteX35" fmla="*/ 962609 w 5835775"/>
              <a:gd name="connsiteY35" fmla="*/ 5594024 h 6730860"/>
              <a:gd name="connsiteX36" fmla="*/ 9468 w 5835775"/>
              <a:gd name="connsiteY36" fmla="*/ 6709780 h 6730860"/>
              <a:gd name="connsiteX37" fmla="*/ 0 w 5835775"/>
              <a:gd name="connsiteY37" fmla="*/ 6715849 h 67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35775" h="6730860">
                <a:moveTo>
                  <a:pt x="1016151" y="6072484"/>
                </a:moveTo>
                <a:cubicBezTo>
                  <a:pt x="1037999" y="6073765"/>
                  <a:pt x="1060047" y="6077256"/>
                  <a:pt x="1082018" y="6083111"/>
                </a:cubicBezTo>
                <a:cubicBezTo>
                  <a:pt x="1257801" y="6129954"/>
                  <a:pt x="1362328" y="6310424"/>
                  <a:pt x="1315484" y="6486206"/>
                </a:cubicBezTo>
                <a:cubicBezTo>
                  <a:pt x="1268642" y="6661989"/>
                  <a:pt x="1088168" y="6766515"/>
                  <a:pt x="912386" y="6719672"/>
                </a:cubicBezTo>
                <a:cubicBezTo>
                  <a:pt x="736607" y="6672830"/>
                  <a:pt x="632080" y="6492357"/>
                  <a:pt x="678923" y="6316576"/>
                </a:cubicBezTo>
                <a:cubicBezTo>
                  <a:pt x="719910" y="6162766"/>
                  <a:pt x="863206" y="6063513"/>
                  <a:pt x="1016151" y="6072484"/>
                </a:cubicBezTo>
                <a:close/>
                <a:moveTo>
                  <a:pt x="4968517" y="3411427"/>
                </a:moveTo>
                <a:cubicBezTo>
                  <a:pt x="5005224" y="3413581"/>
                  <a:pt x="5042261" y="3419444"/>
                  <a:pt x="5079176" y="3429280"/>
                </a:cubicBezTo>
                <a:cubicBezTo>
                  <a:pt x="5374488" y="3507975"/>
                  <a:pt x="5550091" y="3811170"/>
                  <a:pt x="5471396" y="4106482"/>
                </a:cubicBezTo>
                <a:cubicBezTo>
                  <a:pt x="5392701" y="4401796"/>
                  <a:pt x="5089508" y="4577399"/>
                  <a:pt x="4794194" y="4498704"/>
                </a:cubicBezTo>
                <a:cubicBezTo>
                  <a:pt x="4498880" y="4420008"/>
                  <a:pt x="4323277" y="4116815"/>
                  <a:pt x="4401974" y="3821503"/>
                </a:cubicBezTo>
                <a:cubicBezTo>
                  <a:pt x="4470833" y="3563104"/>
                  <a:pt x="4711571" y="3396357"/>
                  <a:pt x="4968517" y="3411427"/>
                </a:cubicBezTo>
                <a:close/>
                <a:moveTo>
                  <a:pt x="4362805" y="855055"/>
                </a:moveTo>
                <a:cubicBezTo>
                  <a:pt x="4384656" y="856336"/>
                  <a:pt x="4406701" y="859827"/>
                  <a:pt x="4428674" y="865682"/>
                </a:cubicBezTo>
                <a:cubicBezTo>
                  <a:pt x="4604455" y="912524"/>
                  <a:pt x="4708982" y="1092997"/>
                  <a:pt x="4662139" y="1268778"/>
                </a:cubicBezTo>
                <a:cubicBezTo>
                  <a:pt x="4615296" y="1444559"/>
                  <a:pt x="4434824" y="1549086"/>
                  <a:pt x="4259044" y="1502244"/>
                </a:cubicBezTo>
                <a:cubicBezTo>
                  <a:pt x="4083261" y="1455402"/>
                  <a:pt x="3978736" y="1274928"/>
                  <a:pt x="4025578" y="1099146"/>
                </a:cubicBezTo>
                <a:cubicBezTo>
                  <a:pt x="4066564" y="945337"/>
                  <a:pt x="4209864" y="846084"/>
                  <a:pt x="4362805" y="855055"/>
                </a:cubicBezTo>
                <a:close/>
                <a:moveTo>
                  <a:pt x="0" y="0"/>
                </a:moveTo>
                <a:lnTo>
                  <a:pt x="3267758" y="0"/>
                </a:lnTo>
                <a:lnTo>
                  <a:pt x="3305063" y="63726"/>
                </a:lnTo>
                <a:cubicBezTo>
                  <a:pt x="3369183" y="191635"/>
                  <a:pt x="3406589" y="329370"/>
                  <a:pt x="3406985" y="462295"/>
                </a:cubicBezTo>
                <a:cubicBezTo>
                  <a:pt x="3408485" y="962453"/>
                  <a:pt x="2891543" y="1144904"/>
                  <a:pt x="2970594" y="1557974"/>
                </a:cubicBezTo>
                <a:cubicBezTo>
                  <a:pt x="3032280" y="1880398"/>
                  <a:pt x="3449119" y="2040925"/>
                  <a:pt x="3515337" y="2066142"/>
                </a:cubicBezTo>
                <a:cubicBezTo>
                  <a:pt x="4015284" y="2256630"/>
                  <a:pt x="4332227" y="1913363"/>
                  <a:pt x="4650938" y="2132151"/>
                </a:cubicBezTo>
                <a:cubicBezTo>
                  <a:pt x="4853731" y="2271360"/>
                  <a:pt x="4965324" y="2574996"/>
                  <a:pt x="4897972" y="2795603"/>
                </a:cubicBezTo>
                <a:cubicBezTo>
                  <a:pt x="4830989" y="3014971"/>
                  <a:pt x="4662056" y="3104561"/>
                  <a:pt x="4062979" y="3417553"/>
                </a:cubicBezTo>
                <a:cubicBezTo>
                  <a:pt x="3838920" y="3534602"/>
                  <a:pt x="3512702" y="3705038"/>
                  <a:pt x="3501188" y="3937791"/>
                </a:cubicBezTo>
                <a:cubicBezTo>
                  <a:pt x="3482029" y="4324932"/>
                  <a:pt x="4394257" y="4674655"/>
                  <a:pt x="4449937" y="4695499"/>
                </a:cubicBezTo>
                <a:cubicBezTo>
                  <a:pt x="4884270" y="4858160"/>
                  <a:pt x="5186431" y="4793445"/>
                  <a:pt x="5440291" y="4956658"/>
                </a:cubicBezTo>
                <a:cubicBezTo>
                  <a:pt x="5797237" y="5186171"/>
                  <a:pt x="5933047" y="5687465"/>
                  <a:pt x="5762821" y="6073049"/>
                </a:cubicBezTo>
                <a:cubicBezTo>
                  <a:pt x="5566196" y="6518425"/>
                  <a:pt x="4842241" y="6698608"/>
                  <a:pt x="4438972" y="6432286"/>
                </a:cubicBezTo>
                <a:cubicBezTo>
                  <a:pt x="4148514" y="6240453"/>
                  <a:pt x="4125510" y="5878795"/>
                  <a:pt x="3687617" y="5512601"/>
                </a:cubicBezTo>
                <a:cubicBezTo>
                  <a:pt x="3487248" y="5345038"/>
                  <a:pt x="3330804" y="5214736"/>
                  <a:pt x="3137471" y="5228621"/>
                </a:cubicBezTo>
                <a:cubicBezTo>
                  <a:pt x="2702082" y="5259873"/>
                  <a:pt x="2676865" y="5988253"/>
                  <a:pt x="2219026" y="6103852"/>
                </a:cubicBezTo>
                <a:cubicBezTo>
                  <a:pt x="1741606" y="6224379"/>
                  <a:pt x="1457366" y="5508411"/>
                  <a:pt x="962609" y="5594024"/>
                </a:cubicBezTo>
                <a:cubicBezTo>
                  <a:pt x="494464" y="5675021"/>
                  <a:pt x="474925" y="6363960"/>
                  <a:pt x="9468" y="6709780"/>
                </a:cubicBezTo>
                <a:lnTo>
                  <a:pt x="0" y="6715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183164" y="663960"/>
            <a:ext cx="2885155" cy="32281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3800" b="1"/>
              <a:t>Detection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3476362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 1065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8" name="Freeform: Shape 106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70" name="Rectangle 1069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C49B6340-9D54-4548-B87C-24BA7EA53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Gardner La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r="4473" b="-2105"/>
          <a:stretch/>
        </p:blipFill>
        <p:spPr bwMode="auto">
          <a:xfrm>
            <a:off x="0" y="0"/>
            <a:ext cx="6214811" cy="689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74" name="Freeform: Shape 1073">
            <a:extLst>
              <a:ext uri="{FF2B5EF4-FFF2-40B4-BE49-F238E27FC236}">
                <a16:creationId xmlns:a16="http://schemas.microsoft.com/office/drawing/2014/main" id="{F1D5403D-09EC-41DB-B916-A09C0E5AE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49273" y="-39157"/>
            <a:ext cx="4194727" cy="6897158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5969608" y="1122363"/>
            <a:ext cx="271719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5400"/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109143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Picture 8" descr="Colourful charts and graphs">
            <a:extLst>
              <a:ext uri="{FF2B5EF4-FFF2-40B4-BE49-F238E27FC236}">
                <a16:creationId xmlns:a16="http://schemas.microsoft.com/office/drawing/2014/main" id="{86CE5426-B77B-BF86-E22D-7920F6275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6" r="17383" b="-1"/>
          <a:stretch/>
        </p:blipFill>
        <p:spPr>
          <a:xfrm>
            <a:off x="20" y="1"/>
            <a:ext cx="3931900" cy="4293415"/>
          </a:xfrm>
          <a:custGeom>
            <a:avLst/>
            <a:gdLst/>
            <a:ahLst/>
            <a:cxnLst/>
            <a:rect l="l" t="t" r="r" b="b"/>
            <a:pathLst>
              <a:path w="6734174" h="5514977">
                <a:moveTo>
                  <a:pt x="1077007" y="4987440"/>
                </a:moveTo>
                <a:cubicBezTo>
                  <a:pt x="1094537" y="4990273"/>
                  <a:pt x="1112073" y="4996453"/>
                  <a:pt x="1128635" y="5006199"/>
                </a:cubicBezTo>
                <a:cubicBezTo>
                  <a:pt x="1194883" y="5045182"/>
                  <a:pt x="1220457" y="5126442"/>
                  <a:pt x="1185757" y="5187698"/>
                </a:cubicBezTo>
                <a:cubicBezTo>
                  <a:pt x="1151058" y="5248954"/>
                  <a:pt x="1069223" y="5267011"/>
                  <a:pt x="1002975" y="5228028"/>
                </a:cubicBezTo>
                <a:cubicBezTo>
                  <a:pt x="936728" y="5189045"/>
                  <a:pt x="911153" y="5107785"/>
                  <a:pt x="945853" y="5046529"/>
                </a:cubicBezTo>
                <a:cubicBezTo>
                  <a:pt x="963203" y="5015901"/>
                  <a:pt x="992337" y="4996072"/>
                  <a:pt x="1025413" y="4988775"/>
                </a:cubicBezTo>
                <a:cubicBezTo>
                  <a:pt x="1041952" y="4985125"/>
                  <a:pt x="1059476" y="4984609"/>
                  <a:pt x="1077007" y="4987440"/>
                </a:cubicBezTo>
                <a:close/>
                <a:moveTo>
                  <a:pt x="474762" y="4590962"/>
                </a:moveTo>
                <a:cubicBezTo>
                  <a:pt x="500491" y="4587824"/>
                  <a:pt x="527063" y="4588310"/>
                  <a:pt x="553642" y="4592604"/>
                </a:cubicBezTo>
                <a:cubicBezTo>
                  <a:pt x="589081" y="4598329"/>
                  <a:pt x="624531" y="4610823"/>
                  <a:pt x="658012" y="4630525"/>
                </a:cubicBezTo>
                <a:cubicBezTo>
                  <a:pt x="791935" y="4709331"/>
                  <a:pt x="843635" y="4873604"/>
                  <a:pt x="773488" y="4997438"/>
                </a:cubicBezTo>
                <a:cubicBezTo>
                  <a:pt x="703339" y="5121271"/>
                  <a:pt x="537907" y="5157774"/>
                  <a:pt x="403983" y="5078968"/>
                </a:cubicBezTo>
                <a:cubicBezTo>
                  <a:pt x="270060" y="5000162"/>
                  <a:pt x="218360" y="4835889"/>
                  <a:pt x="288508" y="4712055"/>
                </a:cubicBezTo>
                <a:cubicBezTo>
                  <a:pt x="327966" y="4642398"/>
                  <a:pt x="397573" y="4600375"/>
                  <a:pt x="474762" y="4590962"/>
                </a:cubicBezTo>
                <a:close/>
                <a:moveTo>
                  <a:pt x="0" y="0"/>
                </a:moveTo>
                <a:lnTo>
                  <a:pt x="952983" y="0"/>
                </a:lnTo>
                <a:lnTo>
                  <a:pt x="2081055" y="0"/>
                </a:lnTo>
                <a:lnTo>
                  <a:pt x="2263577" y="150988"/>
                </a:lnTo>
                <a:cubicBezTo>
                  <a:pt x="2504052" y="338565"/>
                  <a:pt x="2728791" y="577550"/>
                  <a:pt x="2992530" y="694885"/>
                </a:cubicBezTo>
                <a:cubicBezTo>
                  <a:pt x="3318395" y="839609"/>
                  <a:pt x="3657608" y="716866"/>
                  <a:pt x="3970058" y="592698"/>
                </a:cubicBezTo>
                <a:cubicBezTo>
                  <a:pt x="4331373" y="448982"/>
                  <a:pt x="4690914" y="359985"/>
                  <a:pt x="5084944" y="488161"/>
                </a:cubicBezTo>
                <a:cubicBezTo>
                  <a:pt x="5565424" y="644433"/>
                  <a:pt x="5733507" y="1009888"/>
                  <a:pt x="5669311" y="1444982"/>
                </a:cubicBezTo>
                <a:cubicBezTo>
                  <a:pt x="5633326" y="1688985"/>
                  <a:pt x="5552663" y="1922553"/>
                  <a:pt x="5493314" y="2161331"/>
                </a:cubicBezTo>
                <a:cubicBezTo>
                  <a:pt x="5439656" y="2378561"/>
                  <a:pt x="5495983" y="2579198"/>
                  <a:pt x="5660990" y="2721315"/>
                </a:cubicBezTo>
                <a:cubicBezTo>
                  <a:pt x="5835491" y="2871524"/>
                  <a:pt x="6009868" y="3023606"/>
                  <a:pt x="6194694" y="3156288"/>
                </a:cubicBezTo>
                <a:cubicBezTo>
                  <a:pt x="6992820" y="3729094"/>
                  <a:pt x="6788369" y="4727029"/>
                  <a:pt x="6332492" y="5124196"/>
                </a:cubicBezTo>
                <a:cubicBezTo>
                  <a:pt x="5760173" y="5622336"/>
                  <a:pt x="5107042" y="5619729"/>
                  <a:pt x="4441677" y="5255068"/>
                </a:cubicBezTo>
                <a:cubicBezTo>
                  <a:pt x="4173482" y="5108729"/>
                  <a:pt x="3929482" y="4905798"/>
                  <a:pt x="3670848" y="4735132"/>
                </a:cubicBezTo>
                <a:cubicBezTo>
                  <a:pt x="3306542" y="4495539"/>
                  <a:pt x="2914030" y="4470019"/>
                  <a:pt x="2584477" y="4836478"/>
                </a:cubicBezTo>
                <a:cubicBezTo>
                  <a:pt x="2461558" y="4973117"/>
                  <a:pt x="2326491" y="5118013"/>
                  <a:pt x="2168844" y="5190252"/>
                </a:cubicBezTo>
                <a:cubicBezTo>
                  <a:pt x="1762360" y="5376523"/>
                  <a:pt x="1372544" y="5223527"/>
                  <a:pt x="1038433" y="4794945"/>
                </a:cubicBezTo>
                <a:cubicBezTo>
                  <a:pt x="904350" y="4623011"/>
                  <a:pt x="765802" y="4432532"/>
                  <a:pt x="552043" y="4416221"/>
                </a:cubicBezTo>
                <a:cubicBezTo>
                  <a:pt x="379074" y="4403135"/>
                  <a:pt x="204522" y="4409418"/>
                  <a:pt x="31608" y="4426144"/>
                </a:cubicBezTo>
                <a:lnTo>
                  <a:pt x="0" y="4429791"/>
                </a:lnTo>
                <a:close/>
              </a:path>
            </a:pathLst>
          </a:custGeom>
        </p:spPr>
      </p:pic>
      <p:sp>
        <p:nvSpPr>
          <p:cNvPr id="4" name="כותרת 2">
            <a:extLst>
              <a:ext uri="{FF2B5EF4-FFF2-40B4-BE49-F238E27FC236}">
                <a16:creationId xmlns:a16="http://schemas.microsoft.com/office/drawing/2014/main" id="{9F72A777-D42B-2BD0-7E4E-2CA8D67DE628}"/>
              </a:ext>
            </a:extLst>
          </p:cNvPr>
          <p:cNvSpPr txBox="1">
            <a:spLocks/>
          </p:cNvSpPr>
          <p:nvPr/>
        </p:nvSpPr>
        <p:spPr>
          <a:xfrm>
            <a:off x="4371373" y="84259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Full-Pixel Detectors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1921" y="1795848"/>
            <a:ext cx="4923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Since we are trying to detect a specific material.</a:t>
            </a:r>
          </a:p>
          <a:p>
            <a:endParaRPr lang="en-US" sz="2400" dirty="0"/>
          </a:p>
          <a:p>
            <a:r>
              <a:rPr lang="en-US" sz="2400" dirty="0"/>
              <a:t>We will separate the image into 2 distinct classes: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692" y="4456670"/>
            <a:ext cx="76611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The material we are trying to detect, or the </a:t>
            </a:r>
            <a:r>
              <a:rPr lang="en-US" sz="2400" i="1" dirty="0"/>
              <a:t>Target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2. And everything else that isn’t the material, which we will refer to as the </a:t>
            </a:r>
            <a:r>
              <a:rPr lang="en-US" sz="2400" i="1" dirty="0"/>
              <a:t>Background</a:t>
            </a:r>
            <a:r>
              <a:rPr lang="en-US" sz="24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62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9" name="Picture 8" descr="Colourful charts and graphs">
            <a:extLst>
              <a:ext uri="{FF2B5EF4-FFF2-40B4-BE49-F238E27FC236}">
                <a16:creationId xmlns:a16="http://schemas.microsoft.com/office/drawing/2014/main" id="{86CE5426-B77B-BF86-E22D-7920F6275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6" r="17383" b="-1"/>
          <a:stretch/>
        </p:blipFill>
        <p:spPr>
          <a:xfrm>
            <a:off x="20" y="1"/>
            <a:ext cx="3931900" cy="4293415"/>
          </a:xfrm>
          <a:custGeom>
            <a:avLst/>
            <a:gdLst/>
            <a:ahLst/>
            <a:cxnLst/>
            <a:rect l="l" t="t" r="r" b="b"/>
            <a:pathLst>
              <a:path w="6734174" h="5514977">
                <a:moveTo>
                  <a:pt x="1077007" y="4987440"/>
                </a:moveTo>
                <a:cubicBezTo>
                  <a:pt x="1094537" y="4990273"/>
                  <a:pt x="1112073" y="4996453"/>
                  <a:pt x="1128635" y="5006199"/>
                </a:cubicBezTo>
                <a:cubicBezTo>
                  <a:pt x="1194883" y="5045182"/>
                  <a:pt x="1220457" y="5126442"/>
                  <a:pt x="1185757" y="5187698"/>
                </a:cubicBezTo>
                <a:cubicBezTo>
                  <a:pt x="1151058" y="5248954"/>
                  <a:pt x="1069223" y="5267011"/>
                  <a:pt x="1002975" y="5228028"/>
                </a:cubicBezTo>
                <a:cubicBezTo>
                  <a:pt x="936728" y="5189045"/>
                  <a:pt x="911153" y="5107785"/>
                  <a:pt x="945853" y="5046529"/>
                </a:cubicBezTo>
                <a:cubicBezTo>
                  <a:pt x="963203" y="5015901"/>
                  <a:pt x="992337" y="4996072"/>
                  <a:pt x="1025413" y="4988775"/>
                </a:cubicBezTo>
                <a:cubicBezTo>
                  <a:pt x="1041952" y="4985125"/>
                  <a:pt x="1059476" y="4984609"/>
                  <a:pt x="1077007" y="4987440"/>
                </a:cubicBezTo>
                <a:close/>
                <a:moveTo>
                  <a:pt x="474762" y="4590962"/>
                </a:moveTo>
                <a:cubicBezTo>
                  <a:pt x="500491" y="4587824"/>
                  <a:pt x="527063" y="4588310"/>
                  <a:pt x="553642" y="4592604"/>
                </a:cubicBezTo>
                <a:cubicBezTo>
                  <a:pt x="589081" y="4598329"/>
                  <a:pt x="624531" y="4610823"/>
                  <a:pt x="658012" y="4630525"/>
                </a:cubicBezTo>
                <a:cubicBezTo>
                  <a:pt x="791935" y="4709331"/>
                  <a:pt x="843635" y="4873604"/>
                  <a:pt x="773488" y="4997438"/>
                </a:cubicBezTo>
                <a:cubicBezTo>
                  <a:pt x="703339" y="5121271"/>
                  <a:pt x="537907" y="5157774"/>
                  <a:pt x="403983" y="5078968"/>
                </a:cubicBezTo>
                <a:cubicBezTo>
                  <a:pt x="270060" y="5000162"/>
                  <a:pt x="218360" y="4835889"/>
                  <a:pt x="288508" y="4712055"/>
                </a:cubicBezTo>
                <a:cubicBezTo>
                  <a:pt x="327966" y="4642398"/>
                  <a:pt x="397573" y="4600375"/>
                  <a:pt x="474762" y="4590962"/>
                </a:cubicBezTo>
                <a:close/>
                <a:moveTo>
                  <a:pt x="0" y="0"/>
                </a:moveTo>
                <a:lnTo>
                  <a:pt x="952983" y="0"/>
                </a:lnTo>
                <a:lnTo>
                  <a:pt x="2081055" y="0"/>
                </a:lnTo>
                <a:lnTo>
                  <a:pt x="2263577" y="150988"/>
                </a:lnTo>
                <a:cubicBezTo>
                  <a:pt x="2504052" y="338565"/>
                  <a:pt x="2728791" y="577550"/>
                  <a:pt x="2992530" y="694885"/>
                </a:cubicBezTo>
                <a:cubicBezTo>
                  <a:pt x="3318395" y="839609"/>
                  <a:pt x="3657608" y="716866"/>
                  <a:pt x="3970058" y="592698"/>
                </a:cubicBezTo>
                <a:cubicBezTo>
                  <a:pt x="4331373" y="448982"/>
                  <a:pt x="4690914" y="359985"/>
                  <a:pt x="5084944" y="488161"/>
                </a:cubicBezTo>
                <a:cubicBezTo>
                  <a:pt x="5565424" y="644433"/>
                  <a:pt x="5733507" y="1009888"/>
                  <a:pt x="5669311" y="1444982"/>
                </a:cubicBezTo>
                <a:cubicBezTo>
                  <a:pt x="5633326" y="1688985"/>
                  <a:pt x="5552663" y="1922553"/>
                  <a:pt x="5493314" y="2161331"/>
                </a:cubicBezTo>
                <a:cubicBezTo>
                  <a:pt x="5439656" y="2378561"/>
                  <a:pt x="5495983" y="2579198"/>
                  <a:pt x="5660990" y="2721315"/>
                </a:cubicBezTo>
                <a:cubicBezTo>
                  <a:pt x="5835491" y="2871524"/>
                  <a:pt x="6009868" y="3023606"/>
                  <a:pt x="6194694" y="3156288"/>
                </a:cubicBezTo>
                <a:cubicBezTo>
                  <a:pt x="6992820" y="3729094"/>
                  <a:pt x="6788369" y="4727029"/>
                  <a:pt x="6332492" y="5124196"/>
                </a:cubicBezTo>
                <a:cubicBezTo>
                  <a:pt x="5760173" y="5622336"/>
                  <a:pt x="5107042" y="5619729"/>
                  <a:pt x="4441677" y="5255068"/>
                </a:cubicBezTo>
                <a:cubicBezTo>
                  <a:pt x="4173482" y="5108729"/>
                  <a:pt x="3929482" y="4905798"/>
                  <a:pt x="3670848" y="4735132"/>
                </a:cubicBezTo>
                <a:cubicBezTo>
                  <a:pt x="3306542" y="4495539"/>
                  <a:pt x="2914030" y="4470019"/>
                  <a:pt x="2584477" y="4836478"/>
                </a:cubicBezTo>
                <a:cubicBezTo>
                  <a:pt x="2461558" y="4973117"/>
                  <a:pt x="2326491" y="5118013"/>
                  <a:pt x="2168844" y="5190252"/>
                </a:cubicBezTo>
                <a:cubicBezTo>
                  <a:pt x="1762360" y="5376523"/>
                  <a:pt x="1372544" y="5223527"/>
                  <a:pt x="1038433" y="4794945"/>
                </a:cubicBezTo>
                <a:cubicBezTo>
                  <a:pt x="904350" y="4623011"/>
                  <a:pt x="765802" y="4432532"/>
                  <a:pt x="552043" y="4416221"/>
                </a:cubicBezTo>
                <a:cubicBezTo>
                  <a:pt x="379074" y="4403135"/>
                  <a:pt x="204522" y="4409418"/>
                  <a:pt x="31608" y="4426144"/>
                </a:cubicBezTo>
                <a:lnTo>
                  <a:pt x="0" y="4429791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66ED97F-58C2-7263-05A1-3A8E1124F5FE}"/>
                  </a:ext>
                </a:extLst>
              </p:cNvPr>
              <p:cNvSpPr txBox="1"/>
              <p:nvPr/>
            </p:nvSpPr>
            <p:spPr>
              <a:xfrm>
                <a:off x="387870" y="4996194"/>
                <a:ext cx="5744521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he-IL" sz="2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he-IL" sz="2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d>
                        <m:d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he-IL" sz="25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he-IL" sz="25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(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𝒕𝒂𝒓𝒈𝒆𝒕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𝒂𝒃𝒔𝒆𝒏𝒕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 </m:t>
                      </m:r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66ED97F-58C2-7263-05A1-3A8E1124F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70" y="4996194"/>
                <a:ext cx="5744521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0EA7A3-16D8-8C92-EEC9-D5964A4608F6}"/>
                  </a:ext>
                </a:extLst>
              </p:cNvPr>
              <p:cNvSpPr txBox="1"/>
              <p:nvPr/>
            </p:nvSpPr>
            <p:spPr>
              <a:xfrm>
                <a:off x="390156" y="5372894"/>
                <a:ext cx="6018647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e-IL" sz="2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e-IL" sz="2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he-IL" sz="2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he-IL" sz="2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he-IL" sz="2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he-IL" sz="2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he-IL" sz="2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d>
                      <m:dPr>
                        <m:ctrlPr>
                          <a:rPr lang="he-IL" sz="2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e-IL" sz="25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e-IL" sz="25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he-IL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he-IL" sz="2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e-IL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e-IL" sz="25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𝜞</m:t>
                            </m:r>
                          </m:e>
                          <m:sub>
                            <m:r>
                              <a:rPr lang="he-IL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r>
                  <a:rPr lang="he-IL" sz="2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en-US" sz="25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1" i="1">
                        <a:latin typeface="Cambria Math" panose="02040503050406030204" pitchFamily="18" charset="0"/>
                      </a:rPr>
                      <m:t>𝒕𝒂𝒓𝒈𝒆𝒕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𝒑𝒓𝒆𝒔𝒆𝒏𝒕</m:t>
                    </m:r>
                    <m:r>
                      <a:rPr lang="en-US" sz="2500" b="1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30EA7A3-16D8-8C92-EEC9-D5964A460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56" y="5372894"/>
                <a:ext cx="6018647" cy="477054"/>
              </a:xfrm>
              <a:prstGeom prst="rect">
                <a:avLst/>
              </a:prstGeom>
              <a:blipFill rotWithShape="0">
                <a:blip r:embed="rId4"/>
                <a:stretch>
                  <a:fillRect t="-8861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כותרת 2">
            <a:extLst>
              <a:ext uri="{FF2B5EF4-FFF2-40B4-BE49-F238E27FC236}">
                <a16:creationId xmlns:a16="http://schemas.microsoft.com/office/drawing/2014/main" id="{9F72A777-D42B-2BD0-7E4E-2CA8D67DE628}"/>
              </a:ext>
            </a:extLst>
          </p:cNvPr>
          <p:cNvSpPr txBox="1">
            <a:spLocks/>
          </p:cNvSpPr>
          <p:nvPr/>
        </p:nvSpPr>
        <p:spPr>
          <a:xfrm>
            <a:off x="4371373" y="84259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Full-Pixel Detectors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260F1-4EA6-86B0-6DA8-773C3DBA15D2}"/>
              </a:ext>
            </a:extLst>
          </p:cNvPr>
          <p:cNvSpPr txBox="1"/>
          <p:nvPr/>
        </p:nvSpPr>
        <p:spPr>
          <a:xfrm>
            <a:off x="4570857" y="1801911"/>
            <a:ext cx="40638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Let’s begin by first assuming we know the statistics of targets and backgrounds</a:t>
            </a:r>
          </a:p>
          <a:p>
            <a:endParaRPr lang="en-US" sz="2400" dirty="0"/>
          </a:p>
          <a:p>
            <a:r>
              <a:rPr lang="en-US" sz="2400" dirty="0"/>
              <a:t>Consider a detection problem where the target and background both follow a normal distribution.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מלבן 11"/>
              <p:cNvSpPr/>
              <p:nvPr/>
            </p:nvSpPr>
            <p:spPr>
              <a:xfrm>
                <a:off x="763848" y="6053435"/>
                <a:ext cx="75174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𝒘𝒉𝒆𝒓𝒆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400" b="1" i="1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𝒊𝒔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𝒎𝒆𝒂𝒏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𝒂𝒏𝒅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400" b="1" i="1">
                        <a:latin typeface="Cambria Math" panose="02040503050406030204" pitchFamily="18" charset="0"/>
                      </a:rPr>
                      <m:t>𝜞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𝒊𝒔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𝒄𝒐𝒗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𝒎𝒂𝒕𝒓𝒊𝒙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∗∗</m:t>
                    </m:r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12" name="מלבן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48" y="6053435"/>
                <a:ext cx="7517450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3173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321362" y="55811"/>
            <a:ext cx="4026876" cy="15919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Neyman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-Pearson detector.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1CD84-D221-E832-FEAC-E09F9FDCA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16" r="21053"/>
          <a:stretch/>
        </p:blipFill>
        <p:spPr>
          <a:xfrm>
            <a:off x="4572000" y="10"/>
            <a:ext cx="4572000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E37F2-E0A4-FD7D-5BE9-CD2DBD3F0ED3}"/>
                  </a:ext>
                </a:extLst>
              </p:cNvPr>
              <p:cNvSpPr txBox="1"/>
              <p:nvPr/>
            </p:nvSpPr>
            <p:spPr>
              <a:xfrm>
                <a:off x="64890" y="4093400"/>
                <a:ext cx="5246308" cy="1373966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he-IL" sz="25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  <m:sup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he-IL" sz="25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he-IL" sz="25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e-IL" sz="25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he-IL" sz="25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he-IL" sz="25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sSup>
                        <m:sSup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he-IL" sz="25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  <m:sup>
                          <m:r>
                            <a:rPr lang="he-IL" sz="25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he-IL" sz="25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he-IL" sz="25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he-IL" sz="25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he-IL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he-IL" sz="2500" b="1" dirty="0">
                    <a:solidFill>
                      <a:schemeClr val="tx1"/>
                    </a:solidFill>
                  </a:rPr>
                  <a:t>		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CE37F2-E0A4-FD7D-5BE9-CD2DBD3F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0" y="4093400"/>
                <a:ext cx="5246308" cy="13739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DD34733-5172-308F-C5C2-24CE243B5990}"/>
              </a:ext>
            </a:extLst>
          </p:cNvPr>
          <p:cNvSpPr txBox="1"/>
          <p:nvPr/>
        </p:nvSpPr>
        <p:spPr>
          <a:xfrm>
            <a:off x="321362" y="1880671"/>
            <a:ext cx="4733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detector makes a decision based on the Mahalanobis distance (from earlier) of x’s spectrum from each of the classes.</a:t>
            </a:r>
          </a:p>
        </p:txBody>
      </p:sp>
    </p:spTree>
    <p:extLst>
      <p:ext uri="{BB962C8B-B14F-4D97-AF65-F5344CB8AC3E}">
        <p14:creationId xmlns:p14="http://schemas.microsoft.com/office/powerpoint/2010/main" val="2433137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C3F918-ED2F-42C3-ACDE-105213486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7A18E2E-4285-464F-9069-61D155A58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3641" y="0"/>
            <a:ext cx="2200359" cy="2750153"/>
          </a:xfrm>
          <a:custGeom>
            <a:avLst/>
            <a:gdLst>
              <a:gd name="connsiteX0" fmla="*/ 1067830 w 2933812"/>
              <a:gd name="connsiteY0" fmla="*/ 776732 h 2750153"/>
              <a:gd name="connsiteX1" fmla="*/ 1305537 w 2933812"/>
              <a:gd name="connsiteY1" fmla="*/ 842083 h 2750153"/>
              <a:gd name="connsiteX2" fmla="*/ 1421053 w 2933812"/>
              <a:gd name="connsiteY2" fmla="*/ 1397856 h 2750153"/>
              <a:gd name="connsiteX3" fmla="*/ 865267 w 2933812"/>
              <a:gd name="connsiteY3" fmla="*/ 1513301 h 2750153"/>
              <a:gd name="connsiteX4" fmla="*/ 749819 w 2933812"/>
              <a:gd name="connsiteY4" fmla="*/ 957568 h 2750153"/>
              <a:gd name="connsiteX5" fmla="*/ 836727 w 2933812"/>
              <a:gd name="connsiteY5" fmla="*/ 862679 h 2750153"/>
              <a:gd name="connsiteX6" fmla="*/ 1067830 w 2933812"/>
              <a:gd name="connsiteY6" fmla="*/ 776732 h 2750153"/>
              <a:gd name="connsiteX7" fmla="*/ 209205 w 2933812"/>
              <a:gd name="connsiteY7" fmla="*/ 551704 h 2750153"/>
              <a:gd name="connsiteX8" fmla="*/ 328901 w 2933812"/>
              <a:gd name="connsiteY8" fmla="*/ 567267 h 2750153"/>
              <a:gd name="connsiteX9" fmla="*/ 460887 w 2933812"/>
              <a:gd name="connsiteY9" fmla="*/ 878648 h 2750153"/>
              <a:gd name="connsiteX10" fmla="*/ 149506 w 2933812"/>
              <a:gd name="connsiteY10" fmla="*/ 1010633 h 2750153"/>
              <a:gd name="connsiteX11" fmla="*/ 17517 w 2933812"/>
              <a:gd name="connsiteY11" fmla="*/ 699260 h 2750153"/>
              <a:gd name="connsiteX12" fmla="*/ 97142 w 2933812"/>
              <a:gd name="connsiteY12" fmla="*/ 596577 h 2750153"/>
              <a:gd name="connsiteX13" fmla="*/ 209205 w 2933812"/>
              <a:gd name="connsiteY13" fmla="*/ 551704 h 2750153"/>
              <a:gd name="connsiteX14" fmla="*/ 603014 w 2933812"/>
              <a:gd name="connsiteY14" fmla="*/ 0 h 2750153"/>
              <a:gd name="connsiteX15" fmla="*/ 2933812 w 2933812"/>
              <a:gd name="connsiteY15" fmla="*/ 0 h 2750153"/>
              <a:gd name="connsiteX16" fmla="*/ 2933812 w 2933812"/>
              <a:gd name="connsiteY16" fmla="*/ 2748233 h 2750153"/>
              <a:gd name="connsiteX17" fmla="*/ 2877044 w 2933812"/>
              <a:gd name="connsiteY17" fmla="*/ 2704219 h 2750153"/>
              <a:gd name="connsiteX18" fmla="*/ 1987800 w 2933812"/>
              <a:gd name="connsiteY18" fmla="*/ 2707378 h 2750153"/>
              <a:gd name="connsiteX19" fmla="*/ 1571775 w 2933812"/>
              <a:gd name="connsiteY19" fmla="*/ 2085562 h 2750153"/>
              <a:gd name="connsiteX20" fmla="*/ 2085622 w 2933812"/>
              <a:gd name="connsiteY20" fmla="*/ 1038354 h 2750153"/>
              <a:gd name="connsiteX21" fmla="*/ 1614635 w 2933812"/>
              <a:gd name="connsiteY21" fmla="*/ 560521 h 2750153"/>
              <a:gd name="connsiteX22" fmla="*/ 825009 w 2933812"/>
              <a:gd name="connsiteY22" fmla="*/ 518839 h 2750153"/>
              <a:gd name="connsiteX23" fmla="*/ 599925 w 2933812"/>
              <a:gd name="connsiteY23" fmla="*/ 14372 h 27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3812" h="2750153">
                <a:moveTo>
                  <a:pt x="1067830" y="776732"/>
                </a:moveTo>
                <a:cubicBezTo>
                  <a:pt x="1150031" y="773119"/>
                  <a:pt x="1233332" y="794722"/>
                  <a:pt x="1305537" y="842083"/>
                </a:cubicBezTo>
                <a:cubicBezTo>
                  <a:pt x="1490941" y="963689"/>
                  <a:pt x="1542616" y="1212493"/>
                  <a:pt x="1421053" y="1397856"/>
                </a:cubicBezTo>
                <a:cubicBezTo>
                  <a:pt x="1299424" y="1583173"/>
                  <a:pt x="1050671" y="1634906"/>
                  <a:pt x="865267" y="1513301"/>
                </a:cubicBezTo>
                <a:cubicBezTo>
                  <a:pt x="679936" y="1391729"/>
                  <a:pt x="628260" y="1142925"/>
                  <a:pt x="749819" y="957568"/>
                </a:cubicBezTo>
                <a:cubicBezTo>
                  <a:pt x="773570" y="921529"/>
                  <a:pt x="802922" y="889506"/>
                  <a:pt x="836727" y="862679"/>
                </a:cubicBezTo>
                <a:cubicBezTo>
                  <a:pt x="904529" y="809175"/>
                  <a:pt x="985629" y="780345"/>
                  <a:pt x="1067830" y="776732"/>
                </a:cubicBezTo>
                <a:close/>
                <a:moveTo>
                  <a:pt x="209205" y="551704"/>
                </a:moveTo>
                <a:cubicBezTo>
                  <a:pt x="249147" y="546653"/>
                  <a:pt x="290360" y="551675"/>
                  <a:pt x="328901" y="567267"/>
                </a:cubicBezTo>
                <a:cubicBezTo>
                  <a:pt x="451346" y="616809"/>
                  <a:pt x="510410" y="756201"/>
                  <a:pt x="460887" y="878648"/>
                </a:cubicBezTo>
                <a:cubicBezTo>
                  <a:pt x="411366" y="1001087"/>
                  <a:pt x="271948" y="1060182"/>
                  <a:pt x="149506" y="1010633"/>
                </a:cubicBezTo>
                <a:cubicBezTo>
                  <a:pt x="27060" y="961092"/>
                  <a:pt x="-32003" y="821699"/>
                  <a:pt x="17517" y="699260"/>
                </a:cubicBezTo>
                <a:cubicBezTo>
                  <a:pt x="34058" y="658332"/>
                  <a:pt x="61655" y="622811"/>
                  <a:pt x="97142" y="596577"/>
                </a:cubicBezTo>
                <a:cubicBezTo>
                  <a:pt x="130594" y="571878"/>
                  <a:pt x="169264" y="556754"/>
                  <a:pt x="209205" y="551704"/>
                </a:cubicBezTo>
                <a:close/>
                <a:moveTo>
                  <a:pt x="603014" y="0"/>
                </a:moveTo>
                <a:lnTo>
                  <a:pt x="2933812" y="0"/>
                </a:lnTo>
                <a:lnTo>
                  <a:pt x="2933812" y="2748233"/>
                </a:lnTo>
                <a:lnTo>
                  <a:pt x="2877044" y="2704219"/>
                </a:lnTo>
                <a:cubicBezTo>
                  <a:pt x="2590402" y="2543052"/>
                  <a:pt x="2331640" y="2859871"/>
                  <a:pt x="1987800" y="2707378"/>
                </a:cubicBezTo>
                <a:cubicBezTo>
                  <a:pt x="1763640" y="2607782"/>
                  <a:pt x="1580044" y="2342268"/>
                  <a:pt x="1571775" y="2085562"/>
                </a:cubicBezTo>
                <a:cubicBezTo>
                  <a:pt x="1556983" y="1612648"/>
                  <a:pt x="2147977" y="1430482"/>
                  <a:pt x="2085622" y="1038354"/>
                </a:cubicBezTo>
                <a:cubicBezTo>
                  <a:pt x="2048252" y="804151"/>
                  <a:pt x="1799013" y="625551"/>
                  <a:pt x="1614635" y="560521"/>
                </a:cubicBezTo>
                <a:cubicBezTo>
                  <a:pt x="1263737" y="436354"/>
                  <a:pt x="1061091" y="667936"/>
                  <a:pt x="825009" y="518839"/>
                </a:cubicBezTo>
                <a:cubicBezTo>
                  <a:pt x="671642" y="421917"/>
                  <a:pt x="576178" y="209445"/>
                  <a:pt x="599925" y="1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557784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both classes have the same covariance matrix, the equation becomes simpler: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057" y="4140088"/>
            <a:ext cx="82296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44168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</a:rPr>
              <a:t>MF is an abbreviation of a common term in this space – Matched Filter.</a:t>
            </a:r>
          </a:p>
          <a:p>
            <a:pPr defTabSz="1344168">
              <a:spcAft>
                <a:spcPts val="600"/>
              </a:spcAft>
            </a:pPr>
            <a:endParaRPr lang="en-US" sz="3200" dirty="0"/>
          </a:p>
          <a:p>
            <a:pPr defTabSz="1344168">
              <a:spcAft>
                <a:spcPts val="600"/>
              </a:spcAft>
            </a:pPr>
            <a:r>
              <a:rPr lang="en-US" sz="2400" dirty="0"/>
              <a:t>k is just a scaling constant used for normalization, does not effect decision and often omitted.</a:t>
            </a:r>
          </a:p>
          <a:p>
            <a:pPr defTabSz="1344168">
              <a:spcAft>
                <a:spcPts val="600"/>
              </a:spcAft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4B6AB-8D94-2928-6D66-5A3317FAE6D5}"/>
                  </a:ext>
                </a:extLst>
              </p:cNvPr>
              <p:cNvSpPr txBox="1"/>
              <p:nvPr/>
            </p:nvSpPr>
            <p:spPr>
              <a:xfrm>
                <a:off x="1807451" y="2361852"/>
                <a:ext cx="4061176" cy="105836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 defTabSz="1344168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3675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𝒚</m:t>
                      </m:r>
                      <m:r>
                        <a:rPr lang="he-IL" sz="3675" b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he-IL" sz="3675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𝑫</m:t>
                      </m:r>
                      <m:d>
                        <m:dPr>
                          <m:ctrlP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</m:d>
                      <m:r>
                        <a:rPr lang="he-IL" sz="3675" b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𝑪</m:t>
                          </m:r>
                        </m:e>
                        <m:sub>
                          <m:r>
                            <a:rPr lang="en-US" sz="3675" b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𝐌</m:t>
                          </m:r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𝑭</m:t>
                          </m:r>
                        </m:sub>
                        <m:sup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sup>
                      </m:sSubSup>
                      <m:r>
                        <a:rPr lang="he-IL" sz="3675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lang="en-US" sz="3675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,</m:t>
                      </m:r>
                    </m:oMath>
                  </m:oMathPara>
                </a14:m>
                <a:endParaRPr lang="en-US" sz="3675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>
                  <a:spcAft>
                    <a:spcPts val="600"/>
                  </a:spcAft>
                </a:pPr>
                <a:endParaRPr lang="he-IL" sz="25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4B6AB-8D94-2928-6D66-5A3317FAE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451" y="2361852"/>
                <a:ext cx="4061176" cy="10583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172C32-01BE-B2E0-2633-48F8FB4FD86C}"/>
                  </a:ext>
                </a:extLst>
              </p:cNvPr>
              <p:cNvSpPr txBox="1"/>
              <p:nvPr/>
            </p:nvSpPr>
            <p:spPr>
              <a:xfrm>
                <a:off x="1807451" y="3011137"/>
                <a:ext cx="4601901" cy="65530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 defTabSz="1344168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𝒄</m:t>
                          </m:r>
                        </m:e>
                        <m:sub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𝑴𝑭</m:t>
                          </m:r>
                        </m:sub>
                      </m:sSub>
                      <m:r>
                        <a:rPr lang="he-IL" sz="3675" b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he-IL" sz="3675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𝒌</m:t>
                      </m:r>
                      <m:sSup>
                        <m:sSupPr>
                          <m:ctrlP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𝜞</m:t>
                          </m:r>
                        </m:e>
                        <m:sup>
                          <m:r>
                            <a:rPr lang="he-IL" sz="3675" b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3675" b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p>
                      </m:sSup>
                      <m:r>
                        <a:rPr lang="en-US" sz="3675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lang="en-US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sub>
                      </m:sSub>
                      <m:r>
                        <a:rPr lang="en-US" sz="3675" b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he-IL" sz="3675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lang="he-IL" sz="3675" b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sub>
                      </m:sSub>
                      <m:r>
                        <a:rPr lang="en-US" sz="3675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he-IL" sz="25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172C32-01BE-B2E0-2633-48F8FB4FD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451" y="3011137"/>
                <a:ext cx="4601901" cy="6553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55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5D938D-4DEA-46C4-A62E-9ABD23F87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44443D-FC3C-651E-A907-C73E75C31094}"/>
              </a:ext>
            </a:extLst>
          </p:cNvPr>
          <p:cNvSpPr txBox="1">
            <a:spLocks/>
          </p:cNvSpPr>
          <p:nvPr/>
        </p:nvSpPr>
        <p:spPr>
          <a:xfrm>
            <a:off x="0" y="1645921"/>
            <a:ext cx="3711633" cy="45068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dirty="0"/>
              <a:t>Illusion explanation</a:t>
            </a: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  <p:pic>
        <p:nvPicPr>
          <p:cNvPr id="11" name="Picture 10" descr="A circular rainbow colored circle&#10;&#10;Description automatically generated with medium confidence">
            <a:extLst>
              <a:ext uri="{FF2B5EF4-FFF2-40B4-BE49-F238E27FC236}">
                <a16:creationId xmlns:a16="http://schemas.microsoft.com/office/drawing/2014/main" id="{050D2B94-FF8B-D5DF-A1ED-2E99435C1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648"/>
          <a:stretch/>
        </p:blipFill>
        <p:spPr>
          <a:xfrm>
            <a:off x="2179320" y="1"/>
            <a:ext cx="6964680" cy="6858000"/>
          </a:xfrm>
          <a:custGeom>
            <a:avLst/>
            <a:gdLst/>
            <a:ahLst/>
            <a:cxnLst/>
            <a:rect l="l" t="t" r="r" b="b"/>
            <a:pathLst>
              <a:path w="7067916" h="5679191">
                <a:moveTo>
                  <a:pt x="5937534" y="5135947"/>
                </a:moveTo>
                <a:cubicBezTo>
                  <a:pt x="5955933" y="5133031"/>
                  <a:pt x="5974326" y="5133563"/>
                  <a:pt x="5991684" y="5137321"/>
                </a:cubicBezTo>
                <a:cubicBezTo>
                  <a:pt x="6026400" y="5144836"/>
                  <a:pt x="6056978" y="5165255"/>
                  <a:pt x="6075187" y="5196795"/>
                </a:cubicBezTo>
                <a:cubicBezTo>
                  <a:pt x="6111607" y="5259875"/>
                  <a:pt x="6084765" y="5343555"/>
                  <a:pt x="6015234" y="5383699"/>
                </a:cubicBezTo>
                <a:cubicBezTo>
                  <a:pt x="5945703" y="5423842"/>
                  <a:pt x="5859813" y="5405248"/>
                  <a:pt x="5823394" y="5342168"/>
                </a:cubicBezTo>
                <a:cubicBezTo>
                  <a:pt x="5786974" y="5279088"/>
                  <a:pt x="5813816" y="5195408"/>
                  <a:pt x="5883347" y="5155264"/>
                </a:cubicBezTo>
                <a:cubicBezTo>
                  <a:pt x="5900730" y="5145228"/>
                  <a:pt x="5919135" y="5138864"/>
                  <a:pt x="5937534" y="5135947"/>
                </a:cubicBezTo>
                <a:close/>
                <a:moveTo>
                  <a:pt x="6569625" y="4727663"/>
                </a:moveTo>
                <a:cubicBezTo>
                  <a:pt x="6650640" y="4737356"/>
                  <a:pt x="6723696" y="4780631"/>
                  <a:pt x="6765110" y="4852362"/>
                </a:cubicBezTo>
                <a:cubicBezTo>
                  <a:pt x="6838735" y="4979883"/>
                  <a:pt x="6784472" y="5149048"/>
                  <a:pt x="6643912" y="5230200"/>
                </a:cubicBezTo>
                <a:cubicBezTo>
                  <a:pt x="6503351" y="5311353"/>
                  <a:pt x="6329720" y="5273763"/>
                  <a:pt x="6256095" y="5146242"/>
                </a:cubicBezTo>
                <a:cubicBezTo>
                  <a:pt x="6182471" y="5018721"/>
                  <a:pt x="6236733" y="4849557"/>
                  <a:pt x="6377294" y="4768404"/>
                </a:cubicBezTo>
                <a:cubicBezTo>
                  <a:pt x="6412434" y="4748116"/>
                  <a:pt x="6449641" y="4735249"/>
                  <a:pt x="6486836" y="4729354"/>
                </a:cubicBezTo>
                <a:cubicBezTo>
                  <a:pt x="6514732" y="4724932"/>
                  <a:pt x="6542621" y="4724432"/>
                  <a:pt x="6569625" y="4727663"/>
                </a:cubicBezTo>
                <a:close/>
                <a:moveTo>
                  <a:pt x="4883726" y="0"/>
                </a:moveTo>
                <a:lnTo>
                  <a:pt x="6067704" y="0"/>
                </a:lnTo>
                <a:lnTo>
                  <a:pt x="7067916" y="0"/>
                </a:lnTo>
                <a:lnTo>
                  <a:pt x="7067916" y="4561693"/>
                </a:lnTo>
                <a:lnTo>
                  <a:pt x="7034742" y="4557937"/>
                </a:lnTo>
                <a:cubicBezTo>
                  <a:pt x="6853258" y="4540713"/>
                  <a:pt x="6670056" y="4534243"/>
                  <a:pt x="6488514" y="4547719"/>
                </a:cubicBezTo>
                <a:cubicBezTo>
                  <a:pt x="6264162" y="4564516"/>
                  <a:pt x="6118747" y="4760666"/>
                  <a:pt x="5978019" y="4937720"/>
                </a:cubicBezTo>
                <a:cubicBezTo>
                  <a:pt x="5627350" y="5379064"/>
                  <a:pt x="5218215" y="5536615"/>
                  <a:pt x="4791586" y="5344798"/>
                </a:cubicBezTo>
                <a:cubicBezTo>
                  <a:pt x="4626126" y="5270408"/>
                  <a:pt x="4484365" y="5121197"/>
                  <a:pt x="4355354" y="4980490"/>
                </a:cubicBezTo>
                <a:cubicBezTo>
                  <a:pt x="4009469" y="4603119"/>
                  <a:pt x="3597504" y="4629399"/>
                  <a:pt x="3215143" y="4876126"/>
                </a:cubicBezTo>
                <a:cubicBezTo>
                  <a:pt x="2943692" y="5051874"/>
                  <a:pt x="2687599" y="5260847"/>
                  <a:pt x="2406113" y="5411544"/>
                </a:cubicBezTo>
                <a:cubicBezTo>
                  <a:pt x="1707773" y="5787063"/>
                  <a:pt x="1022273" y="5789747"/>
                  <a:pt x="421590" y="5276775"/>
                </a:cubicBezTo>
                <a:cubicBezTo>
                  <a:pt x="-56880" y="4867782"/>
                  <a:pt x="-271463" y="3840132"/>
                  <a:pt x="566218" y="3250270"/>
                </a:cubicBezTo>
                <a:cubicBezTo>
                  <a:pt x="760203" y="3113637"/>
                  <a:pt x="943222" y="2957027"/>
                  <a:pt x="1126371" y="2802345"/>
                </a:cubicBezTo>
                <a:cubicBezTo>
                  <a:pt x="1299556" y="2655997"/>
                  <a:pt x="1358675" y="2449385"/>
                  <a:pt x="1302357" y="2225687"/>
                </a:cubicBezTo>
                <a:cubicBezTo>
                  <a:pt x="1240067" y="1979799"/>
                  <a:pt x="1155407" y="1739276"/>
                  <a:pt x="1117638" y="1488008"/>
                </a:cubicBezTo>
                <a:cubicBezTo>
                  <a:pt x="1050261" y="1039959"/>
                  <a:pt x="1226674" y="663622"/>
                  <a:pt x="1730966" y="502696"/>
                </a:cubicBezTo>
                <a:cubicBezTo>
                  <a:pt x="2144524" y="370704"/>
                  <a:pt x="2521883" y="462351"/>
                  <a:pt x="2901105" y="610346"/>
                </a:cubicBezTo>
                <a:cubicBezTo>
                  <a:pt x="3229040" y="738211"/>
                  <a:pt x="3585064" y="864609"/>
                  <a:pt x="3927078" y="715576"/>
                </a:cubicBezTo>
                <a:cubicBezTo>
                  <a:pt x="4203888" y="594747"/>
                  <a:pt x="4439765" y="348646"/>
                  <a:pt x="4692158" y="15548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9069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C3F918-ED2F-42C3-ACDE-105213486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7A18E2E-4285-464F-9069-61D155A58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3641" y="0"/>
            <a:ext cx="2200359" cy="2750153"/>
          </a:xfrm>
          <a:custGeom>
            <a:avLst/>
            <a:gdLst>
              <a:gd name="connsiteX0" fmla="*/ 1067830 w 2933812"/>
              <a:gd name="connsiteY0" fmla="*/ 776732 h 2750153"/>
              <a:gd name="connsiteX1" fmla="*/ 1305537 w 2933812"/>
              <a:gd name="connsiteY1" fmla="*/ 842083 h 2750153"/>
              <a:gd name="connsiteX2" fmla="*/ 1421053 w 2933812"/>
              <a:gd name="connsiteY2" fmla="*/ 1397856 h 2750153"/>
              <a:gd name="connsiteX3" fmla="*/ 865267 w 2933812"/>
              <a:gd name="connsiteY3" fmla="*/ 1513301 h 2750153"/>
              <a:gd name="connsiteX4" fmla="*/ 749819 w 2933812"/>
              <a:gd name="connsiteY4" fmla="*/ 957568 h 2750153"/>
              <a:gd name="connsiteX5" fmla="*/ 836727 w 2933812"/>
              <a:gd name="connsiteY5" fmla="*/ 862679 h 2750153"/>
              <a:gd name="connsiteX6" fmla="*/ 1067830 w 2933812"/>
              <a:gd name="connsiteY6" fmla="*/ 776732 h 2750153"/>
              <a:gd name="connsiteX7" fmla="*/ 209205 w 2933812"/>
              <a:gd name="connsiteY7" fmla="*/ 551704 h 2750153"/>
              <a:gd name="connsiteX8" fmla="*/ 328901 w 2933812"/>
              <a:gd name="connsiteY8" fmla="*/ 567267 h 2750153"/>
              <a:gd name="connsiteX9" fmla="*/ 460887 w 2933812"/>
              <a:gd name="connsiteY9" fmla="*/ 878648 h 2750153"/>
              <a:gd name="connsiteX10" fmla="*/ 149506 w 2933812"/>
              <a:gd name="connsiteY10" fmla="*/ 1010633 h 2750153"/>
              <a:gd name="connsiteX11" fmla="*/ 17517 w 2933812"/>
              <a:gd name="connsiteY11" fmla="*/ 699260 h 2750153"/>
              <a:gd name="connsiteX12" fmla="*/ 97142 w 2933812"/>
              <a:gd name="connsiteY12" fmla="*/ 596577 h 2750153"/>
              <a:gd name="connsiteX13" fmla="*/ 209205 w 2933812"/>
              <a:gd name="connsiteY13" fmla="*/ 551704 h 2750153"/>
              <a:gd name="connsiteX14" fmla="*/ 603014 w 2933812"/>
              <a:gd name="connsiteY14" fmla="*/ 0 h 2750153"/>
              <a:gd name="connsiteX15" fmla="*/ 2933812 w 2933812"/>
              <a:gd name="connsiteY15" fmla="*/ 0 h 2750153"/>
              <a:gd name="connsiteX16" fmla="*/ 2933812 w 2933812"/>
              <a:gd name="connsiteY16" fmla="*/ 2748233 h 2750153"/>
              <a:gd name="connsiteX17" fmla="*/ 2877044 w 2933812"/>
              <a:gd name="connsiteY17" fmla="*/ 2704219 h 2750153"/>
              <a:gd name="connsiteX18" fmla="*/ 1987800 w 2933812"/>
              <a:gd name="connsiteY18" fmla="*/ 2707378 h 2750153"/>
              <a:gd name="connsiteX19" fmla="*/ 1571775 w 2933812"/>
              <a:gd name="connsiteY19" fmla="*/ 2085562 h 2750153"/>
              <a:gd name="connsiteX20" fmla="*/ 2085622 w 2933812"/>
              <a:gd name="connsiteY20" fmla="*/ 1038354 h 2750153"/>
              <a:gd name="connsiteX21" fmla="*/ 1614635 w 2933812"/>
              <a:gd name="connsiteY21" fmla="*/ 560521 h 2750153"/>
              <a:gd name="connsiteX22" fmla="*/ 825009 w 2933812"/>
              <a:gd name="connsiteY22" fmla="*/ 518839 h 2750153"/>
              <a:gd name="connsiteX23" fmla="*/ 599925 w 2933812"/>
              <a:gd name="connsiteY23" fmla="*/ 14372 h 27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3812" h="2750153">
                <a:moveTo>
                  <a:pt x="1067830" y="776732"/>
                </a:moveTo>
                <a:cubicBezTo>
                  <a:pt x="1150031" y="773119"/>
                  <a:pt x="1233332" y="794722"/>
                  <a:pt x="1305537" y="842083"/>
                </a:cubicBezTo>
                <a:cubicBezTo>
                  <a:pt x="1490941" y="963689"/>
                  <a:pt x="1542616" y="1212493"/>
                  <a:pt x="1421053" y="1397856"/>
                </a:cubicBezTo>
                <a:cubicBezTo>
                  <a:pt x="1299424" y="1583173"/>
                  <a:pt x="1050671" y="1634906"/>
                  <a:pt x="865267" y="1513301"/>
                </a:cubicBezTo>
                <a:cubicBezTo>
                  <a:pt x="679936" y="1391729"/>
                  <a:pt x="628260" y="1142925"/>
                  <a:pt x="749819" y="957568"/>
                </a:cubicBezTo>
                <a:cubicBezTo>
                  <a:pt x="773570" y="921529"/>
                  <a:pt x="802922" y="889506"/>
                  <a:pt x="836727" y="862679"/>
                </a:cubicBezTo>
                <a:cubicBezTo>
                  <a:pt x="904529" y="809175"/>
                  <a:pt x="985629" y="780345"/>
                  <a:pt x="1067830" y="776732"/>
                </a:cubicBezTo>
                <a:close/>
                <a:moveTo>
                  <a:pt x="209205" y="551704"/>
                </a:moveTo>
                <a:cubicBezTo>
                  <a:pt x="249147" y="546653"/>
                  <a:pt x="290360" y="551675"/>
                  <a:pt x="328901" y="567267"/>
                </a:cubicBezTo>
                <a:cubicBezTo>
                  <a:pt x="451346" y="616809"/>
                  <a:pt x="510410" y="756201"/>
                  <a:pt x="460887" y="878648"/>
                </a:cubicBezTo>
                <a:cubicBezTo>
                  <a:pt x="411366" y="1001087"/>
                  <a:pt x="271948" y="1060182"/>
                  <a:pt x="149506" y="1010633"/>
                </a:cubicBezTo>
                <a:cubicBezTo>
                  <a:pt x="27060" y="961092"/>
                  <a:pt x="-32003" y="821699"/>
                  <a:pt x="17517" y="699260"/>
                </a:cubicBezTo>
                <a:cubicBezTo>
                  <a:pt x="34058" y="658332"/>
                  <a:pt x="61655" y="622811"/>
                  <a:pt x="97142" y="596577"/>
                </a:cubicBezTo>
                <a:cubicBezTo>
                  <a:pt x="130594" y="571878"/>
                  <a:pt x="169264" y="556754"/>
                  <a:pt x="209205" y="551704"/>
                </a:cubicBezTo>
                <a:close/>
                <a:moveTo>
                  <a:pt x="603014" y="0"/>
                </a:moveTo>
                <a:lnTo>
                  <a:pt x="2933812" y="0"/>
                </a:lnTo>
                <a:lnTo>
                  <a:pt x="2933812" y="2748233"/>
                </a:lnTo>
                <a:lnTo>
                  <a:pt x="2877044" y="2704219"/>
                </a:lnTo>
                <a:cubicBezTo>
                  <a:pt x="2590402" y="2543052"/>
                  <a:pt x="2331640" y="2859871"/>
                  <a:pt x="1987800" y="2707378"/>
                </a:cubicBezTo>
                <a:cubicBezTo>
                  <a:pt x="1763640" y="2607782"/>
                  <a:pt x="1580044" y="2342268"/>
                  <a:pt x="1571775" y="2085562"/>
                </a:cubicBezTo>
                <a:cubicBezTo>
                  <a:pt x="1556983" y="1612648"/>
                  <a:pt x="2147977" y="1430482"/>
                  <a:pt x="2085622" y="1038354"/>
                </a:cubicBezTo>
                <a:cubicBezTo>
                  <a:pt x="2048252" y="804151"/>
                  <a:pt x="1799013" y="625551"/>
                  <a:pt x="1614635" y="560521"/>
                </a:cubicBezTo>
                <a:cubicBezTo>
                  <a:pt x="1263737" y="436354"/>
                  <a:pt x="1061091" y="667936"/>
                  <a:pt x="825009" y="518839"/>
                </a:cubicBezTo>
                <a:cubicBezTo>
                  <a:pt x="671642" y="421917"/>
                  <a:pt x="576178" y="209445"/>
                  <a:pt x="599925" y="1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מלבן 10"/>
              <p:cNvSpPr/>
              <p:nvPr/>
            </p:nvSpPr>
            <p:spPr>
              <a:xfrm>
                <a:off x="683741" y="1581666"/>
                <a:ext cx="4367573" cy="532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8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he-IL" sz="2800" b="1" i="1">
                              <a:latin typeface="Cambria Math" panose="02040503050406030204" pitchFamily="18" charset="0"/>
                            </a:rPr>
                            <m:t>𝑴𝑭</m:t>
                          </m:r>
                        </m:sub>
                      </m:sSub>
                      <m:r>
                        <a:rPr lang="he-IL" sz="2800" b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he-IL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e-IL" sz="2800" b="1" i="1">
                              <a:latin typeface="Cambria Math" panose="02040503050406030204" pitchFamily="18" charset="0"/>
                            </a:rPr>
                            <m:t>𝜞</m:t>
                          </m:r>
                        </m:e>
                        <m:sup>
                          <m:r>
                            <a:rPr lang="he-IL" sz="2800" b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he-IL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e-IL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8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he-IL" sz="2800" b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8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2400" b="1" dirty="0"/>
              </a:p>
            </p:txBody>
          </p:sp>
        </mc:Choice>
        <mc:Fallback xmlns="">
          <p:sp>
            <p:nvSpPr>
              <p:cNvPr id="11" name="מלבן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41" y="1581666"/>
                <a:ext cx="4367573" cy="5329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3741" y="2438400"/>
                <a:ext cx="7718854" cy="268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Intuitively: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e-I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e-IL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he-IL" sz="2400" b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400" dirty="0"/>
                  <a:t> - represents the direction of maximum difference between the mean of the target and the mean of the background.</a:t>
                </a:r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e-IL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𝜞</m:t>
                        </m:r>
                      </m:e>
                      <m:sup>
                        <m:r>
                          <a:rPr lang="he-IL" sz="2400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2400" dirty="0"/>
                  <a:t> accounts for noise and variation, ensuring reliability in distinguishing between the classes.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41" y="2438400"/>
                <a:ext cx="7718854" cy="2685992"/>
              </a:xfrm>
              <a:prstGeom prst="rect">
                <a:avLst/>
              </a:prstGeom>
              <a:blipFill rotWithShape="0">
                <a:blip r:embed="rId3"/>
                <a:stretch>
                  <a:fillRect l="-1185" t="-1587" r="-1975" b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241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A8FAAF-8CB4-4580-B1A5-4631647DC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5B447DF-4931-4E43-8EA6-4C82C6AF0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004639" y="5602214"/>
            <a:ext cx="7290486" cy="9370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Matched Filter based detector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62" y="-25732"/>
            <a:ext cx="7310974" cy="3073683"/>
          </a:xfrm>
          <a:prstGeom prst="rect">
            <a:avLst/>
          </a:prstGeom>
        </p:spPr>
      </p:pic>
      <p:cxnSp>
        <p:nvCxnSpPr>
          <p:cNvPr id="6" name="מחבר חץ ישר 5"/>
          <p:cNvCxnSpPr>
            <a:cxnSpLocks/>
          </p:cNvCxnSpPr>
          <p:nvPr/>
        </p:nvCxnSpPr>
        <p:spPr>
          <a:xfrm flipH="1">
            <a:off x="3585178" y="2787231"/>
            <a:ext cx="1241465" cy="12524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D6AA06-0656-DA6B-F237-DC1D81E4C455}"/>
                  </a:ext>
                </a:extLst>
              </p:cNvPr>
              <p:cNvSpPr txBox="1"/>
              <p:nvPr/>
            </p:nvSpPr>
            <p:spPr>
              <a:xfrm>
                <a:off x="965615" y="3740496"/>
                <a:ext cx="4185119" cy="1391535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defTabSz="548640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8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8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he-IL" sz="28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𝑭𝑨</m:t>
                          </m:r>
                        </m:sub>
                      </m:sSub>
                      <m:r>
                        <a:rPr lang="he-IL" sz="2800" b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grow m:val="on"/>
                          <m:ctrlPr>
                            <a:rPr lang="he-IL" sz="28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he-IL" sz="28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he-IL" sz="2800" b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he-IL" sz="28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d>
                            <m:dPr>
                              <m:ctrlPr>
                                <a:rPr lang="he-IL" sz="2800" b="1" i="1" kern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he-IL" sz="28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e-IL" sz="28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he-IL" sz="28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e-IL" sz="28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𝑯</m:t>
                                  </m:r>
                                </m:e>
                                <m:sub>
                                  <m:r>
                                    <a:rPr lang="he-IL" sz="2800" b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</m:d>
                          <m:r>
                            <a:rPr lang="he-IL" sz="2800" b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he-IL" sz="2800" b="1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nary>
                      <m:r>
                        <a:rPr lang="he-IL" sz="2800" b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2800" b="1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𝜶</m:t>
                      </m:r>
                    </m:oMath>
                  </m:oMathPara>
                </a14:m>
                <a:endParaRPr lang="he-IL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D6AA06-0656-DA6B-F237-DC1D81E4C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15" y="3740496"/>
                <a:ext cx="4185119" cy="13915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מחבר חץ ישר 4"/>
          <p:cNvCxnSpPr/>
          <p:nvPr/>
        </p:nvCxnSpPr>
        <p:spPr>
          <a:xfrm flipV="1">
            <a:off x="5511114" y="494270"/>
            <a:ext cx="749643" cy="494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57321" y="263437"/>
            <a:ext cx="1696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Centering</a:t>
            </a:r>
          </a:p>
        </p:txBody>
      </p:sp>
    </p:spTree>
    <p:extLst>
      <p:ext uri="{BB962C8B-B14F-4D97-AF65-F5344CB8AC3E}">
        <p14:creationId xmlns:p14="http://schemas.microsoft.com/office/powerpoint/2010/main" val="826371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C3F918-ED2F-42C3-ACDE-105213486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7A18E2E-4285-464F-9069-61D155A58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3641" y="0"/>
            <a:ext cx="2200359" cy="2750153"/>
          </a:xfrm>
          <a:custGeom>
            <a:avLst/>
            <a:gdLst>
              <a:gd name="connsiteX0" fmla="*/ 1067830 w 2933812"/>
              <a:gd name="connsiteY0" fmla="*/ 776732 h 2750153"/>
              <a:gd name="connsiteX1" fmla="*/ 1305537 w 2933812"/>
              <a:gd name="connsiteY1" fmla="*/ 842083 h 2750153"/>
              <a:gd name="connsiteX2" fmla="*/ 1421053 w 2933812"/>
              <a:gd name="connsiteY2" fmla="*/ 1397856 h 2750153"/>
              <a:gd name="connsiteX3" fmla="*/ 865267 w 2933812"/>
              <a:gd name="connsiteY3" fmla="*/ 1513301 h 2750153"/>
              <a:gd name="connsiteX4" fmla="*/ 749819 w 2933812"/>
              <a:gd name="connsiteY4" fmla="*/ 957568 h 2750153"/>
              <a:gd name="connsiteX5" fmla="*/ 836727 w 2933812"/>
              <a:gd name="connsiteY5" fmla="*/ 862679 h 2750153"/>
              <a:gd name="connsiteX6" fmla="*/ 1067830 w 2933812"/>
              <a:gd name="connsiteY6" fmla="*/ 776732 h 2750153"/>
              <a:gd name="connsiteX7" fmla="*/ 209205 w 2933812"/>
              <a:gd name="connsiteY7" fmla="*/ 551704 h 2750153"/>
              <a:gd name="connsiteX8" fmla="*/ 328901 w 2933812"/>
              <a:gd name="connsiteY8" fmla="*/ 567267 h 2750153"/>
              <a:gd name="connsiteX9" fmla="*/ 460887 w 2933812"/>
              <a:gd name="connsiteY9" fmla="*/ 878648 h 2750153"/>
              <a:gd name="connsiteX10" fmla="*/ 149506 w 2933812"/>
              <a:gd name="connsiteY10" fmla="*/ 1010633 h 2750153"/>
              <a:gd name="connsiteX11" fmla="*/ 17517 w 2933812"/>
              <a:gd name="connsiteY11" fmla="*/ 699260 h 2750153"/>
              <a:gd name="connsiteX12" fmla="*/ 97142 w 2933812"/>
              <a:gd name="connsiteY12" fmla="*/ 596577 h 2750153"/>
              <a:gd name="connsiteX13" fmla="*/ 209205 w 2933812"/>
              <a:gd name="connsiteY13" fmla="*/ 551704 h 2750153"/>
              <a:gd name="connsiteX14" fmla="*/ 603014 w 2933812"/>
              <a:gd name="connsiteY14" fmla="*/ 0 h 2750153"/>
              <a:gd name="connsiteX15" fmla="*/ 2933812 w 2933812"/>
              <a:gd name="connsiteY15" fmla="*/ 0 h 2750153"/>
              <a:gd name="connsiteX16" fmla="*/ 2933812 w 2933812"/>
              <a:gd name="connsiteY16" fmla="*/ 2748233 h 2750153"/>
              <a:gd name="connsiteX17" fmla="*/ 2877044 w 2933812"/>
              <a:gd name="connsiteY17" fmla="*/ 2704219 h 2750153"/>
              <a:gd name="connsiteX18" fmla="*/ 1987800 w 2933812"/>
              <a:gd name="connsiteY18" fmla="*/ 2707378 h 2750153"/>
              <a:gd name="connsiteX19" fmla="*/ 1571775 w 2933812"/>
              <a:gd name="connsiteY19" fmla="*/ 2085562 h 2750153"/>
              <a:gd name="connsiteX20" fmla="*/ 2085622 w 2933812"/>
              <a:gd name="connsiteY20" fmla="*/ 1038354 h 2750153"/>
              <a:gd name="connsiteX21" fmla="*/ 1614635 w 2933812"/>
              <a:gd name="connsiteY21" fmla="*/ 560521 h 2750153"/>
              <a:gd name="connsiteX22" fmla="*/ 825009 w 2933812"/>
              <a:gd name="connsiteY22" fmla="*/ 518839 h 2750153"/>
              <a:gd name="connsiteX23" fmla="*/ 599925 w 2933812"/>
              <a:gd name="connsiteY23" fmla="*/ 14372 h 27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3812" h="2750153">
                <a:moveTo>
                  <a:pt x="1067830" y="776732"/>
                </a:moveTo>
                <a:cubicBezTo>
                  <a:pt x="1150031" y="773119"/>
                  <a:pt x="1233332" y="794722"/>
                  <a:pt x="1305537" y="842083"/>
                </a:cubicBezTo>
                <a:cubicBezTo>
                  <a:pt x="1490941" y="963689"/>
                  <a:pt x="1542616" y="1212493"/>
                  <a:pt x="1421053" y="1397856"/>
                </a:cubicBezTo>
                <a:cubicBezTo>
                  <a:pt x="1299424" y="1583173"/>
                  <a:pt x="1050671" y="1634906"/>
                  <a:pt x="865267" y="1513301"/>
                </a:cubicBezTo>
                <a:cubicBezTo>
                  <a:pt x="679936" y="1391729"/>
                  <a:pt x="628260" y="1142925"/>
                  <a:pt x="749819" y="957568"/>
                </a:cubicBezTo>
                <a:cubicBezTo>
                  <a:pt x="773570" y="921529"/>
                  <a:pt x="802922" y="889506"/>
                  <a:pt x="836727" y="862679"/>
                </a:cubicBezTo>
                <a:cubicBezTo>
                  <a:pt x="904529" y="809175"/>
                  <a:pt x="985629" y="780345"/>
                  <a:pt x="1067830" y="776732"/>
                </a:cubicBezTo>
                <a:close/>
                <a:moveTo>
                  <a:pt x="209205" y="551704"/>
                </a:moveTo>
                <a:cubicBezTo>
                  <a:pt x="249147" y="546653"/>
                  <a:pt x="290360" y="551675"/>
                  <a:pt x="328901" y="567267"/>
                </a:cubicBezTo>
                <a:cubicBezTo>
                  <a:pt x="451346" y="616809"/>
                  <a:pt x="510410" y="756201"/>
                  <a:pt x="460887" y="878648"/>
                </a:cubicBezTo>
                <a:cubicBezTo>
                  <a:pt x="411366" y="1001087"/>
                  <a:pt x="271948" y="1060182"/>
                  <a:pt x="149506" y="1010633"/>
                </a:cubicBezTo>
                <a:cubicBezTo>
                  <a:pt x="27060" y="961092"/>
                  <a:pt x="-32003" y="821699"/>
                  <a:pt x="17517" y="699260"/>
                </a:cubicBezTo>
                <a:cubicBezTo>
                  <a:pt x="34058" y="658332"/>
                  <a:pt x="61655" y="622811"/>
                  <a:pt x="97142" y="596577"/>
                </a:cubicBezTo>
                <a:cubicBezTo>
                  <a:pt x="130594" y="571878"/>
                  <a:pt x="169264" y="556754"/>
                  <a:pt x="209205" y="551704"/>
                </a:cubicBezTo>
                <a:close/>
                <a:moveTo>
                  <a:pt x="603014" y="0"/>
                </a:moveTo>
                <a:lnTo>
                  <a:pt x="2933812" y="0"/>
                </a:lnTo>
                <a:lnTo>
                  <a:pt x="2933812" y="2748233"/>
                </a:lnTo>
                <a:lnTo>
                  <a:pt x="2877044" y="2704219"/>
                </a:lnTo>
                <a:cubicBezTo>
                  <a:pt x="2590402" y="2543052"/>
                  <a:pt x="2331640" y="2859871"/>
                  <a:pt x="1987800" y="2707378"/>
                </a:cubicBezTo>
                <a:cubicBezTo>
                  <a:pt x="1763640" y="2607782"/>
                  <a:pt x="1580044" y="2342268"/>
                  <a:pt x="1571775" y="2085562"/>
                </a:cubicBezTo>
                <a:cubicBezTo>
                  <a:pt x="1556983" y="1612648"/>
                  <a:pt x="2147977" y="1430482"/>
                  <a:pt x="2085622" y="1038354"/>
                </a:cubicBezTo>
                <a:cubicBezTo>
                  <a:pt x="2048252" y="804151"/>
                  <a:pt x="1799013" y="625551"/>
                  <a:pt x="1614635" y="560521"/>
                </a:cubicBezTo>
                <a:cubicBezTo>
                  <a:pt x="1263737" y="436354"/>
                  <a:pt x="1061091" y="667936"/>
                  <a:pt x="825009" y="518839"/>
                </a:cubicBezTo>
                <a:cubicBezTo>
                  <a:pt x="671642" y="421917"/>
                  <a:pt x="576178" y="209445"/>
                  <a:pt x="599925" y="1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כותרת 3"/>
          <p:cNvSpPr>
            <a:spLocks noGrp="1"/>
          </p:cNvSpPr>
          <p:nvPr>
            <p:ph type="title"/>
          </p:nvPr>
        </p:nvSpPr>
        <p:spPr>
          <a:xfrm>
            <a:off x="259492" y="358710"/>
            <a:ext cx="8229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</a:t>
            </a:r>
            <a:br>
              <a:rPr lang="en-US" dirty="0"/>
            </a:br>
            <a:r>
              <a:rPr lang="en-US" dirty="0"/>
              <a:t>Lets take this hypothetical 3d hyperspectral image, and choose a pixel x (in red).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74541" y="2631988"/>
                <a:ext cx="2817823" cy="3568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r>
                                            <a:rPr lang="en-US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e>
                                      </m:mr>
                                    </m:m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541" y="2631988"/>
                <a:ext cx="2817823" cy="356834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אליפסה 20"/>
          <p:cNvSpPr/>
          <p:nvPr/>
        </p:nvSpPr>
        <p:spPr>
          <a:xfrm>
            <a:off x="5123935" y="2529016"/>
            <a:ext cx="782595" cy="1342768"/>
          </a:xfrm>
          <a:prstGeom prst="ellipse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11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C3F918-ED2F-42C3-ACDE-105213486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7A18E2E-4285-464F-9069-61D155A58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3641" y="0"/>
            <a:ext cx="2200359" cy="2750153"/>
          </a:xfrm>
          <a:custGeom>
            <a:avLst/>
            <a:gdLst>
              <a:gd name="connsiteX0" fmla="*/ 1067830 w 2933812"/>
              <a:gd name="connsiteY0" fmla="*/ 776732 h 2750153"/>
              <a:gd name="connsiteX1" fmla="*/ 1305537 w 2933812"/>
              <a:gd name="connsiteY1" fmla="*/ 842083 h 2750153"/>
              <a:gd name="connsiteX2" fmla="*/ 1421053 w 2933812"/>
              <a:gd name="connsiteY2" fmla="*/ 1397856 h 2750153"/>
              <a:gd name="connsiteX3" fmla="*/ 865267 w 2933812"/>
              <a:gd name="connsiteY3" fmla="*/ 1513301 h 2750153"/>
              <a:gd name="connsiteX4" fmla="*/ 749819 w 2933812"/>
              <a:gd name="connsiteY4" fmla="*/ 957568 h 2750153"/>
              <a:gd name="connsiteX5" fmla="*/ 836727 w 2933812"/>
              <a:gd name="connsiteY5" fmla="*/ 862679 h 2750153"/>
              <a:gd name="connsiteX6" fmla="*/ 1067830 w 2933812"/>
              <a:gd name="connsiteY6" fmla="*/ 776732 h 2750153"/>
              <a:gd name="connsiteX7" fmla="*/ 209205 w 2933812"/>
              <a:gd name="connsiteY7" fmla="*/ 551704 h 2750153"/>
              <a:gd name="connsiteX8" fmla="*/ 328901 w 2933812"/>
              <a:gd name="connsiteY8" fmla="*/ 567267 h 2750153"/>
              <a:gd name="connsiteX9" fmla="*/ 460887 w 2933812"/>
              <a:gd name="connsiteY9" fmla="*/ 878648 h 2750153"/>
              <a:gd name="connsiteX10" fmla="*/ 149506 w 2933812"/>
              <a:gd name="connsiteY10" fmla="*/ 1010633 h 2750153"/>
              <a:gd name="connsiteX11" fmla="*/ 17517 w 2933812"/>
              <a:gd name="connsiteY11" fmla="*/ 699260 h 2750153"/>
              <a:gd name="connsiteX12" fmla="*/ 97142 w 2933812"/>
              <a:gd name="connsiteY12" fmla="*/ 596577 h 2750153"/>
              <a:gd name="connsiteX13" fmla="*/ 209205 w 2933812"/>
              <a:gd name="connsiteY13" fmla="*/ 551704 h 2750153"/>
              <a:gd name="connsiteX14" fmla="*/ 603014 w 2933812"/>
              <a:gd name="connsiteY14" fmla="*/ 0 h 2750153"/>
              <a:gd name="connsiteX15" fmla="*/ 2933812 w 2933812"/>
              <a:gd name="connsiteY15" fmla="*/ 0 h 2750153"/>
              <a:gd name="connsiteX16" fmla="*/ 2933812 w 2933812"/>
              <a:gd name="connsiteY16" fmla="*/ 2748233 h 2750153"/>
              <a:gd name="connsiteX17" fmla="*/ 2877044 w 2933812"/>
              <a:gd name="connsiteY17" fmla="*/ 2704219 h 2750153"/>
              <a:gd name="connsiteX18" fmla="*/ 1987800 w 2933812"/>
              <a:gd name="connsiteY18" fmla="*/ 2707378 h 2750153"/>
              <a:gd name="connsiteX19" fmla="*/ 1571775 w 2933812"/>
              <a:gd name="connsiteY19" fmla="*/ 2085562 h 2750153"/>
              <a:gd name="connsiteX20" fmla="*/ 2085622 w 2933812"/>
              <a:gd name="connsiteY20" fmla="*/ 1038354 h 2750153"/>
              <a:gd name="connsiteX21" fmla="*/ 1614635 w 2933812"/>
              <a:gd name="connsiteY21" fmla="*/ 560521 h 2750153"/>
              <a:gd name="connsiteX22" fmla="*/ 825009 w 2933812"/>
              <a:gd name="connsiteY22" fmla="*/ 518839 h 2750153"/>
              <a:gd name="connsiteX23" fmla="*/ 599925 w 2933812"/>
              <a:gd name="connsiteY23" fmla="*/ 14372 h 27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3812" h="2750153">
                <a:moveTo>
                  <a:pt x="1067830" y="776732"/>
                </a:moveTo>
                <a:cubicBezTo>
                  <a:pt x="1150031" y="773119"/>
                  <a:pt x="1233332" y="794722"/>
                  <a:pt x="1305537" y="842083"/>
                </a:cubicBezTo>
                <a:cubicBezTo>
                  <a:pt x="1490941" y="963689"/>
                  <a:pt x="1542616" y="1212493"/>
                  <a:pt x="1421053" y="1397856"/>
                </a:cubicBezTo>
                <a:cubicBezTo>
                  <a:pt x="1299424" y="1583173"/>
                  <a:pt x="1050671" y="1634906"/>
                  <a:pt x="865267" y="1513301"/>
                </a:cubicBezTo>
                <a:cubicBezTo>
                  <a:pt x="679936" y="1391729"/>
                  <a:pt x="628260" y="1142925"/>
                  <a:pt x="749819" y="957568"/>
                </a:cubicBezTo>
                <a:cubicBezTo>
                  <a:pt x="773570" y="921529"/>
                  <a:pt x="802922" y="889506"/>
                  <a:pt x="836727" y="862679"/>
                </a:cubicBezTo>
                <a:cubicBezTo>
                  <a:pt x="904529" y="809175"/>
                  <a:pt x="985629" y="780345"/>
                  <a:pt x="1067830" y="776732"/>
                </a:cubicBezTo>
                <a:close/>
                <a:moveTo>
                  <a:pt x="209205" y="551704"/>
                </a:moveTo>
                <a:cubicBezTo>
                  <a:pt x="249147" y="546653"/>
                  <a:pt x="290360" y="551675"/>
                  <a:pt x="328901" y="567267"/>
                </a:cubicBezTo>
                <a:cubicBezTo>
                  <a:pt x="451346" y="616809"/>
                  <a:pt x="510410" y="756201"/>
                  <a:pt x="460887" y="878648"/>
                </a:cubicBezTo>
                <a:cubicBezTo>
                  <a:pt x="411366" y="1001087"/>
                  <a:pt x="271948" y="1060182"/>
                  <a:pt x="149506" y="1010633"/>
                </a:cubicBezTo>
                <a:cubicBezTo>
                  <a:pt x="27060" y="961092"/>
                  <a:pt x="-32003" y="821699"/>
                  <a:pt x="17517" y="699260"/>
                </a:cubicBezTo>
                <a:cubicBezTo>
                  <a:pt x="34058" y="658332"/>
                  <a:pt x="61655" y="622811"/>
                  <a:pt x="97142" y="596577"/>
                </a:cubicBezTo>
                <a:cubicBezTo>
                  <a:pt x="130594" y="571878"/>
                  <a:pt x="169264" y="556754"/>
                  <a:pt x="209205" y="551704"/>
                </a:cubicBezTo>
                <a:close/>
                <a:moveTo>
                  <a:pt x="603014" y="0"/>
                </a:moveTo>
                <a:lnTo>
                  <a:pt x="2933812" y="0"/>
                </a:lnTo>
                <a:lnTo>
                  <a:pt x="2933812" y="2748233"/>
                </a:lnTo>
                <a:lnTo>
                  <a:pt x="2877044" y="2704219"/>
                </a:lnTo>
                <a:cubicBezTo>
                  <a:pt x="2590402" y="2543052"/>
                  <a:pt x="2331640" y="2859871"/>
                  <a:pt x="1987800" y="2707378"/>
                </a:cubicBezTo>
                <a:cubicBezTo>
                  <a:pt x="1763640" y="2607782"/>
                  <a:pt x="1580044" y="2342268"/>
                  <a:pt x="1571775" y="2085562"/>
                </a:cubicBezTo>
                <a:cubicBezTo>
                  <a:pt x="1556983" y="1612648"/>
                  <a:pt x="2147977" y="1430482"/>
                  <a:pt x="2085622" y="1038354"/>
                </a:cubicBezTo>
                <a:cubicBezTo>
                  <a:pt x="2048252" y="804151"/>
                  <a:pt x="1799013" y="625551"/>
                  <a:pt x="1614635" y="560521"/>
                </a:cubicBezTo>
                <a:cubicBezTo>
                  <a:pt x="1263737" y="436354"/>
                  <a:pt x="1061091" y="667936"/>
                  <a:pt x="825009" y="518839"/>
                </a:cubicBezTo>
                <a:cubicBezTo>
                  <a:pt x="671642" y="421917"/>
                  <a:pt x="576178" y="209445"/>
                  <a:pt x="599925" y="1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519" y="107092"/>
            <a:ext cx="8386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Assume the following Target and Background means, and a mutual covariance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03794" y="1393846"/>
                <a:ext cx="5491568" cy="9841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794" y="1393846"/>
                <a:ext cx="5491568" cy="9841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8"/>
              <p:cNvSpPr/>
              <p:nvPr/>
            </p:nvSpPr>
            <p:spPr>
              <a:xfrm>
                <a:off x="4582345" y="2980806"/>
                <a:ext cx="4378314" cy="1076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מלבן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345" y="2980806"/>
                <a:ext cx="4378314" cy="10764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מלבן 9"/>
              <p:cNvSpPr/>
              <p:nvPr/>
            </p:nvSpPr>
            <p:spPr>
              <a:xfrm>
                <a:off x="519162" y="2980806"/>
                <a:ext cx="3663311" cy="1076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מלבן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62" y="2980806"/>
                <a:ext cx="3663311" cy="107644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מלבן 10"/>
              <p:cNvSpPr/>
              <p:nvPr/>
            </p:nvSpPr>
            <p:spPr>
              <a:xfrm>
                <a:off x="454858" y="4784810"/>
                <a:ext cx="8018670" cy="1076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𝑀𝐹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25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מלבן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58" y="4784810"/>
                <a:ext cx="8018670" cy="107644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8661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C3F918-ED2F-42C3-ACDE-105213486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7A18E2E-4285-464F-9069-61D155A58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43641" y="0"/>
            <a:ext cx="2200359" cy="2750153"/>
          </a:xfrm>
          <a:custGeom>
            <a:avLst/>
            <a:gdLst>
              <a:gd name="connsiteX0" fmla="*/ 1067830 w 2933812"/>
              <a:gd name="connsiteY0" fmla="*/ 776732 h 2750153"/>
              <a:gd name="connsiteX1" fmla="*/ 1305537 w 2933812"/>
              <a:gd name="connsiteY1" fmla="*/ 842083 h 2750153"/>
              <a:gd name="connsiteX2" fmla="*/ 1421053 w 2933812"/>
              <a:gd name="connsiteY2" fmla="*/ 1397856 h 2750153"/>
              <a:gd name="connsiteX3" fmla="*/ 865267 w 2933812"/>
              <a:gd name="connsiteY3" fmla="*/ 1513301 h 2750153"/>
              <a:gd name="connsiteX4" fmla="*/ 749819 w 2933812"/>
              <a:gd name="connsiteY4" fmla="*/ 957568 h 2750153"/>
              <a:gd name="connsiteX5" fmla="*/ 836727 w 2933812"/>
              <a:gd name="connsiteY5" fmla="*/ 862679 h 2750153"/>
              <a:gd name="connsiteX6" fmla="*/ 1067830 w 2933812"/>
              <a:gd name="connsiteY6" fmla="*/ 776732 h 2750153"/>
              <a:gd name="connsiteX7" fmla="*/ 209205 w 2933812"/>
              <a:gd name="connsiteY7" fmla="*/ 551704 h 2750153"/>
              <a:gd name="connsiteX8" fmla="*/ 328901 w 2933812"/>
              <a:gd name="connsiteY8" fmla="*/ 567267 h 2750153"/>
              <a:gd name="connsiteX9" fmla="*/ 460887 w 2933812"/>
              <a:gd name="connsiteY9" fmla="*/ 878648 h 2750153"/>
              <a:gd name="connsiteX10" fmla="*/ 149506 w 2933812"/>
              <a:gd name="connsiteY10" fmla="*/ 1010633 h 2750153"/>
              <a:gd name="connsiteX11" fmla="*/ 17517 w 2933812"/>
              <a:gd name="connsiteY11" fmla="*/ 699260 h 2750153"/>
              <a:gd name="connsiteX12" fmla="*/ 97142 w 2933812"/>
              <a:gd name="connsiteY12" fmla="*/ 596577 h 2750153"/>
              <a:gd name="connsiteX13" fmla="*/ 209205 w 2933812"/>
              <a:gd name="connsiteY13" fmla="*/ 551704 h 2750153"/>
              <a:gd name="connsiteX14" fmla="*/ 603014 w 2933812"/>
              <a:gd name="connsiteY14" fmla="*/ 0 h 2750153"/>
              <a:gd name="connsiteX15" fmla="*/ 2933812 w 2933812"/>
              <a:gd name="connsiteY15" fmla="*/ 0 h 2750153"/>
              <a:gd name="connsiteX16" fmla="*/ 2933812 w 2933812"/>
              <a:gd name="connsiteY16" fmla="*/ 2748233 h 2750153"/>
              <a:gd name="connsiteX17" fmla="*/ 2877044 w 2933812"/>
              <a:gd name="connsiteY17" fmla="*/ 2704219 h 2750153"/>
              <a:gd name="connsiteX18" fmla="*/ 1987800 w 2933812"/>
              <a:gd name="connsiteY18" fmla="*/ 2707378 h 2750153"/>
              <a:gd name="connsiteX19" fmla="*/ 1571775 w 2933812"/>
              <a:gd name="connsiteY19" fmla="*/ 2085562 h 2750153"/>
              <a:gd name="connsiteX20" fmla="*/ 2085622 w 2933812"/>
              <a:gd name="connsiteY20" fmla="*/ 1038354 h 2750153"/>
              <a:gd name="connsiteX21" fmla="*/ 1614635 w 2933812"/>
              <a:gd name="connsiteY21" fmla="*/ 560521 h 2750153"/>
              <a:gd name="connsiteX22" fmla="*/ 825009 w 2933812"/>
              <a:gd name="connsiteY22" fmla="*/ 518839 h 2750153"/>
              <a:gd name="connsiteX23" fmla="*/ 599925 w 2933812"/>
              <a:gd name="connsiteY23" fmla="*/ 14372 h 275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933812" h="2750153">
                <a:moveTo>
                  <a:pt x="1067830" y="776732"/>
                </a:moveTo>
                <a:cubicBezTo>
                  <a:pt x="1150031" y="773119"/>
                  <a:pt x="1233332" y="794722"/>
                  <a:pt x="1305537" y="842083"/>
                </a:cubicBezTo>
                <a:cubicBezTo>
                  <a:pt x="1490941" y="963689"/>
                  <a:pt x="1542616" y="1212493"/>
                  <a:pt x="1421053" y="1397856"/>
                </a:cubicBezTo>
                <a:cubicBezTo>
                  <a:pt x="1299424" y="1583173"/>
                  <a:pt x="1050671" y="1634906"/>
                  <a:pt x="865267" y="1513301"/>
                </a:cubicBezTo>
                <a:cubicBezTo>
                  <a:pt x="679936" y="1391729"/>
                  <a:pt x="628260" y="1142925"/>
                  <a:pt x="749819" y="957568"/>
                </a:cubicBezTo>
                <a:cubicBezTo>
                  <a:pt x="773570" y="921529"/>
                  <a:pt x="802922" y="889506"/>
                  <a:pt x="836727" y="862679"/>
                </a:cubicBezTo>
                <a:cubicBezTo>
                  <a:pt x="904529" y="809175"/>
                  <a:pt x="985629" y="780345"/>
                  <a:pt x="1067830" y="776732"/>
                </a:cubicBezTo>
                <a:close/>
                <a:moveTo>
                  <a:pt x="209205" y="551704"/>
                </a:moveTo>
                <a:cubicBezTo>
                  <a:pt x="249147" y="546653"/>
                  <a:pt x="290360" y="551675"/>
                  <a:pt x="328901" y="567267"/>
                </a:cubicBezTo>
                <a:cubicBezTo>
                  <a:pt x="451346" y="616809"/>
                  <a:pt x="510410" y="756201"/>
                  <a:pt x="460887" y="878648"/>
                </a:cubicBezTo>
                <a:cubicBezTo>
                  <a:pt x="411366" y="1001087"/>
                  <a:pt x="271948" y="1060182"/>
                  <a:pt x="149506" y="1010633"/>
                </a:cubicBezTo>
                <a:cubicBezTo>
                  <a:pt x="27060" y="961092"/>
                  <a:pt x="-32003" y="821699"/>
                  <a:pt x="17517" y="699260"/>
                </a:cubicBezTo>
                <a:cubicBezTo>
                  <a:pt x="34058" y="658332"/>
                  <a:pt x="61655" y="622811"/>
                  <a:pt x="97142" y="596577"/>
                </a:cubicBezTo>
                <a:cubicBezTo>
                  <a:pt x="130594" y="571878"/>
                  <a:pt x="169264" y="556754"/>
                  <a:pt x="209205" y="551704"/>
                </a:cubicBezTo>
                <a:close/>
                <a:moveTo>
                  <a:pt x="603014" y="0"/>
                </a:moveTo>
                <a:lnTo>
                  <a:pt x="2933812" y="0"/>
                </a:lnTo>
                <a:lnTo>
                  <a:pt x="2933812" y="2748233"/>
                </a:lnTo>
                <a:lnTo>
                  <a:pt x="2877044" y="2704219"/>
                </a:lnTo>
                <a:cubicBezTo>
                  <a:pt x="2590402" y="2543052"/>
                  <a:pt x="2331640" y="2859871"/>
                  <a:pt x="1987800" y="2707378"/>
                </a:cubicBezTo>
                <a:cubicBezTo>
                  <a:pt x="1763640" y="2607782"/>
                  <a:pt x="1580044" y="2342268"/>
                  <a:pt x="1571775" y="2085562"/>
                </a:cubicBezTo>
                <a:cubicBezTo>
                  <a:pt x="1556983" y="1612648"/>
                  <a:pt x="2147977" y="1430482"/>
                  <a:pt x="2085622" y="1038354"/>
                </a:cubicBezTo>
                <a:cubicBezTo>
                  <a:pt x="2048252" y="804151"/>
                  <a:pt x="1799013" y="625551"/>
                  <a:pt x="1614635" y="560521"/>
                </a:cubicBezTo>
                <a:cubicBezTo>
                  <a:pt x="1263737" y="436354"/>
                  <a:pt x="1061091" y="667936"/>
                  <a:pt x="825009" y="518839"/>
                </a:cubicBezTo>
                <a:cubicBezTo>
                  <a:pt x="671642" y="421917"/>
                  <a:pt x="576178" y="209445"/>
                  <a:pt x="599925" y="14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7859" y="1071332"/>
                <a:ext cx="6365782" cy="97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𝑐𝑒𝑛𝑡𝑒𝑟𝑒𝑑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59" y="1071332"/>
                <a:ext cx="6365782" cy="9766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 7"/>
              <p:cNvSpPr/>
              <p:nvPr/>
            </p:nvSpPr>
            <p:spPr>
              <a:xfrm>
                <a:off x="1548141" y="2412313"/>
                <a:ext cx="5814990" cy="10665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𝑀𝐹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מלבן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141" y="2412313"/>
                <a:ext cx="5814990" cy="10665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164619" y="3478887"/>
            <a:ext cx="6582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Assuming 1 is above our threshold, we would say that this pixel contains the target, and as background otherwise.</a:t>
            </a:r>
          </a:p>
          <a:p>
            <a:r>
              <a:rPr lang="en-US" sz="2400" dirty="0"/>
              <a:t>We proceed the same way for the rest of the matrix, hypothetically (with threshold 1.5):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מלבן 9"/>
              <p:cNvSpPr/>
              <p:nvPr/>
            </p:nvSpPr>
            <p:spPr>
              <a:xfrm>
                <a:off x="3570617" y="5539946"/>
                <a:ext cx="1770036" cy="1068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מלבן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617" y="5539946"/>
                <a:ext cx="1770036" cy="10689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11149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4824805" y="552782"/>
            <a:ext cx="3861995" cy="1643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Anomaly Detection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396543-296E-5BE2-88EE-4273CFED4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01" r="-1" b="-1"/>
          <a:stretch/>
        </p:blipFill>
        <p:spPr>
          <a:xfrm>
            <a:off x="1" y="10"/>
            <a:ext cx="4316151" cy="5162299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4166974" y="2429403"/>
            <a:ext cx="4934069" cy="3108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In many situations we don’t have the statistics of the target class.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We need a solution only based on the background class.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We only consider the simplified case where both classes share the covariance matrix.</a:t>
            </a:r>
          </a:p>
        </p:txBody>
      </p:sp>
    </p:spTree>
    <p:extLst>
      <p:ext uri="{BB962C8B-B14F-4D97-AF65-F5344CB8AC3E}">
        <p14:creationId xmlns:p14="http://schemas.microsoft.com/office/powerpoint/2010/main" val="1496816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9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E1E4861-3495-45C5-808F-C76691DC3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429208" y="345233"/>
            <a:ext cx="3839135" cy="23729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600" dirty="0"/>
              <a:t>We’ll just take the </a:t>
            </a:r>
            <a:r>
              <a:rPr lang="en-US" sz="2600" dirty="0" err="1"/>
              <a:t>Mahalanobis</a:t>
            </a:r>
            <a:r>
              <a:rPr lang="en-US" sz="2600" dirty="0"/>
              <a:t> distance from the background class that is greater than a predetermined threshold.</a:t>
            </a:r>
          </a:p>
        </p:txBody>
      </p:sp>
      <p:pic>
        <p:nvPicPr>
          <p:cNvPr id="7" name="Picture 6" descr="Aerial view of a blue and white land&#10;&#10;Description automatically generated">
            <a:extLst>
              <a:ext uri="{FF2B5EF4-FFF2-40B4-BE49-F238E27FC236}">
                <a16:creationId xmlns:a16="http://schemas.microsoft.com/office/drawing/2014/main" id="{A7EF7488-9FC4-44CF-2BA5-E98C69972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7" b="-4"/>
          <a:stretch/>
        </p:blipFill>
        <p:spPr>
          <a:xfrm>
            <a:off x="5727225" y="10"/>
            <a:ext cx="3416775" cy="3857747"/>
          </a:xfrm>
          <a:custGeom>
            <a:avLst/>
            <a:gdLst/>
            <a:ahLst/>
            <a:cxnLst/>
            <a:rect l="l" t="t" r="r" b="b"/>
            <a:pathLst>
              <a:path w="4555700" h="3857757">
                <a:moveTo>
                  <a:pt x="2447915" y="3084896"/>
                </a:moveTo>
                <a:cubicBezTo>
                  <a:pt x="2508733" y="3080599"/>
                  <a:pt x="2571444" y="3093792"/>
                  <a:pt x="2628222" y="3126571"/>
                </a:cubicBezTo>
                <a:cubicBezTo>
                  <a:pt x="2779626" y="3213985"/>
                  <a:pt x="2831499" y="3407584"/>
                  <a:pt x="2744087" y="3558988"/>
                </a:cubicBezTo>
                <a:cubicBezTo>
                  <a:pt x="2656674" y="3710393"/>
                  <a:pt x="2463074" y="3762268"/>
                  <a:pt x="2311669" y="3674854"/>
                </a:cubicBezTo>
                <a:cubicBezTo>
                  <a:pt x="2160264" y="3587440"/>
                  <a:pt x="2108391" y="3393841"/>
                  <a:pt x="2195804" y="3242438"/>
                </a:cubicBezTo>
                <a:cubicBezTo>
                  <a:pt x="2250438" y="3147810"/>
                  <a:pt x="2346549" y="3092060"/>
                  <a:pt x="2447915" y="3084896"/>
                </a:cubicBezTo>
                <a:close/>
                <a:moveTo>
                  <a:pt x="505073" y="1299559"/>
                </a:moveTo>
                <a:cubicBezTo>
                  <a:pt x="596718" y="1293082"/>
                  <a:pt x="691212" y="1312962"/>
                  <a:pt x="776764" y="1362355"/>
                </a:cubicBezTo>
                <a:cubicBezTo>
                  <a:pt x="1004905" y="1494073"/>
                  <a:pt x="1083072" y="1785796"/>
                  <a:pt x="951354" y="2013937"/>
                </a:cubicBezTo>
                <a:cubicBezTo>
                  <a:pt x="819637" y="2242078"/>
                  <a:pt x="527915" y="2320244"/>
                  <a:pt x="299774" y="2188527"/>
                </a:cubicBezTo>
                <a:cubicBezTo>
                  <a:pt x="71633" y="2056810"/>
                  <a:pt x="-6534" y="1765087"/>
                  <a:pt x="125183" y="1536946"/>
                </a:cubicBezTo>
                <a:cubicBezTo>
                  <a:pt x="207507" y="1394358"/>
                  <a:pt x="352333" y="1310354"/>
                  <a:pt x="505073" y="1299559"/>
                </a:cubicBezTo>
                <a:close/>
                <a:moveTo>
                  <a:pt x="26604" y="0"/>
                </a:moveTo>
                <a:lnTo>
                  <a:pt x="4555700" y="0"/>
                </a:lnTo>
                <a:lnTo>
                  <a:pt x="4555700" y="3574963"/>
                </a:lnTo>
                <a:lnTo>
                  <a:pt x="4547299" y="3579746"/>
                </a:lnTo>
                <a:cubicBezTo>
                  <a:pt x="4383893" y="3659419"/>
                  <a:pt x="4198992" y="3698183"/>
                  <a:pt x="4028904" y="3679194"/>
                </a:cubicBezTo>
                <a:cubicBezTo>
                  <a:pt x="3490749" y="3619109"/>
                  <a:pt x="3442140" y="3018676"/>
                  <a:pt x="2819108" y="2894262"/>
                </a:cubicBezTo>
                <a:cubicBezTo>
                  <a:pt x="2383573" y="2807210"/>
                  <a:pt x="1998836" y="3019389"/>
                  <a:pt x="1967656" y="3037309"/>
                </a:cubicBezTo>
                <a:cubicBezTo>
                  <a:pt x="1523453" y="3290471"/>
                  <a:pt x="1560426" y="3727922"/>
                  <a:pt x="1139076" y="3824123"/>
                </a:cubicBezTo>
                <a:cubicBezTo>
                  <a:pt x="1049948" y="3844511"/>
                  <a:pt x="761716" y="3910281"/>
                  <a:pt x="523280" y="3772618"/>
                </a:cubicBezTo>
                <a:lnTo>
                  <a:pt x="523732" y="3772041"/>
                </a:lnTo>
                <a:cubicBezTo>
                  <a:pt x="488350" y="3751613"/>
                  <a:pt x="455375" y="3727427"/>
                  <a:pt x="425296" y="3699884"/>
                </a:cubicBezTo>
                <a:cubicBezTo>
                  <a:pt x="210007" y="3502423"/>
                  <a:pt x="152005" y="3142878"/>
                  <a:pt x="277475" y="2903987"/>
                </a:cubicBezTo>
                <a:cubicBezTo>
                  <a:pt x="446465" y="2582456"/>
                  <a:pt x="825348" y="2711638"/>
                  <a:pt x="1140355" y="2343772"/>
                </a:cubicBezTo>
                <a:cubicBezTo>
                  <a:pt x="1305778" y="2150580"/>
                  <a:pt x="1470401" y="1787252"/>
                  <a:pt x="1360076" y="1499040"/>
                </a:cubicBezTo>
                <a:cubicBezTo>
                  <a:pt x="1175408" y="1016672"/>
                  <a:pt x="391053" y="1195941"/>
                  <a:pt x="100023" y="653482"/>
                </a:cubicBezTo>
                <a:cubicBezTo>
                  <a:pt x="1489" y="469369"/>
                  <a:pt x="-22127" y="236830"/>
                  <a:pt x="19857" y="25326"/>
                </a:cubicBezTo>
                <a:close/>
              </a:path>
            </a:pathLst>
          </a:custGeom>
        </p:spPr>
      </p:pic>
      <p:pic>
        <p:nvPicPr>
          <p:cNvPr id="5" name="Picture 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A291B319-0E12-4B59-3A93-BDBA02EAB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9" t="-13758" r="-14362" b="-2"/>
          <a:stretch/>
        </p:blipFill>
        <p:spPr>
          <a:xfrm>
            <a:off x="-601756" y="3209721"/>
            <a:ext cx="10100320" cy="3648269"/>
          </a:xfrm>
          <a:custGeom>
            <a:avLst/>
            <a:gdLst/>
            <a:ahLst/>
            <a:cxnLst/>
            <a:rect l="l" t="t" r="r" b="b"/>
            <a:pathLst>
              <a:path w="6572977" h="2914834">
                <a:moveTo>
                  <a:pt x="5405711" y="344"/>
                </a:moveTo>
                <a:cubicBezTo>
                  <a:pt x="5700378" y="-6627"/>
                  <a:pt x="5983910" y="92248"/>
                  <a:pt x="6246174" y="316443"/>
                </a:cubicBezTo>
                <a:cubicBezTo>
                  <a:pt x="6617915" y="634208"/>
                  <a:pt x="6783575" y="1425888"/>
                  <a:pt x="6131299" y="1873820"/>
                </a:cubicBezTo>
                <a:cubicBezTo>
                  <a:pt x="5980233" y="1977636"/>
                  <a:pt x="5837594" y="2096864"/>
                  <a:pt x="5695014" y="2214650"/>
                </a:cubicBezTo>
                <a:cubicBezTo>
                  <a:pt x="5560037" y="2326049"/>
                  <a:pt x="5513800" y="2484543"/>
                  <a:pt x="5557395" y="2657025"/>
                </a:cubicBezTo>
                <a:lnTo>
                  <a:pt x="5629042" y="2914834"/>
                </a:lnTo>
                <a:lnTo>
                  <a:pt x="345799" y="2914834"/>
                </a:lnTo>
                <a:lnTo>
                  <a:pt x="305164" y="2874150"/>
                </a:lnTo>
                <a:cubicBezTo>
                  <a:pt x="104459" y="2648497"/>
                  <a:pt x="2425" y="2325920"/>
                  <a:pt x="19" y="1953695"/>
                </a:cubicBezTo>
                <a:cubicBezTo>
                  <a:pt x="-995" y="1826618"/>
                  <a:pt x="41000" y="1696822"/>
                  <a:pt x="63152" y="1567974"/>
                </a:cubicBezTo>
                <a:cubicBezTo>
                  <a:pt x="129704" y="1293784"/>
                  <a:pt x="237010" y="1049026"/>
                  <a:pt x="474891" y="895201"/>
                </a:cubicBezTo>
                <a:cubicBezTo>
                  <a:pt x="626647" y="797126"/>
                  <a:pt x="788918" y="785850"/>
                  <a:pt x="960496" y="809430"/>
                </a:cubicBezTo>
                <a:cubicBezTo>
                  <a:pt x="1146780" y="834936"/>
                  <a:pt x="1337707" y="849878"/>
                  <a:pt x="1526048" y="837534"/>
                </a:cubicBezTo>
                <a:cubicBezTo>
                  <a:pt x="1700514" y="826039"/>
                  <a:pt x="1813947" y="676167"/>
                  <a:pt x="1923556" y="540906"/>
                </a:cubicBezTo>
                <a:cubicBezTo>
                  <a:pt x="2196874" y="203789"/>
                  <a:pt x="2515386" y="85377"/>
                  <a:pt x="2847029" y="235620"/>
                </a:cubicBezTo>
                <a:cubicBezTo>
                  <a:pt x="2975650" y="293887"/>
                  <a:pt x="3085770" y="409451"/>
                  <a:pt x="3185879" y="518456"/>
                </a:cubicBezTo>
                <a:cubicBezTo>
                  <a:pt x="3454488" y="810862"/>
                  <a:pt x="3775063" y="793325"/>
                  <a:pt x="4072723" y="606043"/>
                </a:cubicBezTo>
                <a:cubicBezTo>
                  <a:pt x="4284176" y="472668"/>
                  <a:pt x="4483642" y="313626"/>
                  <a:pt x="4702715" y="199536"/>
                </a:cubicBezTo>
                <a:cubicBezTo>
                  <a:pt x="4940605" y="75218"/>
                  <a:pt x="5176526" y="5766"/>
                  <a:pt x="5405711" y="34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19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457200" y="4560916"/>
            <a:ext cx="4110609" cy="12826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Adaptive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708F3-7619-F56A-2B78-3F011C63B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8" r="21405" b="2"/>
          <a:stretch/>
        </p:blipFill>
        <p:spPr>
          <a:xfrm>
            <a:off x="20" y="2"/>
            <a:ext cx="3487422" cy="3808070"/>
          </a:xfrm>
          <a:custGeom>
            <a:avLst/>
            <a:gdLst/>
            <a:ahLst/>
            <a:cxnLst/>
            <a:rect l="l" t="t" r="r" b="b"/>
            <a:pathLst>
              <a:path w="6734174" h="5514977">
                <a:moveTo>
                  <a:pt x="1077007" y="4987440"/>
                </a:moveTo>
                <a:cubicBezTo>
                  <a:pt x="1094537" y="4990273"/>
                  <a:pt x="1112073" y="4996453"/>
                  <a:pt x="1128635" y="5006199"/>
                </a:cubicBezTo>
                <a:cubicBezTo>
                  <a:pt x="1194883" y="5045182"/>
                  <a:pt x="1220457" y="5126442"/>
                  <a:pt x="1185757" y="5187698"/>
                </a:cubicBezTo>
                <a:cubicBezTo>
                  <a:pt x="1151058" y="5248954"/>
                  <a:pt x="1069223" y="5267011"/>
                  <a:pt x="1002975" y="5228028"/>
                </a:cubicBezTo>
                <a:cubicBezTo>
                  <a:pt x="936728" y="5189045"/>
                  <a:pt x="911153" y="5107785"/>
                  <a:pt x="945853" y="5046529"/>
                </a:cubicBezTo>
                <a:cubicBezTo>
                  <a:pt x="963203" y="5015901"/>
                  <a:pt x="992337" y="4996072"/>
                  <a:pt x="1025413" y="4988775"/>
                </a:cubicBezTo>
                <a:cubicBezTo>
                  <a:pt x="1041952" y="4985125"/>
                  <a:pt x="1059476" y="4984609"/>
                  <a:pt x="1077007" y="4987440"/>
                </a:cubicBezTo>
                <a:close/>
                <a:moveTo>
                  <a:pt x="474762" y="4590962"/>
                </a:moveTo>
                <a:cubicBezTo>
                  <a:pt x="500491" y="4587824"/>
                  <a:pt x="527063" y="4588310"/>
                  <a:pt x="553642" y="4592604"/>
                </a:cubicBezTo>
                <a:cubicBezTo>
                  <a:pt x="589081" y="4598329"/>
                  <a:pt x="624531" y="4610823"/>
                  <a:pt x="658012" y="4630525"/>
                </a:cubicBezTo>
                <a:cubicBezTo>
                  <a:pt x="791935" y="4709331"/>
                  <a:pt x="843635" y="4873604"/>
                  <a:pt x="773488" y="4997438"/>
                </a:cubicBezTo>
                <a:cubicBezTo>
                  <a:pt x="703339" y="5121271"/>
                  <a:pt x="537907" y="5157774"/>
                  <a:pt x="403983" y="5078968"/>
                </a:cubicBezTo>
                <a:cubicBezTo>
                  <a:pt x="270060" y="5000162"/>
                  <a:pt x="218360" y="4835889"/>
                  <a:pt x="288508" y="4712055"/>
                </a:cubicBezTo>
                <a:cubicBezTo>
                  <a:pt x="327966" y="4642398"/>
                  <a:pt x="397573" y="4600375"/>
                  <a:pt x="474762" y="4590962"/>
                </a:cubicBezTo>
                <a:close/>
                <a:moveTo>
                  <a:pt x="0" y="0"/>
                </a:moveTo>
                <a:lnTo>
                  <a:pt x="952983" y="0"/>
                </a:lnTo>
                <a:lnTo>
                  <a:pt x="2081055" y="0"/>
                </a:lnTo>
                <a:lnTo>
                  <a:pt x="2263577" y="150988"/>
                </a:lnTo>
                <a:cubicBezTo>
                  <a:pt x="2504052" y="338565"/>
                  <a:pt x="2728791" y="577550"/>
                  <a:pt x="2992530" y="694885"/>
                </a:cubicBezTo>
                <a:cubicBezTo>
                  <a:pt x="3318395" y="839609"/>
                  <a:pt x="3657608" y="716866"/>
                  <a:pt x="3970058" y="592698"/>
                </a:cubicBezTo>
                <a:cubicBezTo>
                  <a:pt x="4331373" y="448982"/>
                  <a:pt x="4690914" y="359985"/>
                  <a:pt x="5084944" y="488161"/>
                </a:cubicBezTo>
                <a:cubicBezTo>
                  <a:pt x="5565424" y="644433"/>
                  <a:pt x="5733507" y="1009888"/>
                  <a:pt x="5669311" y="1444982"/>
                </a:cubicBezTo>
                <a:cubicBezTo>
                  <a:pt x="5633326" y="1688985"/>
                  <a:pt x="5552663" y="1922553"/>
                  <a:pt x="5493314" y="2161331"/>
                </a:cubicBezTo>
                <a:cubicBezTo>
                  <a:pt x="5439656" y="2378561"/>
                  <a:pt x="5495983" y="2579198"/>
                  <a:pt x="5660990" y="2721315"/>
                </a:cubicBezTo>
                <a:cubicBezTo>
                  <a:pt x="5835491" y="2871524"/>
                  <a:pt x="6009868" y="3023606"/>
                  <a:pt x="6194694" y="3156288"/>
                </a:cubicBezTo>
                <a:cubicBezTo>
                  <a:pt x="6992820" y="3729094"/>
                  <a:pt x="6788369" y="4727029"/>
                  <a:pt x="6332492" y="5124196"/>
                </a:cubicBezTo>
                <a:cubicBezTo>
                  <a:pt x="5760173" y="5622336"/>
                  <a:pt x="5107042" y="5619729"/>
                  <a:pt x="4441677" y="5255068"/>
                </a:cubicBezTo>
                <a:cubicBezTo>
                  <a:pt x="4173482" y="5108729"/>
                  <a:pt x="3929482" y="4905798"/>
                  <a:pt x="3670848" y="4735132"/>
                </a:cubicBezTo>
                <a:cubicBezTo>
                  <a:pt x="3306542" y="4495539"/>
                  <a:pt x="2914030" y="4470019"/>
                  <a:pt x="2584477" y="4836478"/>
                </a:cubicBezTo>
                <a:cubicBezTo>
                  <a:pt x="2461558" y="4973117"/>
                  <a:pt x="2326491" y="5118013"/>
                  <a:pt x="2168844" y="5190252"/>
                </a:cubicBezTo>
                <a:cubicBezTo>
                  <a:pt x="1762360" y="5376523"/>
                  <a:pt x="1372544" y="5223527"/>
                  <a:pt x="1038433" y="4794945"/>
                </a:cubicBezTo>
                <a:cubicBezTo>
                  <a:pt x="904350" y="4623011"/>
                  <a:pt x="765802" y="4432532"/>
                  <a:pt x="552043" y="4416221"/>
                </a:cubicBezTo>
                <a:cubicBezTo>
                  <a:pt x="379074" y="4403135"/>
                  <a:pt x="204522" y="4409418"/>
                  <a:pt x="31608" y="4426144"/>
                </a:cubicBezTo>
                <a:lnTo>
                  <a:pt x="0" y="4429791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3487443" y="169228"/>
            <a:ext cx="5656558" cy="5033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In practice, we are not just given the statistics on a silver plate, we need to infer them from the date in the hyperspectral image.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In such a case we try to pick an area of interest that we can infer the distribution from.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As the quality of the area chosen improves, so does the performance of our detectors.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Ideally the distributions of the target and background class are indeed normal</a:t>
            </a:r>
          </a:p>
        </p:txBody>
      </p:sp>
    </p:spTree>
    <p:extLst>
      <p:ext uri="{BB962C8B-B14F-4D97-AF65-F5344CB8AC3E}">
        <p14:creationId xmlns:p14="http://schemas.microsoft.com/office/powerpoint/2010/main" val="40637543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כותרת 2"/>
          <p:cNvSpPr>
            <a:spLocks noGrp="1"/>
          </p:cNvSpPr>
          <p:nvPr>
            <p:ph type="title"/>
          </p:nvPr>
        </p:nvSpPr>
        <p:spPr>
          <a:xfrm>
            <a:off x="4824805" y="552782"/>
            <a:ext cx="3861995" cy="1643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Sub-Pixel Targets</a:t>
            </a:r>
          </a:p>
        </p:txBody>
      </p:sp>
      <p:pic>
        <p:nvPicPr>
          <p:cNvPr id="7" name="Picture 6" descr="Target with various rings of accuracy">
            <a:extLst>
              <a:ext uri="{FF2B5EF4-FFF2-40B4-BE49-F238E27FC236}">
                <a16:creationId xmlns:a16="http://schemas.microsoft.com/office/drawing/2014/main" id="{E79F9F35-9260-765F-7873-DAA4614F5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92" r="-2" b="-2"/>
          <a:stretch/>
        </p:blipFill>
        <p:spPr>
          <a:xfrm>
            <a:off x="1" y="10"/>
            <a:ext cx="4623098" cy="5529421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4822519" y="2429403"/>
            <a:ext cx="4319195" cy="3108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In this section we will separate the pixel itself into two the classes discussed previously: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Target Class – The material we are trying to detect.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Background Class – Everything else in the pixel.</a:t>
            </a:r>
          </a:p>
        </p:txBody>
      </p:sp>
    </p:spTree>
    <p:extLst>
      <p:ext uri="{BB962C8B-B14F-4D97-AF65-F5344CB8AC3E}">
        <p14:creationId xmlns:p14="http://schemas.microsoft.com/office/powerpoint/2010/main" val="2353667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3A6CF1-CE88-42A3-8C77-AE98091E7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D4D4C-A9BD-A85D-B21A-C8801947B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2" r="13460" b="-2"/>
          <a:stretch/>
        </p:blipFill>
        <p:spPr>
          <a:xfrm>
            <a:off x="20" y="3981690"/>
            <a:ext cx="2788909" cy="2876309"/>
          </a:xfrm>
          <a:custGeom>
            <a:avLst/>
            <a:gdLst/>
            <a:ahLst/>
            <a:cxnLst/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10AB34-509B-947B-8F95-12192777D7F7}"/>
              </a:ext>
            </a:extLst>
          </p:cNvPr>
          <p:cNvSpPr txBox="1"/>
          <p:nvPr/>
        </p:nvSpPr>
        <p:spPr>
          <a:xfrm>
            <a:off x="0" y="392275"/>
            <a:ext cx="8786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spectrum of mixed pixels can usually be represented easily as a linear combination of the spectra of the target class and the background class, since it lies on the line that connects the two components.</a:t>
            </a:r>
          </a:p>
        </p:txBody>
      </p:sp>
      <p:pic>
        <p:nvPicPr>
          <p:cNvPr id="6" name="תמונה 2">
            <a:extLst>
              <a:ext uri="{FF2B5EF4-FFF2-40B4-BE49-F238E27FC236}">
                <a16:creationId xmlns:a16="http://schemas.microsoft.com/office/drawing/2014/main" id="{DBA20CB6-1513-73D0-B4CD-B9EB3DB35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40" y="2484675"/>
            <a:ext cx="5356096" cy="398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877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34866-AD47-A07B-229A-96937DB2A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902825"/>
            <a:ext cx="3501226" cy="1134319"/>
          </a:xfrm>
        </p:spPr>
        <p:txBody>
          <a:bodyPr anchor="b">
            <a:noAutofit/>
          </a:bodyPr>
          <a:lstStyle/>
          <a:p>
            <a:r>
              <a:rPr lang="en-US" sz="3600" dirty="0"/>
              <a:t>Lecture Topics</a:t>
            </a:r>
            <a:br>
              <a:rPr lang="en-US" sz="3600" dirty="0"/>
            </a:br>
            <a:r>
              <a:rPr lang="en-US" sz="3600" dirty="0"/>
              <a:t>	Outline</a:t>
            </a:r>
            <a:endParaRPr lang="he-IL" sz="3600" dirty="0"/>
          </a:p>
        </p:txBody>
      </p:sp>
      <p:pic>
        <p:nvPicPr>
          <p:cNvPr id="25" name="Picture 24" descr="A collage of green fields&#10;&#10;Description automatically generated">
            <a:extLst>
              <a:ext uri="{FF2B5EF4-FFF2-40B4-BE49-F238E27FC236}">
                <a16:creationId xmlns:a16="http://schemas.microsoft.com/office/drawing/2014/main" id="{C048DE77-547C-C7F4-0892-2AA351EED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r="-683" b="8801"/>
          <a:stretch/>
        </p:blipFill>
        <p:spPr>
          <a:xfrm>
            <a:off x="3585587" y="0"/>
            <a:ext cx="5558413" cy="2662177"/>
          </a:xfrm>
          <a:custGeom>
            <a:avLst/>
            <a:gdLst/>
            <a:ahLst/>
            <a:cxnLst/>
            <a:rect l="l" t="t" r="r" b="b"/>
            <a:pathLst>
              <a:path w="4991611" h="2417325">
                <a:moveTo>
                  <a:pt x="1698515" y="1777228"/>
                </a:moveTo>
                <a:cubicBezTo>
                  <a:pt x="1741089" y="1769773"/>
                  <a:pt x="1786507" y="1778559"/>
                  <a:pt x="1824679" y="1805354"/>
                </a:cubicBezTo>
                <a:cubicBezTo>
                  <a:pt x="1901020" y="1858944"/>
                  <a:pt x="1919464" y="1964275"/>
                  <a:pt x="1865874" y="2040617"/>
                </a:cubicBezTo>
                <a:cubicBezTo>
                  <a:pt x="1812284" y="2116959"/>
                  <a:pt x="1706954" y="2135403"/>
                  <a:pt x="1630612" y="2081813"/>
                </a:cubicBezTo>
                <a:cubicBezTo>
                  <a:pt x="1554269" y="2028223"/>
                  <a:pt x="1535825" y="1922892"/>
                  <a:pt x="1589415" y="1846551"/>
                </a:cubicBezTo>
                <a:cubicBezTo>
                  <a:pt x="1616210" y="1808379"/>
                  <a:pt x="1655940" y="1784683"/>
                  <a:pt x="1698515" y="1777228"/>
                </a:cubicBezTo>
                <a:close/>
                <a:moveTo>
                  <a:pt x="203804" y="138075"/>
                </a:moveTo>
                <a:cubicBezTo>
                  <a:pt x="242325" y="138765"/>
                  <a:pt x="281060" y="150569"/>
                  <a:pt x="314966" y="174370"/>
                </a:cubicBezTo>
                <a:cubicBezTo>
                  <a:pt x="405384" y="237841"/>
                  <a:pt x="427228" y="362591"/>
                  <a:pt x="363758" y="453009"/>
                </a:cubicBezTo>
                <a:cubicBezTo>
                  <a:pt x="300287" y="543426"/>
                  <a:pt x="175537" y="565271"/>
                  <a:pt x="85119" y="501800"/>
                </a:cubicBezTo>
                <a:cubicBezTo>
                  <a:pt x="-5298" y="438330"/>
                  <a:pt x="-27143" y="313579"/>
                  <a:pt x="36328" y="223162"/>
                </a:cubicBezTo>
                <a:cubicBezTo>
                  <a:pt x="75997" y="166651"/>
                  <a:pt x="139603" y="136926"/>
                  <a:pt x="203804" y="138075"/>
                </a:cubicBezTo>
                <a:close/>
                <a:moveTo>
                  <a:pt x="4523751" y="0"/>
                </a:moveTo>
                <a:lnTo>
                  <a:pt x="4991611" y="0"/>
                </a:lnTo>
                <a:lnTo>
                  <a:pt x="4990548" y="56396"/>
                </a:lnTo>
                <a:cubicBezTo>
                  <a:pt x="4984038" y="86656"/>
                  <a:pt x="4971488" y="116139"/>
                  <a:pt x="4952586" y="143066"/>
                </a:cubicBezTo>
                <a:cubicBezTo>
                  <a:pt x="4876979" y="250772"/>
                  <a:pt x="4728373" y="276794"/>
                  <a:pt x="4620666" y="201187"/>
                </a:cubicBezTo>
                <a:cubicBezTo>
                  <a:pt x="4566812" y="163383"/>
                  <a:pt x="4533379" y="107329"/>
                  <a:pt x="4522861" y="47263"/>
                </a:cubicBezTo>
                <a:close/>
                <a:moveTo>
                  <a:pt x="541421" y="0"/>
                </a:moveTo>
                <a:lnTo>
                  <a:pt x="4356714" y="0"/>
                </a:lnTo>
                <a:lnTo>
                  <a:pt x="4356205" y="34459"/>
                </a:lnTo>
                <a:cubicBezTo>
                  <a:pt x="4362464" y="136224"/>
                  <a:pt x="4407157" y="234699"/>
                  <a:pt x="4484237" y="308330"/>
                </a:cubicBezTo>
                <a:cubicBezTo>
                  <a:pt x="4486133" y="310151"/>
                  <a:pt x="4488029" y="311972"/>
                  <a:pt x="4489907" y="313811"/>
                </a:cubicBezTo>
                <a:cubicBezTo>
                  <a:pt x="4733674" y="552267"/>
                  <a:pt x="4749088" y="944782"/>
                  <a:pt x="4524822" y="1201671"/>
                </a:cubicBezTo>
                <a:cubicBezTo>
                  <a:pt x="4437309" y="1301892"/>
                  <a:pt x="4326199" y="1368457"/>
                  <a:pt x="4207357" y="1400707"/>
                </a:cubicBezTo>
                <a:cubicBezTo>
                  <a:pt x="4066155" y="1439039"/>
                  <a:pt x="3957711" y="1552796"/>
                  <a:pt x="3920694" y="1694333"/>
                </a:cubicBezTo>
                <a:cubicBezTo>
                  <a:pt x="3882006" y="1842233"/>
                  <a:pt x="3807745" y="1983116"/>
                  <a:pt x="3697275" y="2103649"/>
                </a:cubicBezTo>
                <a:cubicBezTo>
                  <a:pt x="3339919" y="2493573"/>
                  <a:pt x="2728866" y="2524228"/>
                  <a:pt x="2334530" y="2171713"/>
                </a:cubicBezTo>
                <a:cubicBezTo>
                  <a:pt x="2237292" y="2084783"/>
                  <a:pt x="2161737" y="1982852"/>
                  <a:pt x="2108126" y="1872607"/>
                </a:cubicBezTo>
                <a:cubicBezTo>
                  <a:pt x="2041917" y="1736456"/>
                  <a:pt x="1902913" y="1651778"/>
                  <a:pt x="1751632" y="1647497"/>
                </a:cubicBezTo>
                <a:cubicBezTo>
                  <a:pt x="1363811" y="1636421"/>
                  <a:pt x="978655" y="1451953"/>
                  <a:pt x="721917" y="1088629"/>
                </a:cubicBezTo>
                <a:cubicBezTo>
                  <a:pt x="514495" y="795116"/>
                  <a:pt x="442915" y="431247"/>
                  <a:pt x="515690" y="89522"/>
                </a:cubicBez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334FFE-8776-D57B-C91A-623E9407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965" y="2939969"/>
            <a:ext cx="6742253" cy="3015206"/>
          </a:xfrm>
        </p:spPr>
        <p:txBody>
          <a:bodyPr>
            <a:noAutofit/>
          </a:bodyPr>
          <a:lstStyle/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500" dirty="0"/>
              <a:t>What is hyperspectral imaging (review)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500" dirty="0"/>
              <a:t>Problems 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500" dirty="0"/>
              <a:t>Spectral Variability Models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500" dirty="0"/>
              <a:t>unmixing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500" dirty="0"/>
              <a:t>Full-Pixel Targets detection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500" dirty="0"/>
              <a:t>Sub-Pixel Targets	 detection </a:t>
            </a:r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500" dirty="0"/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500" dirty="0"/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500" dirty="0"/>
          </a:p>
          <a:p>
            <a:pPr>
              <a:lnSpc>
                <a:spcPct val="100000"/>
              </a:lnSpc>
            </a:pPr>
            <a:endParaRPr lang="en-US" sz="2500" dirty="0"/>
          </a:p>
          <a:p>
            <a:pPr marL="257175" indent="-257175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he-IL" sz="2500" dirty="0"/>
          </a:p>
        </p:txBody>
      </p:sp>
    </p:spTree>
    <p:extLst>
      <p:ext uri="{BB962C8B-B14F-4D97-AF65-F5344CB8AC3E}">
        <p14:creationId xmlns:p14="http://schemas.microsoft.com/office/powerpoint/2010/main" val="8601823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525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92E5B-4140-6D03-196B-7B295453DA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2" r="-1" b="4221"/>
          <a:stretch/>
        </p:blipFill>
        <p:spPr>
          <a:xfrm>
            <a:off x="-2286" y="63675"/>
            <a:ext cx="9141694" cy="5900685"/>
          </a:xfrm>
          <a:custGeom>
            <a:avLst/>
            <a:gdLst/>
            <a:ahLst/>
            <a:cxnLst/>
            <a:rect l="l" t="t" r="r" b="b"/>
            <a:pathLst>
              <a:path w="12188951" h="5900685">
                <a:moveTo>
                  <a:pt x="2194685" y="5217872"/>
                </a:moveTo>
                <a:cubicBezTo>
                  <a:pt x="2343301" y="5217872"/>
                  <a:pt x="2463779" y="5338350"/>
                  <a:pt x="2463781" y="5486966"/>
                </a:cubicBezTo>
                <a:cubicBezTo>
                  <a:pt x="2463779" y="5635584"/>
                  <a:pt x="2343302" y="5756062"/>
                  <a:pt x="2194684" y="5756062"/>
                </a:cubicBezTo>
                <a:cubicBezTo>
                  <a:pt x="2046067" y="5756062"/>
                  <a:pt x="1925589" y="5635584"/>
                  <a:pt x="1925589" y="5486967"/>
                </a:cubicBezTo>
                <a:cubicBezTo>
                  <a:pt x="1925589" y="5338350"/>
                  <a:pt x="2046067" y="5217872"/>
                  <a:pt x="2194685" y="5217872"/>
                </a:cubicBezTo>
                <a:close/>
                <a:moveTo>
                  <a:pt x="5077013" y="5017742"/>
                </a:moveTo>
                <a:cubicBezTo>
                  <a:pt x="5320833" y="5017743"/>
                  <a:pt x="5518484" y="5215396"/>
                  <a:pt x="5518484" y="5459214"/>
                </a:cubicBezTo>
                <a:cubicBezTo>
                  <a:pt x="5518484" y="5703032"/>
                  <a:pt x="5320833" y="5900685"/>
                  <a:pt x="5077015" y="5900685"/>
                </a:cubicBezTo>
                <a:cubicBezTo>
                  <a:pt x="4833197" y="5900685"/>
                  <a:pt x="4635543" y="5703032"/>
                  <a:pt x="4635543" y="5459214"/>
                </a:cubicBezTo>
                <a:cubicBezTo>
                  <a:pt x="4635543" y="5215396"/>
                  <a:pt x="4833197" y="5017743"/>
                  <a:pt x="5077013" y="5017742"/>
                </a:cubicBezTo>
                <a:close/>
                <a:moveTo>
                  <a:pt x="7930625" y="4969400"/>
                </a:moveTo>
                <a:cubicBezTo>
                  <a:pt x="8053660" y="4969400"/>
                  <a:pt x="8153400" y="5069140"/>
                  <a:pt x="8153400" y="5192176"/>
                </a:cubicBezTo>
                <a:cubicBezTo>
                  <a:pt x="8153400" y="5315212"/>
                  <a:pt x="8053660" y="5414952"/>
                  <a:pt x="7930625" y="5414952"/>
                </a:cubicBezTo>
                <a:cubicBezTo>
                  <a:pt x="7807589" y="5414952"/>
                  <a:pt x="7707850" y="5315212"/>
                  <a:pt x="7707850" y="5192176"/>
                </a:cubicBezTo>
                <a:cubicBezTo>
                  <a:pt x="7707850" y="5069140"/>
                  <a:pt x="7807590" y="4969400"/>
                  <a:pt x="7930625" y="4969400"/>
                </a:cubicBezTo>
                <a:close/>
                <a:moveTo>
                  <a:pt x="1180704" y="4050019"/>
                </a:moveTo>
                <a:cubicBezTo>
                  <a:pt x="1503198" y="4050019"/>
                  <a:pt x="1764632" y="4311452"/>
                  <a:pt x="1764632" y="4633946"/>
                </a:cubicBezTo>
                <a:cubicBezTo>
                  <a:pt x="1764632" y="4956440"/>
                  <a:pt x="1503198" y="5217873"/>
                  <a:pt x="1180705" y="5217873"/>
                </a:cubicBezTo>
                <a:cubicBezTo>
                  <a:pt x="858210" y="5217873"/>
                  <a:pt x="596778" y="4956440"/>
                  <a:pt x="596778" y="4633946"/>
                </a:cubicBezTo>
                <a:cubicBezTo>
                  <a:pt x="596778" y="4311452"/>
                  <a:pt x="858210" y="4050019"/>
                  <a:pt x="1180704" y="4050019"/>
                </a:cubicBezTo>
                <a:close/>
                <a:moveTo>
                  <a:pt x="7927064" y="3899687"/>
                </a:moveTo>
                <a:cubicBezTo>
                  <a:pt x="8136536" y="3899687"/>
                  <a:pt x="8306346" y="4069497"/>
                  <a:pt x="8306346" y="4278969"/>
                </a:cubicBezTo>
                <a:cubicBezTo>
                  <a:pt x="8306346" y="4488441"/>
                  <a:pt x="8136536" y="4658251"/>
                  <a:pt x="7927064" y="4658251"/>
                </a:cubicBezTo>
                <a:cubicBezTo>
                  <a:pt x="7717595" y="4658251"/>
                  <a:pt x="7547784" y="4488441"/>
                  <a:pt x="7547784" y="4278969"/>
                </a:cubicBezTo>
                <a:cubicBezTo>
                  <a:pt x="7547784" y="4069497"/>
                  <a:pt x="7717595" y="3899686"/>
                  <a:pt x="7927064" y="3899687"/>
                </a:cubicBezTo>
                <a:close/>
                <a:moveTo>
                  <a:pt x="0" y="449179"/>
                </a:moveTo>
                <a:cubicBezTo>
                  <a:pt x="403121" y="449179"/>
                  <a:pt x="729916" y="775974"/>
                  <a:pt x="729916" y="1179095"/>
                </a:cubicBezTo>
                <a:cubicBezTo>
                  <a:pt x="729916" y="1582216"/>
                  <a:pt x="403121" y="1909011"/>
                  <a:pt x="0" y="1909011"/>
                </a:cubicBezTo>
                <a:close/>
                <a:moveTo>
                  <a:pt x="10277258" y="0"/>
                </a:moveTo>
                <a:lnTo>
                  <a:pt x="12188951" y="0"/>
                </a:lnTo>
                <a:lnTo>
                  <a:pt x="12188951" y="2401931"/>
                </a:lnTo>
                <a:lnTo>
                  <a:pt x="12120981" y="2368504"/>
                </a:lnTo>
                <a:cubicBezTo>
                  <a:pt x="11942798" y="2297842"/>
                  <a:pt x="11739786" y="2299142"/>
                  <a:pt x="11556637" y="2384432"/>
                </a:cubicBezTo>
                <a:cubicBezTo>
                  <a:pt x="11164597" y="2567784"/>
                  <a:pt x="10706630" y="2542047"/>
                  <a:pt x="10337587" y="2315998"/>
                </a:cubicBezTo>
                <a:cubicBezTo>
                  <a:pt x="9750825" y="1957653"/>
                  <a:pt x="9548519" y="1189630"/>
                  <a:pt x="9882317" y="588804"/>
                </a:cubicBezTo>
                <a:cubicBezTo>
                  <a:pt x="9930860" y="501487"/>
                  <a:pt x="9989231" y="420009"/>
                  <a:pt x="10056362" y="346025"/>
                </a:cubicBezTo>
                <a:lnTo>
                  <a:pt x="10055628" y="346151"/>
                </a:lnTo>
                <a:cubicBezTo>
                  <a:pt x="10121472" y="273491"/>
                  <a:pt x="10177897" y="194191"/>
                  <a:pt x="10224385" y="110085"/>
                </a:cubicBezTo>
                <a:close/>
                <a:moveTo>
                  <a:pt x="622824" y="0"/>
                </a:moveTo>
                <a:lnTo>
                  <a:pt x="7706115" y="0"/>
                </a:lnTo>
                <a:lnTo>
                  <a:pt x="7708396" y="54231"/>
                </a:lnTo>
                <a:cubicBezTo>
                  <a:pt x="7713497" y="89412"/>
                  <a:pt x="7722407" y="124959"/>
                  <a:pt x="7735650" y="160993"/>
                </a:cubicBezTo>
                <a:cubicBezTo>
                  <a:pt x="7931441" y="693748"/>
                  <a:pt x="8793891" y="567645"/>
                  <a:pt x="8945823" y="1103478"/>
                </a:cubicBezTo>
                <a:cubicBezTo>
                  <a:pt x="9091600" y="1617463"/>
                  <a:pt x="8392415" y="2054431"/>
                  <a:pt x="8607819" y="2498367"/>
                </a:cubicBezTo>
                <a:cubicBezTo>
                  <a:pt x="8703627" y="2695629"/>
                  <a:pt x="8919770" y="2775198"/>
                  <a:pt x="9197255" y="2876754"/>
                </a:cubicBezTo>
                <a:cubicBezTo>
                  <a:pt x="9803690" y="3098658"/>
                  <a:pt x="10171314" y="2917121"/>
                  <a:pt x="10523231" y="3092665"/>
                </a:cubicBezTo>
                <a:cubicBezTo>
                  <a:pt x="11012254" y="3337151"/>
                  <a:pt x="11245189" y="4148254"/>
                  <a:pt x="10920080" y="4592839"/>
                </a:cubicBezTo>
                <a:cubicBezTo>
                  <a:pt x="10638655" y="4977616"/>
                  <a:pt x="10070721" y="5128134"/>
                  <a:pt x="9643978" y="4908252"/>
                </a:cubicBezTo>
                <a:cubicBezTo>
                  <a:pt x="9340490" y="4751961"/>
                  <a:pt x="9232612" y="4419450"/>
                  <a:pt x="8827993" y="4085763"/>
                </a:cubicBezTo>
                <a:cubicBezTo>
                  <a:pt x="8776037" y="4043000"/>
                  <a:pt x="7917481" y="3347125"/>
                  <a:pt x="7548675" y="3585025"/>
                </a:cubicBezTo>
                <a:cubicBezTo>
                  <a:pt x="7326818" y="3727467"/>
                  <a:pt x="7344689" y="4143947"/>
                  <a:pt x="7356720" y="4429760"/>
                </a:cubicBezTo>
                <a:cubicBezTo>
                  <a:pt x="7388934" y="5193722"/>
                  <a:pt x="7396724" y="5409798"/>
                  <a:pt x="7219689" y="5599551"/>
                </a:cubicBezTo>
                <a:cubicBezTo>
                  <a:pt x="7042654" y="5789302"/>
                  <a:pt x="6681212" y="5853037"/>
                  <a:pt x="6429941" y="5732759"/>
                </a:cubicBezTo>
                <a:cubicBezTo>
                  <a:pt x="6035436" y="5544348"/>
                  <a:pt x="6192339" y="5039590"/>
                  <a:pt x="5723066" y="4657555"/>
                </a:cubicBezTo>
                <a:cubicBezTo>
                  <a:pt x="5661134" y="4607206"/>
                  <a:pt x="5267744" y="4288991"/>
                  <a:pt x="4917107" y="4411210"/>
                </a:cubicBezTo>
                <a:cubicBezTo>
                  <a:pt x="4467728" y="4567475"/>
                  <a:pt x="4581326" y="5177102"/>
                  <a:pt x="4090577" y="5458573"/>
                </a:cubicBezTo>
                <a:cubicBezTo>
                  <a:pt x="3742625" y="5658026"/>
                  <a:pt x="3212479" y="5618966"/>
                  <a:pt x="2882167" y="5375699"/>
                </a:cubicBezTo>
                <a:cubicBezTo>
                  <a:pt x="2359499" y="4990909"/>
                  <a:pt x="2668852" y="4338578"/>
                  <a:pt x="2096746" y="3836095"/>
                </a:cubicBezTo>
                <a:cubicBezTo>
                  <a:pt x="1696859" y="3484751"/>
                  <a:pt x="1170385" y="3474423"/>
                  <a:pt x="1127929" y="3473966"/>
                </a:cubicBezTo>
                <a:cubicBezTo>
                  <a:pt x="629980" y="3471235"/>
                  <a:pt x="388855" y="3785016"/>
                  <a:pt x="50475" y="3820963"/>
                </a:cubicBezTo>
                <a:lnTo>
                  <a:pt x="0" y="3822915"/>
                </a:lnTo>
                <a:lnTo>
                  <a:pt x="0" y="2276368"/>
                </a:lnTo>
                <a:lnTo>
                  <a:pt x="1489" y="2276627"/>
                </a:lnTo>
                <a:cubicBezTo>
                  <a:pt x="194865" y="2313658"/>
                  <a:pt x="410611" y="2355568"/>
                  <a:pt x="684099" y="2258804"/>
                </a:cubicBezTo>
                <a:cubicBezTo>
                  <a:pt x="971565" y="2157414"/>
                  <a:pt x="1360154" y="1878960"/>
                  <a:pt x="1418355" y="1513707"/>
                </a:cubicBezTo>
                <a:cubicBezTo>
                  <a:pt x="1509657" y="940591"/>
                  <a:pt x="705424" y="655205"/>
                  <a:pt x="623491" y="14145"/>
                </a:cubicBezTo>
                <a:close/>
              </a:path>
            </a:pathLst>
          </a:custGeom>
        </p:spPr>
      </p:pic>
      <p:sp>
        <p:nvSpPr>
          <p:cNvPr id="16" name="כותרת 2">
            <a:extLst>
              <a:ext uri="{FF2B5EF4-FFF2-40B4-BE49-F238E27FC236}">
                <a16:creationId xmlns:a16="http://schemas.microsoft.com/office/drawing/2014/main" id="{710A5F64-D792-117B-CF4E-F7F80A67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56" y="219292"/>
            <a:ext cx="6250585" cy="1325563"/>
          </a:xfrm>
        </p:spPr>
        <p:txBody>
          <a:bodyPr/>
          <a:lstStyle/>
          <a:p>
            <a:r>
              <a:rPr lang="en-US" dirty="0"/>
              <a:t>Target Class Variability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E7FD40-CCF4-54D3-729A-4368483DC3B2}"/>
              </a:ext>
            </a:extLst>
          </p:cNvPr>
          <p:cNvSpPr txBox="1"/>
          <p:nvPr/>
        </p:nvSpPr>
        <p:spPr>
          <a:xfrm>
            <a:off x="1052456" y="1613118"/>
            <a:ext cx="5765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target class variability is always described using a subspace model Sa as previously described.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047521-808E-1852-913B-A5665C7D817B}"/>
                  </a:ext>
                </a:extLst>
              </p:cNvPr>
              <p:cNvSpPr txBox="1"/>
              <p:nvPr/>
            </p:nvSpPr>
            <p:spPr>
              <a:xfrm>
                <a:off x="1502519" y="3429000"/>
                <a:ext cx="3832861" cy="108933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5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he-IL" sz="25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he-IL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he-IL" sz="25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e-IL" sz="25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5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  <m:e>
                          <m:sSub>
                            <m:sSubPr>
                              <m:ctrlPr>
                                <a:rPr lang="he-IL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  <m:sSub>
                            <m:sSubPr>
                              <m:ctrlPr>
                                <a:rPr lang="he-IL" sz="25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b="1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sz="2500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sub>
                          </m:sSub>
                        </m:e>
                      </m:nary>
                      <m:r>
                        <a:rPr lang="he-IL" sz="25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1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he-IL" sz="2500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047521-808E-1852-913B-A5665C7D8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519" y="3429000"/>
                <a:ext cx="3832861" cy="10893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195051" y="5055533"/>
            <a:ext cx="2215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what is Sa?</a:t>
            </a:r>
            <a:br>
              <a:rPr lang="en-US" sz="2400" dirty="0"/>
            </a:br>
            <a:r>
              <a:rPr lang="en-US" sz="2400" dirty="0"/>
              <a:t>What is this expression doing here?</a:t>
            </a:r>
          </a:p>
        </p:txBody>
      </p:sp>
      <p:cxnSp>
        <p:nvCxnSpPr>
          <p:cNvPr id="8" name="מחבר חץ ישר 7"/>
          <p:cNvCxnSpPr/>
          <p:nvPr/>
        </p:nvCxnSpPr>
        <p:spPr>
          <a:xfrm flipH="1" flipV="1">
            <a:off x="4703805" y="4217773"/>
            <a:ext cx="1210963" cy="1631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77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9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" name="כותרת 2">
            <a:extLst>
              <a:ext uri="{FF2B5EF4-FFF2-40B4-BE49-F238E27FC236}">
                <a16:creationId xmlns:a16="http://schemas.microsoft.com/office/drawing/2014/main" id="{C2C071AB-EB4B-8167-B19B-3A73E98870AE}"/>
              </a:ext>
            </a:extLst>
          </p:cNvPr>
          <p:cNvSpPr txBox="1">
            <a:spLocks/>
          </p:cNvSpPr>
          <p:nvPr/>
        </p:nvSpPr>
        <p:spPr>
          <a:xfrm>
            <a:off x="758258" y="167557"/>
            <a:ext cx="8075080" cy="15141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Unstructured Background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98E2E-BA66-5F64-D950-6FB6B8267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9" r="12425" b="-2"/>
          <a:stretch/>
        </p:blipFill>
        <p:spPr>
          <a:xfrm>
            <a:off x="-11192" y="3588152"/>
            <a:ext cx="3879385" cy="3269848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853C50D-EE27-4CCB-D8EB-7F84A7579FAA}"/>
              </a:ext>
            </a:extLst>
          </p:cNvPr>
          <p:cNvSpPr txBox="1"/>
          <p:nvPr/>
        </p:nvSpPr>
        <p:spPr>
          <a:xfrm>
            <a:off x="3942827" y="1616288"/>
            <a:ext cx="5198887" cy="3174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The variability of the background is called “Unstructured” if it is described by a statistical distribution.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In our case we will assume that the background is modeled by a Normal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2D89D8-1A82-6592-0858-4021E8F8D6FC}"/>
                  </a:ext>
                </a:extLst>
              </p:cNvPr>
              <p:cNvSpPr txBox="1"/>
              <p:nvPr/>
            </p:nvSpPr>
            <p:spPr>
              <a:xfrm>
                <a:off x="5275808" y="5566783"/>
                <a:ext cx="2432038" cy="483319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 defTabSz="1060704">
                  <a:spcAft>
                    <a:spcPts val="600"/>
                  </a:spcAft>
                </a:pPr>
                <a:r>
                  <a:rPr lang="he-IL" sz="3132" b="1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132" b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  <m:r>
                      <a:rPr lang="he-IL" sz="3132" b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~ </m:t>
                    </m:r>
                    <m:r>
                      <a:rPr lang="he-IL" sz="3132" b="1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𝑵</m:t>
                    </m:r>
                    <m:d>
                      <m:dPr>
                        <m:ctrlPr>
                          <a:rPr lang="he-IL" sz="3132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he-IL" sz="3132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𝝁</m:t>
                        </m:r>
                        <m:r>
                          <a:rPr lang="he-IL" sz="3132" b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lang="he-IL" sz="3132" b="1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𝜞</m:t>
                        </m:r>
                      </m:e>
                    </m:d>
                  </m:oMath>
                </a14:m>
                <a:endParaRPr lang="he-IL" sz="27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2D89D8-1A82-6592-0858-4021E8F8D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808" y="5566783"/>
                <a:ext cx="2432038" cy="483319"/>
              </a:xfrm>
              <a:prstGeom prst="rect">
                <a:avLst/>
              </a:prstGeom>
              <a:blipFill>
                <a:blip r:embed="rId3"/>
                <a:stretch>
                  <a:fillRect l="-10025" t="-25316" b="-493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7667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6436FE-6431-4AA2-A47A-3613519F3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DE8DF-9AC1-414F-2B9C-6A5A58485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43" r="11672" b="-1"/>
          <a:stretch/>
        </p:blipFill>
        <p:spPr>
          <a:xfrm>
            <a:off x="4773336" y="10"/>
            <a:ext cx="4370664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391440" y="4232571"/>
                </a:moveTo>
                <a:cubicBezTo>
                  <a:pt x="581049" y="4232571"/>
                  <a:pt x="734757" y="4386279"/>
                  <a:pt x="734757" y="4575888"/>
                </a:cubicBezTo>
                <a:cubicBezTo>
                  <a:pt x="734757" y="4765497"/>
                  <a:pt x="581049" y="4919205"/>
                  <a:pt x="391440" y="4919205"/>
                </a:cubicBezTo>
                <a:cubicBezTo>
                  <a:pt x="201831" y="4919205"/>
                  <a:pt x="48123" y="4765497"/>
                  <a:pt x="48123" y="4575888"/>
                </a:cubicBezTo>
                <a:cubicBezTo>
                  <a:pt x="48123" y="4386279"/>
                  <a:pt x="201831" y="4232571"/>
                  <a:pt x="391440" y="4232571"/>
                </a:cubicBezTo>
                <a:close/>
                <a:moveTo>
                  <a:pt x="247368" y="1806694"/>
                </a:moveTo>
                <a:cubicBezTo>
                  <a:pt x="383986" y="1806694"/>
                  <a:pt x="494736" y="1917444"/>
                  <a:pt x="494736" y="2054062"/>
                </a:cubicBezTo>
                <a:cubicBezTo>
                  <a:pt x="494736" y="2190680"/>
                  <a:pt x="383986" y="2301430"/>
                  <a:pt x="247368" y="2301430"/>
                </a:cubicBezTo>
                <a:cubicBezTo>
                  <a:pt x="110750" y="2301430"/>
                  <a:pt x="0" y="2190680"/>
                  <a:pt x="0" y="2054062"/>
                </a:cubicBezTo>
                <a:cubicBezTo>
                  <a:pt x="0" y="1917444"/>
                  <a:pt x="110750" y="1806694"/>
                  <a:pt x="247368" y="1806694"/>
                </a:cubicBezTo>
                <a:close/>
                <a:moveTo>
                  <a:pt x="247369" y="1294715"/>
                </a:moveTo>
                <a:cubicBezTo>
                  <a:pt x="326938" y="1294715"/>
                  <a:pt x="391441" y="1359218"/>
                  <a:pt x="391441" y="1438787"/>
                </a:cubicBezTo>
                <a:cubicBezTo>
                  <a:pt x="391441" y="1518356"/>
                  <a:pt x="326938" y="1582859"/>
                  <a:pt x="247369" y="1582859"/>
                </a:cubicBezTo>
                <a:cubicBezTo>
                  <a:pt x="167800" y="1582859"/>
                  <a:pt x="103297" y="1518356"/>
                  <a:pt x="103297" y="1438787"/>
                </a:cubicBezTo>
                <a:cubicBezTo>
                  <a:pt x="103297" y="1359218"/>
                  <a:pt x="167800" y="1294715"/>
                  <a:pt x="247369" y="1294715"/>
                </a:cubicBezTo>
                <a:close/>
                <a:moveTo>
                  <a:pt x="480671" y="0"/>
                </a:moveTo>
                <a:lnTo>
                  <a:pt x="5827552" y="0"/>
                </a:lnTo>
                <a:lnTo>
                  <a:pt x="5827552" y="6858000"/>
                </a:lnTo>
                <a:lnTo>
                  <a:pt x="5825818" y="6858000"/>
                </a:lnTo>
                <a:lnTo>
                  <a:pt x="236731" y="6858000"/>
                </a:lnTo>
                <a:lnTo>
                  <a:pt x="225831" y="6841105"/>
                </a:lnTo>
                <a:cubicBezTo>
                  <a:pt x="35993" y="6490332"/>
                  <a:pt x="58970" y="6027176"/>
                  <a:pt x="314550" y="5720066"/>
                </a:cubicBezTo>
                <a:cubicBezTo>
                  <a:pt x="1530043" y="4259025"/>
                  <a:pt x="615593" y="4079388"/>
                  <a:pt x="503588" y="3464278"/>
                </a:cubicBezTo>
                <a:cubicBezTo>
                  <a:pt x="330606" y="2514465"/>
                  <a:pt x="722867" y="2276432"/>
                  <a:pt x="675681" y="1809180"/>
                </a:cubicBezTo>
                <a:cubicBezTo>
                  <a:pt x="624359" y="1301070"/>
                  <a:pt x="219491" y="1102027"/>
                  <a:pt x="245003" y="646882"/>
                </a:cubicBezTo>
                <a:cubicBezTo>
                  <a:pt x="249830" y="424885"/>
                  <a:pt x="318025" y="228632"/>
                  <a:pt x="431196" y="6414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550295-A166-EB6B-34C3-2409BC63A973}"/>
              </a:ext>
            </a:extLst>
          </p:cNvPr>
          <p:cNvSpPr txBox="1"/>
          <p:nvPr/>
        </p:nvSpPr>
        <p:spPr>
          <a:xfrm>
            <a:off x="275394" y="2679070"/>
            <a:ext cx="3798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addition, we assume we have a training set of i.i.d pixels to train our model.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D620C-3296-CC61-3CD5-A5E524DCE701}"/>
                  </a:ext>
                </a:extLst>
              </p:cNvPr>
              <p:cNvSpPr txBox="1"/>
              <p:nvPr/>
            </p:nvSpPr>
            <p:spPr>
              <a:xfrm>
                <a:off x="275394" y="1068994"/>
                <a:ext cx="5066708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he-IL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he-IL" sz="2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he-IL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(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𝒕𝒂𝒓𝒈𝒆𝒕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𝒂𝒃𝒔𝒆𝒏𝒕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 </m:t>
                      </m:r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FD620C-3296-CC61-3CD5-A5E524DCE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94" y="1068994"/>
                <a:ext cx="5066708" cy="384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A8A7F0-9DFE-7841-245E-8933A43082EF}"/>
                  </a:ext>
                </a:extLst>
              </p:cNvPr>
              <p:cNvSpPr txBox="1"/>
              <p:nvPr/>
            </p:nvSpPr>
            <p:spPr>
              <a:xfrm>
                <a:off x="275394" y="1635505"/>
                <a:ext cx="6018647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e-IL" sz="2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e-IL" sz="2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he-IL" sz="2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he-IL" sz="2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he-IL" sz="2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he-IL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𝑺𝒂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he-IL" sz="25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5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1" i="1">
                        <a:latin typeface="Cambria Math" panose="02040503050406030204" pitchFamily="18" charset="0"/>
                      </a:rPr>
                      <m:t>𝒕𝒂𝒓𝒈𝒆𝒕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1" i="1" smtClean="0">
                        <a:latin typeface="Cambria Math" panose="02040503050406030204" pitchFamily="18" charset="0"/>
                      </a:rPr>
                      <m:t>𝒑𝒓𝒆𝒔𝒆𝒏𝒕</m:t>
                    </m:r>
                    <m:r>
                      <a:rPr lang="en-US" sz="2500" b="1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A8A7F0-9DFE-7841-245E-8933A4308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94" y="1635505"/>
                <a:ext cx="6018647" cy="477054"/>
              </a:xfrm>
              <a:prstGeom prst="rect">
                <a:avLst/>
              </a:prstGeom>
              <a:blipFill>
                <a:blip r:embed="rId4"/>
                <a:stretch>
                  <a:fillRect t="-8861" b="-2911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98197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FB363-EC65-7AD7-BB46-98A0F7F858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450" y="10"/>
            <a:ext cx="9144450" cy="6857990"/>
          </a:xfrm>
          <a:prstGeom prst="rect">
            <a:avLst/>
          </a:pr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489" y="0"/>
            <a:ext cx="7961722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8" name="כותרת 2">
            <a:extLst>
              <a:ext uri="{FF2B5EF4-FFF2-40B4-BE49-F238E27FC236}">
                <a16:creationId xmlns:a16="http://schemas.microsoft.com/office/drawing/2014/main" id="{87440BD1-CE60-B353-70AB-8D91FF062B80}"/>
              </a:ext>
            </a:extLst>
          </p:cNvPr>
          <p:cNvSpPr txBox="1">
            <a:spLocks/>
          </p:cNvSpPr>
          <p:nvPr/>
        </p:nvSpPr>
        <p:spPr>
          <a:xfrm>
            <a:off x="399536" y="335365"/>
            <a:ext cx="8229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A</a:t>
            </a:r>
            <a:r>
              <a:rPr lang="en-US"/>
              <a:t>daptive </a:t>
            </a:r>
            <a:r>
              <a:rPr lang="en-US" b="1"/>
              <a:t>C</a:t>
            </a:r>
            <a:r>
              <a:rPr lang="en-US"/>
              <a:t>oherence </a:t>
            </a:r>
            <a:r>
              <a:rPr lang="en-US" b="1"/>
              <a:t>E</a:t>
            </a:r>
            <a:r>
              <a:rPr lang="en-US"/>
              <a:t>stimator Detection</a:t>
            </a:r>
            <a:br>
              <a:rPr lang="en-US"/>
            </a:br>
            <a:r>
              <a:rPr lang="en-US"/>
              <a:t>(ACE detection)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D35651-8AED-6C4E-D629-439856A866A4}"/>
              </a:ext>
            </a:extLst>
          </p:cNvPr>
          <p:cNvSpPr txBox="1"/>
          <p:nvPr/>
        </p:nvSpPr>
        <p:spPr>
          <a:xfrm>
            <a:off x="653503" y="4168346"/>
            <a:ext cx="7978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The Numerator calculates how much of x aligns with S after accounting for background noise (in the form of the </a:t>
            </a:r>
            <a:r>
              <a:rPr lang="en-US" sz="2400" dirty="0" err="1"/>
              <a:t>cov</a:t>
            </a:r>
            <a:r>
              <a:rPr lang="en-US" sz="2400" dirty="0"/>
              <a:t> matrix).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Denominator normalizes the expression by a noise-normalized 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C2A1F8-1271-19A9-1D8A-F96C727B7C10}"/>
                  </a:ext>
                </a:extLst>
              </p:cNvPr>
              <p:cNvSpPr txBox="1"/>
              <p:nvPr/>
            </p:nvSpPr>
            <p:spPr>
              <a:xfrm>
                <a:off x="653503" y="2360663"/>
                <a:ext cx="2286000" cy="38472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5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he-IL" sz="2500" b="1" i="1"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5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he-IL" sz="25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sub>
                      </m:sSub>
                      <m:d>
                        <m:dPr>
                          <m:ctrlPr>
                            <a:rPr lang="he-IL" sz="25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5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he-IL" sz="2500" b="1" i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sz="2500" b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C2A1F8-1271-19A9-1D8A-F96C727B7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503" y="2360663"/>
                <a:ext cx="2286000" cy="3847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C36E7B-3B38-BA02-D6B6-1C94AE662A6F}"/>
                  </a:ext>
                </a:extLst>
              </p:cNvPr>
              <p:cNvSpPr txBox="1"/>
              <p:nvPr/>
            </p:nvSpPr>
            <p:spPr>
              <a:xfrm>
                <a:off x="893586" y="2895802"/>
                <a:ext cx="5161990" cy="1098634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e-IL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</m:acc>
                            </m:e>
                            <m:sup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sSup>
                            <m:sSupPr>
                              <m:ctrlPr>
                                <a:rPr lang="en-US" sz="25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</m:e>
                                <m:sup>
                                  <m: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he-IL" sz="25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he-IL" sz="25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𝜞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he-IL" sz="2500" b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25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5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p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</m:acc>
                            </m:e>
                            <m:sup>
                              <m:r>
                                <a:rPr lang="he-IL" sz="25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e-IL" sz="25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</m:acc>
                            </m:e>
                            <m:sup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he-IL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2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sz="2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he-IL" sz="25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≷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5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sz="25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e>
                        </m:mr>
                      </m:m>
                      <m:sSub>
                        <m:sSub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𝑪𝑬</m:t>
                          </m:r>
                        </m:sub>
                      </m:sSub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C36E7B-3B38-BA02-D6B6-1C94AE662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86" y="2895802"/>
                <a:ext cx="5161990" cy="10986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85098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47CD69-BCF9-4A64-B6B4-5FDB3B94C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28C6DF-5AEC-D517-10B1-4E61347964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0"/>
          <a:stretch/>
        </p:blipFill>
        <p:spPr>
          <a:xfrm>
            <a:off x="20" y="-47372"/>
            <a:ext cx="4120566" cy="3831219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p:sp>
        <p:nvSpPr>
          <p:cNvPr id="10" name="כותרת 2">
            <a:extLst>
              <a:ext uri="{FF2B5EF4-FFF2-40B4-BE49-F238E27FC236}">
                <a16:creationId xmlns:a16="http://schemas.microsoft.com/office/drawing/2014/main" id="{AD379E08-3492-F4CC-1850-AC6D3EA2AD80}"/>
              </a:ext>
            </a:extLst>
          </p:cNvPr>
          <p:cNvSpPr txBox="1">
            <a:spLocks/>
          </p:cNvSpPr>
          <p:nvPr/>
        </p:nvSpPr>
        <p:spPr>
          <a:xfrm>
            <a:off x="4327788" y="97050"/>
            <a:ext cx="4606724" cy="17711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Structural Background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7BEBD6-254B-8B6C-B05D-948D68E153C2}"/>
                  </a:ext>
                </a:extLst>
              </p:cNvPr>
              <p:cNvSpPr txBox="1"/>
              <p:nvPr/>
            </p:nvSpPr>
            <p:spPr>
              <a:xfrm>
                <a:off x="3881582" y="1965288"/>
                <a:ext cx="5616859" cy="40164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e-IL" sz="2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e-IL" sz="2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he-IL" sz="2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he-IL" sz="2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he-IL" sz="2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he-IL" sz="2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he-IL" sz="2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sSub>
                      <m:sSubPr>
                        <m:ctrlPr>
                          <a:rPr lang="he-IL" sz="2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e-IL" sz="2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he-IL" sz="25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he-IL" sz="2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he-IL" sz="25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he-IL" sz="25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he-IL" sz="25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he-IL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𝒕𝒂𝒓𝒈𝒆𝒕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𝒂𝒃𝒔𝒆𝒏𝒕</m:t>
                    </m:r>
                    <m:r>
                      <a:rPr lang="en-US" sz="2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e-IL" sz="2500" b="1" dirty="0">
                    <a:solidFill>
                      <a:schemeClr val="tx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37BEBD6-254B-8B6C-B05D-948D68E153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582" y="1965288"/>
                <a:ext cx="5616859" cy="401648"/>
              </a:xfrm>
              <a:prstGeom prst="rect">
                <a:avLst/>
              </a:prstGeom>
              <a:blipFill rotWithShape="0">
                <a:blip r:embed="rId3"/>
                <a:stretch>
                  <a:fillRect l="-1954" t="-24242" r="-1086" b="-4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8E51BF7-390F-B5CB-0CDB-F91DA7DC0F6E}"/>
                  </a:ext>
                </a:extLst>
              </p:cNvPr>
              <p:cNvSpPr txBox="1"/>
              <p:nvPr/>
            </p:nvSpPr>
            <p:spPr>
              <a:xfrm>
                <a:off x="2791555" y="3301540"/>
                <a:ext cx="6352445" cy="40164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he-IL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𝑺𝒂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e-IL" sz="2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sSub>
                        <m:sSub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e-IL" sz="25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𝒕𝒂𝒓𝒈𝒆𝒕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𝒑𝒓𝒆𝒔𝒆𝒏𝒕</m:t>
                      </m:r>
                      <m:r>
                        <a:rPr lang="en-US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8E51BF7-390F-B5CB-0CDB-F91DA7DC0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555" y="3301540"/>
                <a:ext cx="6352445" cy="401648"/>
              </a:xfrm>
              <a:prstGeom prst="rect">
                <a:avLst/>
              </a:prstGeom>
              <a:blipFill rotWithShape="0">
                <a:blip r:embed="rId4"/>
                <a:stretch>
                  <a:fillRect r="-9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7437460-4C2B-D314-02D0-05898EF14737}"/>
                  </a:ext>
                </a:extLst>
              </p:cNvPr>
              <p:cNvSpPr txBox="1"/>
              <p:nvPr/>
            </p:nvSpPr>
            <p:spPr>
              <a:xfrm>
                <a:off x="214397" y="4071135"/>
                <a:ext cx="9448800" cy="1936749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𝑀𝑎𝑡𝑟𝑖𝑥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0" i="0" dirty="0">
                    <a:latin typeface="Avenir Next LT Pro" panose="020B0504020202020204"/>
                    <a:ea typeface="Cambria Math" panose="02040503050406030204" pitchFamily="18" charset="0"/>
                  </a:rPr>
                  <a:t>represents the Target’s subspace.</a:t>
                </a:r>
              </a:p>
              <a:p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𝑀𝑎𝑡𝑟𝑖𝑥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/>
                  <a:t>represents the Background’s subspace.</a:t>
                </a:r>
              </a:p>
              <a:p>
                <a:endParaRPr lang="en-US" sz="25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he-IL" sz="25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e-IL" sz="25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sub>
                      <m:sup>
                        <m:r>
                          <a:rPr lang="he-IL" sz="2500" b="1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sz="2500" dirty="0"/>
                  <a:t> - this expression means projecting onto the orthogonal compliment of a matrix A.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7437460-4C2B-D314-02D0-05898EF14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97" y="4071135"/>
                <a:ext cx="9448800" cy="1936749"/>
              </a:xfrm>
              <a:prstGeom prst="rect">
                <a:avLst/>
              </a:prstGeom>
              <a:blipFill rotWithShape="0">
                <a:blip r:embed="rId5"/>
                <a:stretch>
                  <a:fillRect l="-2000" t="-5031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6375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כותרת 2"/>
          <p:cNvSpPr>
            <a:spLocks noGrp="1"/>
          </p:cNvSpPr>
          <p:nvPr>
            <p:ph type="title"/>
          </p:nvPr>
        </p:nvSpPr>
        <p:spPr>
          <a:xfrm>
            <a:off x="5075493" y="-142369"/>
            <a:ext cx="4439529" cy="16119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Detector</a:t>
            </a:r>
          </a:p>
        </p:txBody>
      </p:sp>
      <p:pic>
        <p:nvPicPr>
          <p:cNvPr id="7" name="Picture 6" descr="101010 data lines to infinity">
            <a:extLst>
              <a:ext uri="{FF2B5EF4-FFF2-40B4-BE49-F238E27FC236}">
                <a16:creationId xmlns:a16="http://schemas.microsoft.com/office/drawing/2014/main" id="{D1B4AA88-5E41-F1D3-C053-7992B37C8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33" r="28029" b="1"/>
          <a:stretch/>
        </p:blipFill>
        <p:spPr>
          <a:xfrm>
            <a:off x="20" y="10"/>
            <a:ext cx="4282969" cy="6857990"/>
          </a:xfrm>
          <a:custGeom>
            <a:avLst/>
            <a:gdLst/>
            <a:ahLst/>
            <a:cxnLst/>
            <a:rect l="l" t="t" r="r" b="b"/>
            <a:pathLst>
              <a:path w="5710652" h="6858000">
                <a:moveTo>
                  <a:pt x="4831301" y="0"/>
                </a:moveTo>
                <a:lnTo>
                  <a:pt x="5696109" y="0"/>
                </a:lnTo>
                <a:lnTo>
                  <a:pt x="5706418" y="42969"/>
                </a:lnTo>
                <a:cubicBezTo>
                  <a:pt x="5714414" y="100391"/>
                  <a:pt x="5711283" y="160329"/>
                  <a:pt x="5695333" y="219852"/>
                </a:cubicBezTo>
                <a:cubicBezTo>
                  <a:pt x="5631536" y="457945"/>
                  <a:pt x="5386806" y="599240"/>
                  <a:pt x="5148712" y="535443"/>
                </a:cubicBezTo>
                <a:cubicBezTo>
                  <a:pt x="4940381" y="479621"/>
                  <a:pt x="4806160" y="285271"/>
                  <a:pt x="4818599" y="78052"/>
                </a:cubicBezTo>
                <a:close/>
                <a:moveTo>
                  <a:pt x="0" y="0"/>
                </a:moveTo>
                <a:lnTo>
                  <a:pt x="545808" y="0"/>
                </a:lnTo>
                <a:lnTo>
                  <a:pt x="4212872" y="0"/>
                </a:lnTo>
                <a:lnTo>
                  <a:pt x="4204748" y="184996"/>
                </a:lnTo>
                <a:cubicBezTo>
                  <a:pt x="4203390" y="263520"/>
                  <a:pt x="4204263" y="341910"/>
                  <a:pt x="4207775" y="419995"/>
                </a:cubicBezTo>
                <a:cubicBezTo>
                  <a:pt x="4220964" y="709488"/>
                  <a:pt x="4449625" y="891535"/>
                  <a:pt x="4655737" y="1068099"/>
                </a:cubicBezTo>
                <a:cubicBezTo>
                  <a:pt x="5169527" y="1508061"/>
                  <a:pt x="5344373" y="2032158"/>
                  <a:pt x="5103604" y="2589405"/>
                </a:cubicBezTo>
                <a:cubicBezTo>
                  <a:pt x="5010230" y="2805523"/>
                  <a:pt x="4828675" y="2993264"/>
                  <a:pt x="4657611" y="3164269"/>
                </a:cubicBezTo>
                <a:cubicBezTo>
                  <a:pt x="4198817" y="3622744"/>
                  <a:pt x="4217616" y="4154456"/>
                  <a:pt x="4499219" y="4641255"/>
                </a:cubicBezTo>
                <a:cubicBezTo>
                  <a:pt x="4699839" y="4986832"/>
                  <a:pt x="4940395" y="5311556"/>
                  <a:pt x="5110950" y="5670858"/>
                </a:cubicBezTo>
                <a:cubicBezTo>
                  <a:pt x="5277001" y="6019042"/>
                  <a:pt x="5375520" y="6366409"/>
                  <a:pt x="5396522" y="6707670"/>
                </a:cubicBezTo>
                <a:lnTo>
                  <a:pt x="539889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4375586" y="3313982"/>
            <a:ext cx="4428042" cy="31747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We take the projection matrix into the column space of the matrix defined in the subscript.</a:t>
            </a:r>
          </a:p>
          <a:p>
            <a:pPr marL="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  <a:p>
            <a:pPr marL="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SB is the matrix obtained by combining the target and background subspaces.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27B-DA53-BA3D-840C-726D07BA8942}"/>
                  </a:ext>
                </a:extLst>
              </p:cNvPr>
              <p:cNvSpPr txBox="1"/>
              <p:nvPr/>
            </p:nvSpPr>
            <p:spPr>
              <a:xfrm>
                <a:off x="4230736" y="2214107"/>
                <a:ext cx="4457502" cy="957506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d>
                        <m:d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he-IL" sz="25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5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he-IL" sz="2500" b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sSup>
                            <m:sSupPr>
                              <m:ctrlPr>
                                <a:rPr lang="he-IL" sz="2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he-IL" sz="25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5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he-IL" sz="2500" b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27B-DA53-BA3D-840C-726D07BA8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736" y="2214107"/>
                <a:ext cx="4457502" cy="9575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2879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כותרת 2"/>
          <p:cNvSpPr>
            <a:spLocks noGrp="1"/>
          </p:cNvSpPr>
          <p:nvPr>
            <p:ph type="title"/>
          </p:nvPr>
        </p:nvSpPr>
        <p:spPr>
          <a:xfrm>
            <a:off x="3018261" y="157715"/>
            <a:ext cx="3861995" cy="1643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Detector –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5305C-5831-9CF2-68D7-F80FF582F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7" r="27887" b="-1"/>
          <a:stretch/>
        </p:blipFill>
        <p:spPr>
          <a:xfrm>
            <a:off x="1" y="11"/>
            <a:ext cx="2523280" cy="3017950"/>
          </a:xfrm>
          <a:custGeom>
            <a:avLst/>
            <a:gdLst/>
            <a:ahLst/>
            <a:cxnLst/>
            <a:rect l="l" t="t" r="r" b="b"/>
            <a:pathLst>
              <a:path w="6972657" h="6356349">
                <a:moveTo>
                  <a:pt x="4162425" y="4810724"/>
                </a:moveTo>
                <a:cubicBezTo>
                  <a:pt x="4508954" y="4810724"/>
                  <a:pt x="4789872" y="5103559"/>
                  <a:pt x="4789872" y="5464789"/>
                </a:cubicBezTo>
                <a:cubicBezTo>
                  <a:pt x="4789872" y="5826019"/>
                  <a:pt x="4508954" y="6118855"/>
                  <a:pt x="4162425" y="6118855"/>
                </a:cubicBezTo>
                <a:cubicBezTo>
                  <a:pt x="3815896" y="6118855"/>
                  <a:pt x="3534978" y="5826019"/>
                  <a:pt x="3534978" y="5464789"/>
                </a:cubicBezTo>
                <a:cubicBezTo>
                  <a:pt x="3534978" y="5103559"/>
                  <a:pt x="3815896" y="4810724"/>
                  <a:pt x="4162425" y="4810724"/>
                </a:cubicBezTo>
                <a:close/>
                <a:moveTo>
                  <a:pt x="92101" y="4731176"/>
                </a:moveTo>
                <a:cubicBezTo>
                  <a:pt x="540880" y="4731176"/>
                  <a:pt x="904688" y="5094984"/>
                  <a:pt x="904688" y="5543763"/>
                </a:cubicBezTo>
                <a:cubicBezTo>
                  <a:pt x="904688" y="5964494"/>
                  <a:pt x="584935" y="6310542"/>
                  <a:pt x="175183" y="6352155"/>
                </a:cubicBezTo>
                <a:lnTo>
                  <a:pt x="92121" y="6356349"/>
                </a:lnTo>
                <a:lnTo>
                  <a:pt x="92081" y="6356349"/>
                </a:lnTo>
                <a:lnTo>
                  <a:pt x="9019" y="6352155"/>
                </a:lnTo>
                <a:lnTo>
                  <a:pt x="4079" y="6351401"/>
                </a:lnTo>
                <a:lnTo>
                  <a:pt x="0" y="6352492"/>
                </a:lnTo>
                <a:lnTo>
                  <a:pt x="0" y="4736748"/>
                </a:lnTo>
                <a:lnTo>
                  <a:pt x="9019" y="4735372"/>
                </a:lnTo>
                <a:cubicBezTo>
                  <a:pt x="36336" y="4732597"/>
                  <a:pt x="64052" y="4731176"/>
                  <a:pt x="92101" y="4731176"/>
                </a:cubicBezTo>
                <a:close/>
                <a:moveTo>
                  <a:pt x="6385770" y="2098604"/>
                </a:moveTo>
                <a:cubicBezTo>
                  <a:pt x="6543907" y="2107100"/>
                  <a:pt x="6698935" y="2178483"/>
                  <a:pt x="6813407" y="2310776"/>
                </a:cubicBezTo>
                <a:cubicBezTo>
                  <a:pt x="7042252" y="2575278"/>
                  <a:pt x="7022052" y="2983098"/>
                  <a:pt x="6768322" y="3221698"/>
                </a:cubicBezTo>
                <a:cubicBezTo>
                  <a:pt x="6718815" y="3268040"/>
                  <a:pt x="6662527" y="3305861"/>
                  <a:pt x="6601629" y="3333787"/>
                </a:cubicBezTo>
                <a:cubicBezTo>
                  <a:pt x="6357584" y="3444872"/>
                  <a:pt x="6072796" y="3380857"/>
                  <a:pt x="5894479" y="3174765"/>
                </a:cubicBezTo>
                <a:cubicBezTo>
                  <a:pt x="5665537" y="2910180"/>
                  <a:pt x="5685739" y="2502359"/>
                  <a:pt x="5939476" y="2263752"/>
                </a:cubicBezTo>
                <a:cubicBezTo>
                  <a:pt x="6066385" y="2144498"/>
                  <a:pt x="6227633" y="2090107"/>
                  <a:pt x="6385770" y="2098604"/>
                </a:cubicBezTo>
                <a:close/>
                <a:moveTo>
                  <a:pt x="0" y="0"/>
                </a:moveTo>
                <a:lnTo>
                  <a:pt x="5609109" y="0"/>
                </a:lnTo>
                <a:lnTo>
                  <a:pt x="5710855" y="100163"/>
                </a:lnTo>
                <a:cubicBezTo>
                  <a:pt x="5940043" y="363896"/>
                  <a:pt x="6060564" y="781193"/>
                  <a:pt x="5983550" y="1133306"/>
                </a:cubicBezTo>
                <a:cubicBezTo>
                  <a:pt x="5820740" y="1874471"/>
                  <a:pt x="4868226" y="1916819"/>
                  <a:pt x="4807924" y="2551785"/>
                </a:cubicBezTo>
                <a:cubicBezTo>
                  <a:pt x="4772098" y="2931077"/>
                  <a:pt x="5073952" y="3310271"/>
                  <a:pt x="5323480" y="3486493"/>
                </a:cubicBezTo>
                <a:cubicBezTo>
                  <a:pt x="5798207" y="3822498"/>
                  <a:pt x="6190925" y="3545085"/>
                  <a:pt x="6484693" y="3873055"/>
                </a:cubicBezTo>
                <a:cubicBezTo>
                  <a:pt x="6702769" y="4116667"/>
                  <a:pt x="6749067" y="4564067"/>
                  <a:pt x="6564699" y="4869471"/>
                </a:cubicBezTo>
                <a:cubicBezTo>
                  <a:pt x="6538929" y="4912110"/>
                  <a:pt x="6508772" y="4951720"/>
                  <a:pt x="6474766" y="4987555"/>
                </a:cubicBezTo>
                <a:lnTo>
                  <a:pt x="6475634" y="4987552"/>
                </a:lnTo>
                <a:cubicBezTo>
                  <a:pt x="6246183" y="5229347"/>
                  <a:pt x="5896158" y="5245005"/>
                  <a:pt x="5787911" y="5249784"/>
                </a:cubicBezTo>
                <a:cubicBezTo>
                  <a:pt x="5276208" y="5272608"/>
                  <a:pt x="5181583" y="4739335"/>
                  <a:pt x="4594647" y="4582595"/>
                </a:cubicBezTo>
                <a:cubicBezTo>
                  <a:pt x="4553401" y="4571414"/>
                  <a:pt x="4047262" y="4444111"/>
                  <a:pt x="3576692" y="4689896"/>
                </a:cubicBezTo>
                <a:cubicBezTo>
                  <a:pt x="2903508" y="5041365"/>
                  <a:pt x="3035835" y="5772616"/>
                  <a:pt x="2439534" y="6019748"/>
                </a:cubicBezTo>
                <a:cubicBezTo>
                  <a:pt x="2062607" y="6175963"/>
                  <a:pt x="1545662" y="6076257"/>
                  <a:pt x="1262869" y="5786450"/>
                </a:cubicBezTo>
                <a:cubicBezTo>
                  <a:pt x="864056" y="5377550"/>
                  <a:pt x="1125562" y="4799418"/>
                  <a:pt x="734842" y="4526254"/>
                </a:cubicBezTo>
                <a:cubicBezTo>
                  <a:pt x="506361" y="4366061"/>
                  <a:pt x="192715" y="4446641"/>
                  <a:pt x="19856" y="4511293"/>
                </a:cubicBezTo>
                <a:lnTo>
                  <a:pt x="0" y="4519330"/>
                </a:ln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19131" y="3093214"/>
                <a:ext cx="8660254" cy="31083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285750"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he-IL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Sup>
                      <m:sSubSupPr>
                        <m:ctrlPr>
                          <a:rPr lang="he-IL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  <m:sup>
                        <m:r>
                          <a:rPr lang="he-IL" sz="2400" b="1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/>
                  <a:t> Measures how much x is orthogonal to the background subspace.</a:t>
                </a:r>
              </a:p>
              <a:p>
                <a:pPr marL="285750">
                  <a:spcAft>
                    <a:spcPts val="600"/>
                  </a:spcAft>
                  <a:buClr>
                    <a:schemeClr val="accent5"/>
                  </a:buClr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he-IL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Sup>
                      <m:sSubSupPr>
                        <m:ctrlPr>
                          <a:rPr lang="he-IL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he-IL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  <m:sup>
                        <m:r>
                          <a:rPr lang="he-IL" sz="2400" b="1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400" dirty="0"/>
                  <a:t> Measures how much x is orthogonal to the target and background subspace.</a:t>
                </a:r>
              </a:p>
              <a:p>
                <a:pPr marL="285750">
                  <a:spcAft>
                    <a:spcPts val="600"/>
                  </a:spcAft>
                  <a:buClr>
                    <a:schemeClr val="accent5"/>
                  </a:buClr>
                </a:pPr>
                <a:r>
                  <a:rPr lang="en-US" sz="2400" dirty="0"/>
                  <a:t>The difference isolates the part of x that aligns with the target subspace.</a:t>
                </a:r>
              </a:p>
              <a:p>
                <a:pPr marL="285750">
                  <a:spcAft>
                    <a:spcPts val="600"/>
                  </a:spcAft>
                  <a:buClr>
                    <a:schemeClr val="accent5"/>
                  </a:buClr>
                </a:pPr>
                <a:r>
                  <a:rPr lang="en-US" sz="2400" dirty="0"/>
                  <a:t>The denominator normalizes the expression.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31" y="3093214"/>
                <a:ext cx="8660254" cy="3108354"/>
              </a:xfrm>
              <a:prstGeom prst="rect">
                <a:avLst/>
              </a:prstGeom>
              <a:blipFill rotWithShape="0">
                <a:blip r:embed="rId3"/>
                <a:stretch>
                  <a:fillRect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32DD2-01EF-C598-A69F-BE13AEDC70FD}"/>
                  </a:ext>
                </a:extLst>
              </p:cNvPr>
              <p:cNvSpPr txBox="1"/>
              <p:nvPr/>
            </p:nvSpPr>
            <p:spPr>
              <a:xfrm>
                <a:off x="3119671" y="1638374"/>
                <a:ext cx="5425652" cy="1175578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5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25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d>
                        <m:d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he-IL" sz="25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he-IL" sz="2500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he-IL" sz="25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he-IL" sz="25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500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he-IL" sz="2500" b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sSup>
                            <m:sSupPr>
                              <m:ctrlPr>
                                <a:rPr lang="he-IL" sz="25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he-IL" sz="25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5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he-IL" sz="25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  <m:sup>
                              <m:r>
                                <a:rPr lang="he-IL" sz="2500" b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he-IL" sz="25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he-IL" sz="2500" b="1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he-IL" sz="25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≷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</m:e>
                              <m:sub>
                                <m:r>
                                  <a:rPr lang="en-US" sz="2500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</m:e>
                        </m:mr>
                      </m:m>
                      <m:sSub>
                        <m:sSubPr>
                          <m:ctrlPr>
                            <a:rPr lang="he-IL" sz="25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e-IL" sz="25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b>
                          <m:r>
                            <a:rPr lang="en-US" sz="2500" b="1" i="1" smtClean="0">
                              <a:latin typeface="Cambria Math" panose="02040503050406030204" pitchFamily="18" charset="0"/>
                            </a:rPr>
                            <m:t>𝑺𝑩</m:t>
                          </m:r>
                        </m:sub>
                      </m:sSub>
                    </m:oMath>
                  </m:oMathPara>
                </a14:m>
                <a:endParaRPr lang="he-IL" sz="25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3332DD2-01EF-C598-A69F-BE13AEDC7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671" y="1638374"/>
                <a:ext cx="5425652" cy="11755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595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3DBA943-9ED2-49A6-9D2C-D02ADD31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כותרת 2"/>
          <p:cNvSpPr>
            <a:spLocks noGrp="1"/>
          </p:cNvSpPr>
          <p:nvPr>
            <p:ph type="title"/>
          </p:nvPr>
        </p:nvSpPr>
        <p:spPr>
          <a:xfrm>
            <a:off x="135393" y="-22526"/>
            <a:ext cx="7457599" cy="16661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b="1" dirty="0"/>
              <a:t>Modern Solutions – Deep Learning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/>
          <a:srcRect l="-1155" t="806" r="3292" b="4356"/>
          <a:stretch/>
        </p:blipFill>
        <p:spPr>
          <a:xfrm>
            <a:off x="135394" y="2615878"/>
            <a:ext cx="8982194" cy="3518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A blue brain with gears and circuit board&#10;&#10;Description automatically generated">
            <a:extLst>
              <a:ext uri="{FF2B5EF4-FFF2-40B4-BE49-F238E27FC236}">
                <a16:creationId xmlns:a16="http://schemas.microsoft.com/office/drawing/2014/main" id="{C776970F-B9CB-B652-76F4-D727D17A7A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14870"/>
          <a:stretch/>
        </p:blipFill>
        <p:spPr>
          <a:xfrm rot="10800000">
            <a:off x="6068395" y="11576"/>
            <a:ext cx="3049193" cy="2267443"/>
          </a:xfrm>
          <a:custGeom>
            <a:avLst/>
            <a:gdLst/>
            <a:ahLst/>
            <a:cxnLst/>
            <a:rect l="l" t="t" r="r" b="b"/>
            <a:pathLst>
              <a:path w="6361079" h="3943347">
                <a:moveTo>
                  <a:pt x="521474" y="414420"/>
                </a:moveTo>
                <a:cubicBezTo>
                  <a:pt x="604087" y="416876"/>
                  <a:pt x="680773" y="462341"/>
                  <a:pt x="722249" y="543640"/>
                </a:cubicBezTo>
                <a:cubicBezTo>
                  <a:pt x="788608" y="673720"/>
                  <a:pt x="739700" y="846277"/>
                  <a:pt x="613008" y="929058"/>
                </a:cubicBezTo>
                <a:cubicBezTo>
                  <a:pt x="581335" y="949753"/>
                  <a:pt x="547799" y="962878"/>
                  <a:pt x="514274" y="968891"/>
                </a:cubicBezTo>
                <a:cubicBezTo>
                  <a:pt x="489130" y="973403"/>
                  <a:pt x="463992" y="973912"/>
                  <a:pt x="439653" y="970617"/>
                </a:cubicBezTo>
                <a:cubicBezTo>
                  <a:pt x="366631" y="960729"/>
                  <a:pt x="300784" y="916586"/>
                  <a:pt x="263455" y="843416"/>
                </a:cubicBezTo>
                <a:cubicBezTo>
                  <a:pt x="197095" y="713337"/>
                  <a:pt x="246004" y="540779"/>
                  <a:pt x="372696" y="457999"/>
                </a:cubicBezTo>
                <a:cubicBezTo>
                  <a:pt x="420205" y="426956"/>
                  <a:pt x="471906" y="412946"/>
                  <a:pt x="521474" y="414420"/>
                </a:cubicBezTo>
                <a:close/>
                <a:moveTo>
                  <a:pt x="988185" y="281716"/>
                </a:moveTo>
                <a:cubicBezTo>
                  <a:pt x="1037936" y="272792"/>
                  <a:pt x="1087637" y="295525"/>
                  <a:pt x="1112257" y="343785"/>
                </a:cubicBezTo>
                <a:cubicBezTo>
                  <a:pt x="1145083" y="408130"/>
                  <a:pt x="1120890" y="493488"/>
                  <a:pt x="1058219" y="534438"/>
                </a:cubicBezTo>
                <a:cubicBezTo>
                  <a:pt x="1042551" y="544675"/>
                  <a:pt x="1025962" y="551167"/>
                  <a:pt x="1009378" y="554142"/>
                </a:cubicBezTo>
                <a:cubicBezTo>
                  <a:pt x="992795" y="557117"/>
                  <a:pt x="976216" y="556574"/>
                  <a:pt x="960571" y="552740"/>
                </a:cubicBezTo>
                <a:cubicBezTo>
                  <a:pt x="929280" y="545075"/>
                  <a:pt x="901719" y="524246"/>
                  <a:pt x="885306" y="492074"/>
                </a:cubicBezTo>
                <a:cubicBezTo>
                  <a:pt x="852480" y="427728"/>
                  <a:pt x="876674" y="342369"/>
                  <a:pt x="939345" y="301420"/>
                </a:cubicBezTo>
                <a:cubicBezTo>
                  <a:pt x="955012" y="291183"/>
                  <a:pt x="971601" y="284691"/>
                  <a:pt x="988185" y="281716"/>
                </a:cubicBezTo>
                <a:close/>
                <a:moveTo>
                  <a:pt x="5006427" y="845"/>
                </a:moveTo>
                <a:cubicBezTo>
                  <a:pt x="5347805" y="-11751"/>
                  <a:pt x="5676540" y="116155"/>
                  <a:pt x="5981087" y="410490"/>
                </a:cubicBezTo>
                <a:cubicBezTo>
                  <a:pt x="6412348" y="827687"/>
                  <a:pt x="6605759" y="1875951"/>
                  <a:pt x="5850729" y="2477646"/>
                </a:cubicBezTo>
                <a:cubicBezTo>
                  <a:pt x="5675883" y="2617020"/>
                  <a:pt x="5510922" y="2776772"/>
                  <a:pt x="5345844" y="2934556"/>
                </a:cubicBezTo>
                <a:cubicBezTo>
                  <a:pt x="5189746" y="3083841"/>
                  <a:pt x="5136460" y="3294597"/>
                  <a:pt x="5187221" y="3522782"/>
                </a:cubicBezTo>
                <a:cubicBezTo>
                  <a:pt x="5215294" y="3648193"/>
                  <a:pt x="5248406" y="3772235"/>
                  <a:pt x="5278756" y="3896963"/>
                </a:cubicBezTo>
                <a:lnTo>
                  <a:pt x="5289244" y="3943347"/>
                </a:lnTo>
                <a:lnTo>
                  <a:pt x="0" y="3943347"/>
                </a:lnTo>
                <a:lnTo>
                  <a:pt x="0" y="1141130"/>
                </a:lnTo>
                <a:lnTo>
                  <a:pt x="20427" y="1143747"/>
                </a:lnTo>
                <a:cubicBezTo>
                  <a:pt x="184004" y="1161317"/>
                  <a:pt x="349131" y="1167916"/>
                  <a:pt x="512761" y="1154170"/>
                </a:cubicBezTo>
                <a:cubicBezTo>
                  <a:pt x="714977" y="1137036"/>
                  <a:pt x="846044" y="936951"/>
                  <a:pt x="972888" y="756346"/>
                </a:cubicBezTo>
                <a:cubicBezTo>
                  <a:pt x="1288958" y="306148"/>
                  <a:pt x="1657725" y="145437"/>
                  <a:pt x="2042260" y="341101"/>
                </a:cubicBezTo>
                <a:cubicBezTo>
                  <a:pt x="2191395" y="416984"/>
                  <a:pt x="2319169" y="569188"/>
                  <a:pt x="2435451" y="712718"/>
                </a:cubicBezTo>
                <a:cubicBezTo>
                  <a:pt x="2747209" y="1097658"/>
                  <a:pt x="3118527" y="1070852"/>
                  <a:pt x="3463163" y="819175"/>
                </a:cubicBezTo>
                <a:cubicBezTo>
                  <a:pt x="3707831" y="639902"/>
                  <a:pt x="3938655" y="426737"/>
                  <a:pt x="4192369" y="273017"/>
                </a:cubicBezTo>
                <a:cubicBezTo>
                  <a:pt x="4467747" y="105432"/>
                  <a:pt x="4740911" y="10641"/>
                  <a:pt x="5006427" y="8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1983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4" name="Background Fill">
            <a:extLst>
              <a:ext uri="{FF2B5EF4-FFF2-40B4-BE49-F238E27FC236}">
                <a16:creationId xmlns:a16="http://schemas.microsoft.com/office/drawing/2014/main" id="{4BD3D2AC-21AB-44A3-8D46-777B3B88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4E8BC0-F283-4E94-9331-304A94903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2369452-A38F-421A-87AB-9CE1B5955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623500" cy="4923095"/>
          </a:xfrm>
          <a:custGeom>
            <a:avLst/>
            <a:gdLst>
              <a:gd name="connsiteX0" fmla="*/ 1412408 w 8831334"/>
              <a:gd name="connsiteY0" fmla="*/ 4231273 h 4923095"/>
              <a:gd name="connsiteX1" fmla="*/ 1480115 w 8831334"/>
              <a:gd name="connsiteY1" fmla="*/ 4255873 h 4923095"/>
              <a:gd name="connsiteX2" fmla="*/ 1555026 w 8831334"/>
              <a:gd name="connsiteY2" fmla="*/ 4493895 h 4923095"/>
              <a:gd name="connsiteX3" fmla="*/ 1315323 w 8831334"/>
              <a:gd name="connsiteY3" fmla="*/ 4546785 h 4923095"/>
              <a:gd name="connsiteX4" fmla="*/ 1240411 w 8831334"/>
              <a:gd name="connsiteY4" fmla="*/ 4308763 h 4923095"/>
              <a:gd name="connsiteX5" fmla="*/ 1344748 w 8831334"/>
              <a:gd name="connsiteY5" fmla="*/ 4233023 h 4923095"/>
              <a:gd name="connsiteX6" fmla="*/ 1412408 w 8831334"/>
              <a:gd name="connsiteY6" fmla="*/ 4231273 h 4923095"/>
              <a:gd name="connsiteX7" fmla="*/ 622613 w 8831334"/>
              <a:gd name="connsiteY7" fmla="*/ 3711323 h 4923095"/>
              <a:gd name="connsiteX8" fmla="*/ 726058 w 8831334"/>
              <a:gd name="connsiteY8" fmla="*/ 3713477 h 4923095"/>
              <a:gd name="connsiteX9" fmla="*/ 862930 w 8831334"/>
              <a:gd name="connsiteY9" fmla="*/ 3763207 h 4923095"/>
              <a:gd name="connsiteX10" fmla="*/ 1014368 w 8831334"/>
              <a:gd name="connsiteY10" fmla="*/ 4244384 h 4923095"/>
              <a:gd name="connsiteX11" fmla="*/ 529792 w 8831334"/>
              <a:gd name="connsiteY11" fmla="*/ 4351304 h 4923095"/>
              <a:gd name="connsiteX12" fmla="*/ 378355 w 8831334"/>
              <a:gd name="connsiteY12" fmla="*/ 3870127 h 4923095"/>
              <a:gd name="connsiteX13" fmla="*/ 622613 w 8831334"/>
              <a:gd name="connsiteY13" fmla="*/ 3711323 h 4923095"/>
              <a:gd name="connsiteX14" fmla="*/ 0 w 8831334"/>
              <a:gd name="connsiteY14" fmla="*/ 0 h 4923095"/>
              <a:gd name="connsiteX15" fmla="*/ 7345477 w 8831334"/>
              <a:gd name="connsiteY15" fmla="*/ 0 h 4923095"/>
              <a:gd name="connsiteX16" fmla="*/ 7330937 w 8831334"/>
              <a:gd name="connsiteY16" fmla="*/ 57909 h 4923095"/>
              <a:gd name="connsiteX17" fmla="*/ 7204045 w 8831334"/>
              <a:gd name="connsiteY17" fmla="*/ 525057 h 4923095"/>
              <a:gd name="connsiteX18" fmla="*/ 7423939 w 8831334"/>
              <a:gd name="connsiteY18" fmla="*/ 1259431 h 4923095"/>
              <a:gd name="connsiteX19" fmla="*/ 8123848 w 8831334"/>
              <a:gd name="connsiteY19" fmla="*/ 1829863 h 4923095"/>
              <a:gd name="connsiteX20" fmla="*/ 8304560 w 8831334"/>
              <a:gd name="connsiteY20" fmla="*/ 4410617 h 4923095"/>
              <a:gd name="connsiteX21" fmla="*/ 5824906 w 8831334"/>
              <a:gd name="connsiteY21" fmla="*/ 4582246 h 4923095"/>
              <a:gd name="connsiteX22" fmla="*/ 4814027 w 8831334"/>
              <a:gd name="connsiteY22" fmla="*/ 3900391 h 4923095"/>
              <a:gd name="connsiteX23" fmla="*/ 3389336 w 8831334"/>
              <a:gd name="connsiteY23" fmla="*/ 4033298 h 4923095"/>
              <a:gd name="connsiteX24" fmla="*/ 2844266 w 8831334"/>
              <a:gd name="connsiteY24" fmla="*/ 4497245 h 4923095"/>
              <a:gd name="connsiteX25" fmla="*/ 1361823 w 8831334"/>
              <a:gd name="connsiteY25" fmla="*/ 3978831 h 4923095"/>
              <a:gd name="connsiteX26" fmla="*/ 723961 w 8831334"/>
              <a:gd name="connsiteY26" fmla="*/ 3482165 h 4923095"/>
              <a:gd name="connsiteX27" fmla="*/ 41451 w 8831334"/>
              <a:gd name="connsiteY27" fmla="*/ 3495177 h 4923095"/>
              <a:gd name="connsiteX28" fmla="*/ 0 w 8831334"/>
              <a:gd name="connsiteY28" fmla="*/ 3499960 h 492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31334" h="4923095">
                <a:moveTo>
                  <a:pt x="1412408" y="4231273"/>
                </a:moveTo>
                <a:cubicBezTo>
                  <a:pt x="1435398" y="4234988"/>
                  <a:pt x="1458395" y="4243092"/>
                  <a:pt x="1480115" y="4255873"/>
                </a:cubicBezTo>
                <a:cubicBezTo>
                  <a:pt x="1566994" y="4306997"/>
                  <a:pt x="1600533" y="4413563"/>
                  <a:pt x="1555026" y="4493895"/>
                </a:cubicBezTo>
                <a:cubicBezTo>
                  <a:pt x="1509520" y="4574228"/>
                  <a:pt x="1402201" y="4597907"/>
                  <a:pt x="1315323" y="4546785"/>
                </a:cubicBezTo>
                <a:cubicBezTo>
                  <a:pt x="1228444" y="4495662"/>
                  <a:pt x="1194905" y="4389095"/>
                  <a:pt x="1240411" y="4308763"/>
                </a:cubicBezTo>
                <a:cubicBezTo>
                  <a:pt x="1263164" y="4268597"/>
                  <a:pt x="1301371" y="4242593"/>
                  <a:pt x="1344748" y="4233023"/>
                </a:cubicBezTo>
                <a:cubicBezTo>
                  <a:pt x="1366437" y="4228237"/>
                  <a:pt x="1389419" y="4227559"/>
                  <a:pt x="1412408" y="4231273"/>
                </a:cubicBezTo>
                <a:close/>
                <a:moveTo>
                  <a:pt x="622613" y="3711323"/>
                </a:moveTo>
                <a:cubicBezTo>
                  <a:pt x="656354" y="3707209"/>
                  <a:pt x="691202" y="3707845"/>
                  <a:pt x="726058" y="3713477"/>
                </a:cubicBezTo>
                <a:cubicBezTo>
                  <a:pt x="772533" y="3720984"/>
                  <a:pt x="819023" y="3737370"/>
                  <a:pt x="862930" y="3763207"/>
                </a:cubicBezTo>
                <a:cubicBezTo>
                  <a:pt x="1038560" y="3866555"/>
                  <a:pt x="1106361" y="4081986"/>
                  <a:pt x="1014368" y="4244384"/>
                </a:cubicBezTo>
                <a:cubicBezTo>
                  <a:pt x="922373" y="4406782"/>
                  <a:pt x="705422" y="4454653"/>
                  <a:pt x="529792" y="4351304"/>
                </a:cubicBezTo>
                <a:cubicBezTo>
                  <a:pt x="354162" y="4247957"/>
                  <a:pt x="286361" y="4032525"/>
                  <a:pt x="378355" y="3870127"/>
                </a:cubicBezTo>
                <a:cubicBezTo>
                  <a:pt x="430102" y="3778778"/>
                  <a:pt x="521385" y="3723667"/>
                  <a:pt x="622613" y="3711323"/>
                </a:cubicBezTo>
                <a:close/>
                <a:moveTo>
                  <a:pt x="0" y="0"/>
                </a:moveTo>
                <a:lnTo>
                  <a:pt x="7345477" y="0"/>
                </a:lnTo>
                <a:lnTo>
                  <a:pt x="7330937" y="57909"/>
                </a:lnTo>
                <a:cubicBezTo>
                  <a:pt x="7288864" y="213626"/>
                  <a:pt x="7242961" y="368487"/>
                  <a:pt x="7204045" y="525057"/>
                </a:cubicBezTo>
                <a:cubicBezTo>
                  <a:pt x="7133676" y="809936"/>
                  <a:pt x="7207545" y="1073056"/>
                  <a:pt x="7423939" y="1259431"/>
                </a:cubicBezTo>
                <a:cubicBezTo>
                  <a:pt x="7652783" y="1456418"/>
                  <a:pt x="7881464" y="1655861"/>
                  <a:pt x="8123848" y="1829863"/>
                </a:cubicBezTo>
                <a:cubicBezTo>
                  <a:pt x="9170527" y="2581053"/>
                  <a:pt x="8902406" y="3889765"/>
                  <a:pt x="8304560" y="4410617"/>
                </a:cubicBezTo>
                <a:cubicBezTo>
                  <a:pt x="7554009" y="5063887"/>
                  <a:pt x="6697479" y="5060469"/>
                  <a:pt x="5824906" y="4582246"/>
                </a:cubicBezTo>
                <a:cubicBezTo>
                  <a:pt x="5473190" y="4390333"/>
                  <a:pt x="5153204" y="4124206"/>
                  <a:pt x="4814027" y="3900391"/>
                </a:cubicBezTo>
                <a:cubicBezTo>
                  <a:pt x="4336267" y="3586184"/>
                  <a:pt x="3821519" y="3552717"/>
                  <a:pt x="3389336" y="4033298"/>
                </a:cubicBezTo>
                <a:cubicBezTo>
                  <a:pt x="3228138" y="4212489"/>
                  <a:pt x="3051008" y="4402509"/>
                  <a:pt x="2844266" y="4497245"/>
                </a:cubicBezTo>
                <a:cubicBezTo>
                  <a:pt x="2311195" y="4741524"/>
                  <a:pt x="1799982" y="4540883"/>
                  <a:pt x="1361823" y="3978831"/>
                </a:cubicBezTo>
                <a:cubicBezTo>
                  <a:pt x="1185983" y="3753353"/>
                  <a:pt x="1004288" y="3503556"/>
                  <a:pt x="723961" y="3482165"/>
                </a:cubicBezTo>
                <a:cubicBezTo>
                  <a:pt x="497125" y="3465003"/>
                  <a:pt x="268214" y="3473242"/>
                  <a:pt x="41451" y="3495177"/>
                </a:cubicBezTo>
                <a:lnTo>
                  <a:pt x="0" y="34999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כותרת 2"/>
          <p:cNvSpPr>
            <a:spLocks noGrp="1"/>
          </p:cNvSpPr>
          <p:nvPr>
            <p:ph type="title"/>
          </p:nvPr>
        </p:nvSpPr>
        <p:spPr>
          <a:xfrm>
            <a:off x="804557" y="5061147"/>
            <a:ext cx="7970587" cy="17336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5400" b="1"/>
              <a:t>Modern Solutions – Deep Learning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/>
          <a:srcRect l="5113"/>
          <a:stretch/>
        </p:blipFill>
        <p:spPr>
          <a:xfrm>
            <a:off x="247284" y="474563"/>
            <a:ext cx="5150311" cy="26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54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6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179408" y="352130"/>
            <a:ext cx="5225969" cy="14187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did we learn?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93179" y="1890090"/>
            <a:ext cx="6935745" cy="4738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200"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1. We learned about the different problems in classifying data.</a:t>
            </a:r>
          </a:p>
          <a:p>
            <a:pPr marL="457200"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2. We learned about models to address                   data variability.</a:t>
            </a:r>
          </a:p>
          <a:p>
            <a:pPr marL="457200"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3. We learned some basic unmixing approaches.</a:t>
            </a:r>
          </a:p>
          <a:p>
            <a:pPr marL="457200"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4. We saw some detection algorithms 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	4.1. For Full-Pixels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	4.2. For Sub-Pixels</a:t>
            </a:r>
          </a:p>
          <a:p>
            <a:pPr lvl="1">
              <a:spcAft>
                <a:spcPts val="600"/>
              </a:spcAft>
              <a:buClr>
                <a:schemeClr val="accent5"/>
              </a:buClr>
            </a:pPr>
            <a:r>
              <a:rPr lang="en-US" sz="2400" dirty="0"/>
              <a:t>5. We got a glimpse into what modern                                                           approaches entail.</a:t>
            </a:r>
          </a:p>
          <a:p>
            <a:pPr>
              <a:spcAft>
                <a:spcPts val="600"/>
              </a:spcAft>
              <a:buClr>
                <a:schemeClr val="accent5"/>
              </a:buClr>
            </a:pPr>
            <a:endParaRPr lang="en-US" sz="24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770B5F9-48E5-3853-0327-1F69A614E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8" r="18684"/>
          <a:stretch/>
        </p:blipFill>
        <p:spPr>
          <a:xfrm>
            <a:off x="5949387" y="-1"/>
            <a:ext cx="3194613" cy="6857999"/>
          </a:xfrm>
          <a:custGeom>
            <a:avLst/>
            <a:gdLst/>
            <a:ahLst/>
            <a:cxnLst/>
            <a:rect l="l" t="t" r="r" b="b"/>
            <a:pathLst>
              <a:path w="5726654" h="6857999">
                <a:moveTo>
                  <a:pt x="615191" y="3536634"/>
                </a:moveTo>
                <a:cubicBezTo>
                  <a:pt x="896629" y="3536634"/>
                  <a:pt x="1124779" y="3764784"/>
                  <a:pt x="1124779" y="4046222"/>
                </a:cubicBezTo>
                <a:cubicBezTo>
                  <a:pt x="1124779" y="4327660"/>
                  <a:pt x="896629" y="4555810"/>
                  <a:pt x="615191" y="4555810"/>
                </a:cubicBezTo>
                <a:cubicBezTo>
                  <a:pt x="333753" y="4555810"/>
                  <a:pt x="105603" y="4327660"/>
                  <a:pt x="105603" y="4046222"/>
                </a:cubicBezTo>
                <a:cubicBezTo>
                  <a:pt x="105603" y="3764784"/>
                  <a:pt x="333753" y="3536634"/>
                  <a:pt x="615191" y="3536634"/>
                </a:cubicBezTo>
                <a:close/>
                <a:moveTo>
                  <a:pt x="1497781" y="0"/>
                </a:moveTo>
                <a:lnTo>
                  <a:pt x="5726654" y="0"/>
                </a:lnTo>
                <a:lnTo>
                  <a:pt x="5726654" y="6857999"/>
                </a:lnTo>
                <a:lnTo>
                  <a:pt x="311758" y="6857999"/>
                </a:lnTo>
                <a:lnTo>
                  <a:pt x="314131" y="6707669"/>
                </a:lnTo>
                <a:cubicBezTo>
                  <a:pt x="335133" y="6366408"/>
                  <a:pt x="433652" y="6019041"/>
                  <a:pt x="599703" y="5670857"/>
                </a:cubicBezTo>
                <a:cubicBezTo>
                  <a:pt x="770258" y="5311555"/>
                  <a:pt x="1010814" y="4986831"/>
                  <a:pt x="1211434" y="4641254"/>
                </a:cubicBezTo>
                <a:cubicBezTo>
                  <a:pt x="1493037" y="4154455"/>
                  <a:pt x="1511836" y="3622743"/>
                  <a:pt x="1053042" y="3164268"/>
                </a:cubicBezTo>
                <a:cubicBezTo>
                  <a:pt x="881978" y="2993263"/>
                  <a:pt x="700423" y="2805522"/>
                  <a:pt x="607049" y="2589404"/>
                </a:cubicBezTo>
                <a:cubicBezTo>
                  <a:pt x="366280" y="2032157"/>
                  <a:pt x="541126" y="1508060"/>
                  <a:pt x="1054916" y="1068098"/>
                </a:cubicBezTo>
                <a:cubicBezTo>
                  <a:pt x="1261028" y="891534"/>
                  <a:pt x="1489689" y="709487"/>
                  <a:pt x="1502878" y="419994"/>
                </a:cubicBezTo>
                <a:cubicBezTo>
                  <a:pt x="1506390" y="341909"/>
                  <a:pt x="1507263" y="263519"/>
                  <a:pt x="1505905" y="184995"/>
                </a:cubicBezTo>
                <a:close/>
                <a:moveTo>
                  <a:pt x="14544" y="0"/>
                </a:moveTo>
                <a:lnTo>
                  <a:pt x="879353" y="0"/>
                </a:lnTo>
                <a:lnTo>
                  <a:pt x="892054" y="78051"/>
                </a:lnTo>
                <a:cubicBezTo>
                  <a:pt x="904493" y="285270"/>
                  <a:pt x="770272" y="479620"/>
                  <a:pt x="561941" y="535442"/>
                </a:cubicBezTo>
                <a:cubicBezTo>
                  <a:pt x="323847" y="599239"/>
                  <a:pt x="79117" y="457944"/>
                  <a:pt x="15320" y="219851"/>
                </a:cubicBezTo>
                <a:cubicBezTo>
                  <a:pt x="-630" y="160328"/>
                  <a:pt x="-3761" y="100390"/>
                  <a:pt x="4235" y="429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5459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C9DD7E5-C854-492A-9A94-054A4118E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110DF80-7755-48B5-8B8F-47C1B9CE5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9144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9B9AE39-26B3-34A2-6940-DADAA77D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14" y="366170"/>
            <a:ext cx="6431078" cy="1774529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600" dirty="0"/>
              <a:t>H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yperspectral </a:t>
            </a:r>
            <a:r>
              <a:rPr lang="en-US" sz="3600" dirty="0"/>
              <a:t>I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maging (review)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5F7EDCE-3001-84E1-6C2F-723777B23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11755"/>
            <a:ext cx="7142178" cy="1737374"/>
          </a:xfrm>
        </p:spPr>
        <p:txBody>
          <a:bodyPr anchor="ctr">
            <a:noAutofit/>
          </a:bodyPr>
          <a:lstStyle/>
          <a:p>
            <a:pPr>
              <a:buClrTx/>
            </a:pPr>
            <a:r>
              <a:rPr lang="en-US" sz="2500" dirty="0"/>
              <a:t>Hyperspectral imaging measures the spatial and spectral characteristics of an object by imaging it at different wavelengths.</a:t>
            </a:r>
          </a:p>
          <a:p>
            <a:pPr marL="257175" indent="-257175">
              <a:buClrTx/>
              <a:buFont typeface="Arial" panose="020B0604020202020204" pitchFamily="34" charset="0"/>
              <a:buChar char="•"/>
            </a:pPr>
            <a:endParaRPr lang="en-US" sz="2500" dirty="0"/>
          </a:p>
          <a:p>
            <a:endParaRPr lang="he-IL" sz="25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4149129"/>
            <a:ext cx="7713189" cy="24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37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2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770B5F9-48E5-3853-0327-1F69A614E1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-1" b="24980"/>
          <a:stretch/>
        </p:blipFill>
        <p:spPr>
          <a:xfrm>
            <a:off x="2286" y="10"/>
            <a:ext cx="9141714" cy="6857990"/>
          </a:xfrm>
          <a:prstGeom prst="rect">
            <a:avLst/>
          </a:prstGeom>
        </p:spPr>
      </p:pic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389C36E1-2D95-402F-A472-3E6699BE2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76831" cy="6730860"/>
          </a:xfrm>
          <a:custGeom>
            <a:avLst/>
            <a:gdLst>
              <a:gd name="connsiteX0" fmla="*/ 1016151 w 5835775"/>
              <a:gd name="connsiteY0" fmla="*/ 6072484 h 6730860"/>
              <a:gd name="connsiteX1" fmla="*/ 1082018 w 5835775"/>
              <a:gd name="connsiteY1" fmla="*/ 6083111 h 6730860"/>
              <a:gd name="connsiteX2" fmla="*/ 1315484 w 5835775"/>
              <a:gd name="connsiteY2" fmla="*/ 6486206 h 6730860"/>
              <a:gd name="connsiteX3" fmla="*/ 912386 w 5835775"/>
              <a:gd name="connsiteY3" fmla="*/ 6719672 h 6730860"/>
              <a:gd name="connsiteX4" fmla="*/ 678923 w 5835775"/>
              <a:gd name="connsiteY4" fmla="*/ 6316576 h 6730860"/>
              <a:gd name="connsiteX5" fmla="*/ 1016151 w 5835775"/>
              <a:gd name="connsiteY5" fmla="*/ 6072484 h 6730860"/>
              <a:gd name="connsiteX6" fmla="*/ 4968517 w 5835775"/>
              <a:gd name="connsiteY6" fmla="*/ 3411427 h 6730860"/>
              <a:gd name="connsiteX7" fmla="*/ 5079176 w 5835775"/>
              <a:gd name="connsiteY7" fmla="*/ 3429280 h 6730860"/>
              <a:gd name="connsiteX8" fmla="*/ 5471396 w 5835775"/>
              <a:gd name="connsiteY8" fmla="*/ 4106482 h 6730860"/>
              <a:gd name="connsiteX9" fmla="*/ 4794194 w 5835775"/>
              <a:gd name="connsiteY9" fmla="*/ 4498704 h 6730860"/>
              <a:gd name="connsiteX10" fmla="*/ 4401974 w 5835775"/>
              <a:gd name="connsiteY10" fmla="*/ 3821503 h 6730860"/>
              <a:gd name="connsiteX11" fmla="*/ 4968517 w 5835775"/>
              <a:gd name="connsiteY11" fmla="*/ 3411427 h 6730860"/>
              <a:gd name="connsiteX12" fmla="*/ 4362805 w 5835775"/>
              <a:gd name="connsiteY12" fmla="*/ 855055 h 6730860"/>
              <a:gd name="connsiteX13" fmla="*/ 4428674 w 5835775"/>
              <a:gd name="connsiteY13" fmla="*/ 865682 h 6730860"/>
              <a:gd name="connsiteX14" fmla="*/ 4662139 w 5835775"/>
              <a:gd name="connsiteY14" fmla="*/ 1268778 h 6730860"/>
              <a:gd name="connsiteX15" fmla="*/ 4259044 w 5835775"/>
              <a:gd name="connsiteY15" fmla="*/ 1502244 h 6730860"/>
              <a:gd name="connsiteX16" fmla="*/ 4025578 w 5835775"/>
              <a:gd name="connsiteY16" fmla="*/ 1099146 h 6730860"/>
              <a:gd name="connsiteX17" fmla="*/ 4362805 w 5835775"/>
              <a:gd name="connsiteY17" fmla="*/ 855055 h 6730860"/>
              <a:gd name="connsiteX18" fmla="*/ 0 w 5835775"/>
              <a:gd name="connsiteY18" fmla="*/ 0 h 6730860"/>
              <a:gd name="connsiteX19" fmla="*/ 3267758 w 5835775"/>
              <a:gd name="connsiteY19" fmla="*/ 0 h 6730860"/>
              <a:gd name="connsiteX20" fmla="*/ 3305063 w 5835775"/>
              <a:gd name="connsiteY20" fmla="*/ 63726 h 6730860"/>
              <a:gd name="connsiteX21" fmla="*/ 3406985 w 5835775"/>
              <a:gd name="connsiteY21" fmla="*/ 462295 h 6730860"/>
              <a:gd name="connsiteX22" fmla="*/ 2970594 w 5835775"/>
              <a:gd name="connsiteY22" fmla="*/ 1557974 h 6730860"/>
              <a:gd name="connsiteX23" fmla="*/ 3515337 w 5835775"/>
              <a:gd name="connsiteY23" fmla="*/ 2066142 h 6730860"/>
              <a:gd name="connsiteX24" fmla="*/ 4650938 w 5835775"/>
              <a:gd name="connsiteY24" fmla="*/ 2132151 h 6730860"/>
              <a:gd name="connsiteX25" fmla="*/ 4897972 w 5835775"/>
              <a:gd name="connsiteY25" fmla="*/ 2795603 h 6730860"/>
              <a:gd name="connsiteX26" fmla="*/ 4062979 w 5835775"/>
              <a:gd name="connsiteY26" fmla="*/ 3417553 h 6730860"/>
              <a:gd name="connsiteX27" fmla="*/ 3501188 w 5835775"/>
              <a:gd name="connsiteY27" fmla="*/ 3937791 h 6730860"/>
              <a:gd name="connsiteX28" fmla="*/ 4449937 w 5835775"/>
              <a:gd name="connsiteY28" fmla="*/ 4695499 h 6730860"/>
              <a:gd name="connsiteX29" fmla="*/ 5440291 w 5835775"/>
              <a:gd name="connsiteY29" fmla="*/ 4956658 h 6730860"/>
              <a:gd name="connsiteX30" fmla="*/ 5762821 w 5835775"/>
              <a:gd name="connsiteY30" fmla="*/ 6073049 h 6730860"/>
              <a:gd name="connsiteX31" fmla="*/ 4438972 w 5835775"/>
              <a:gd name="connsiteY31" fmla="*/ 6432286 h 6730860"/>
              <a:gd name="connsiteX32" fmla="*/ 3687617 w 5835775"/>
              <a:gd name="connsiteY32" fmla="*/ 5512601 h 6730860"/>
              <a:gd name="connsiteX33" fmla="*/ 3137471 w 5835775"/>
              <a:gd name="connsiteY33" fmla="*/ 5228621 h 6730860"/>
              <a:gd name="connsiteX34" fmla="*/ 2219026 w 5835775"/>
              <a:gd name="connsiteY34" fmla="*/ 6103852 h 6730860"/>
              <a:gd name="connsiteX35" fmla="*/ 962609 w 5835775"/>
              <a:gd name="connsiteY35" fmla="*/ 5594024 h 6730860"/>
              <a:gd name="connsiteX36" fmla="*/ 9468 w 5835775"/>
              <a:gd name="connsiteY36" fmla="*/ 6709780 h 6730860"/>
              <a:gd name="connsiteX37" fmla="*/ 0 w 5835775"/>
              <a:gd name="connsiteY37" fmla="*/ 6715849 h 67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835775" h="6730860">
                <a:moveTo>
                  <a:pt x="1016151" y="6072484"/>
                </a:moveTo>
                <a:cubicBezTo>
                  <a:pt x="1037999" y="6073765"/>
                  <a:pt x="1060047" y="6077256"/>
                  <a:pt x="1082018" y="6083111"/>
                </a:cubicBezTo>
                <a:cubicBezTo>
                  <a:pt x="1257801" y="6129954"/>
                  <a:pt x="1362328" y="6310424"/>
                  <a:pt x="1315484" y="6486206"/>
                </a:cubicBezTo>
                <a:cubicBezTo>
                  <a:pt x="1268642" y="6661989"/>
                  <a:pt x="1088168" y="6766515"/>
                  <a:pt x="912386" y="6719672"/>
                </a:cubicBezTo>
                <a:cubicBezTo>
                  <a:pt x="736607" y="6672830"/>
                  <a:pt x="632080" y="6492357"/>
                  <a:pt x="678923" y="6316576"/>
                </a:cubicBezTo>
                <a:cubicBezTo>
                  <a:pt x="719910" y="6162766"/>
                  <a:pt x="863206" y="6063513"/>
                  <a:pt x="1016151" y="6072484"/>
                </a:cubicBezTo>
                <a:close/>
                <a:moveTo>
                  <a:pt x="4968517" y="3411427"/>
                </a:moveTo>
                <a:cubicBezTo>
                  <a:pt x="5005224" y="3413581"/>
                  <a:pt x="5042261" y="3419444"/>
                  <a:pt x="5079176" y="3429280"/>
                </a:cubicBezTo>
                <a:cubicBezTo>
                  <a:pt x="5374488" y="3507975"/>
                  <a:pt x="5550091" y="3811170"/>
                  <a:pt x="5471396" y="4106482"/>
                </a:cubicBezTo>
                <a:cubicBezTo>
                  <a:pt x="5392701" y="4401796"/>
                  <a:pt x="5089508" y="4577399"/>
                  <a:pt x="4794194" y="4498704"/>
                </a:cubicBezTo>
                <a:cubicBezTo>
                  <a:pt x="4498880" y="4420008"/>
                  <a:pt x="4323277" y="4116815"/>
                  <a:pt x="4401974" y="3821503"/>
                </a:cubicBezTo>
                <a:cubicBezTo>
                  <a:pt x="4470833" y="3563104"/>
                  <a:pt x="4711571" y="3396357"/>
                  <a:pt x="4968517" y="3411427"/>
                </a:cubicBezTo>
                <a:close/>
                <a:moveTo>
                  <a:pt x="4362805" y="855055"/>
                </a:moveTo>
                <a:cubicBezTo>
                  <a:pt x="4384656" y="856336"/>
                  <a:pt x="4406701" y="859827"/>
                  <a:pt x="4428674" y="865682"/>
                </a:cubicBezTo>
                <a:cubicBezTo>
                  <a:pt x="4604455" y="912524"/>
                  <a:pt x="4708982" y="1092997"/>
                  <a:pt x="4662139" y="1268778"/>
                </a:cubicBezTo>
                <a:cubicBezTo>
                  <a:pt x="4615296" y="1444559"/>
                  <a:pt x="4434824" y="1549086"/>
                  <a:pt x="4259044" y="1502244"/>
                </a:cubicBezTo>
                <a:cubicBezTo>
                  <a:pt x="4083261" y="1455402"/>
                  <a:pt x="3978736" y="1274928"/>
                  <a:pt x="4025578" y="1099146"/>
                </a:cubicBezTo>
                <a:cubicBezTo>
                  <a:pt x="4066564" y="945337"/>
                  <a:pt x="4209864" y="846084"/>
                  <a:pt x="4362805" y="855055"/>
                </a:cubicBezTo>
                <a:close/>
                <a:moveTo>
                  <a:pt x="0" y="0"/>
                </a:moveTo>
                <a:lnTo>
                  <a:pt x="3267758" y="0"/>
                </a:lnTo>
                <a:lnTo>
                  <a:pt x="3305063" y="63726"/>
                </a:lnTo>
                <a:cubicBezTo>
                  <a:pt x="3369183" y="191635"/>
                  <a:pt x="3406589" y="329370"/>
                  <a:pt x="3406985" y="462295"/>
                </a:cubicBezTo>
                <a:cubicBezTo>
                  <a:pt x="3408485" y="962453"/>
                  <a:pt x="2891543" y="1144904"/>
                  <a:pt x="2970594" y="1557974"/>
                </a:cubicBezTo>
                <a:cubicBezTo>
                  <a:pt x="3032280" y="1880398"/>
                  <a:pt x="3449119" y="2040925"/>
                  <a:pt x="3515337" y="2066142"/>
                </a:cubicBezTo>
                <a:cubicBezTo>
                  <a:pt x="4015284" y="2256630"/>
                  <a:pt x="4332227" y="1913363"/>
                  <a:pt x="4650938" y="2132151"/>
                </a:cubicBezTo>
                <a:cubicBezTo>
                  <a:pt x="4853731" y="2271360"/>
                  <a:pt x="4965324" y="2574996"/>
                  <a:pt x="4897972" y="2795603"/>
                </a:cubicBezTo>
                <a:cubicBezTo>
                  <a:pt x="4830989" y="3014971"/>
                  <a:pt x="4662056" y="3104561"/>
                  <a:pt x="4062979" y="3417553"/>
                </a:cubicBezTo>
                <a:cubicBezTo>
                  <a:pt x="3838920" y="3534602"/>
                  <a:pt x="3512702" y="3705038"/>
                  <a:pt x="3501188" y="3937791"/>
                </a:cubicBezTo>
                <a:cubicBezTo>
                  <a:pt x="3482029" y="4324932"/>
                  <a:pt x="4394257" y="4674655"/>
                  <a:pt x="4449937" y="4695499"/>
                </a:cubicBezTo>
                <a:cubicBezTo>
                  <a:pt x="4884270" y="4858160"/>
                  <a:pt x="5186431" y="4793445"/>
                  <a:pt x="5440291" y="4956658"/>
                </a:cubicBezTo>
                <a:cubicBezTo>
                  <a:pt x="5797237" y="5186171"/>
                  <a:pt x="5933047" y="5687465"/>
                  <a:pt x="5762821" y="6073049"/>
                </a:cubicBezTo>
                <a:cubicBezTo>
                  <a:pt x="5566196" y="6518425"/>
                  <a:pt x="4842241" y="6698608"/>
                  <a:pt x="4438972" y="6432286"/>
                </a:cubicBezTo>
                <a:cubicBezTo>
                  <a:pt x="4148514" y="6240453"/>
                  <a:pt x="4125510" y="5878795"/>
                  <a:pt x="3687617" y="5512601"/>
                </a:cubicBezTo>
                <a:cubicBezTo>
                  <a:pt x="3487248" y="5345038"/>
                  <a:pt x="3330804" y="5214736"/>
                  <a:pt x="3137471" y="5228621"/>
                </a:cubicBezTo>
                <a:cubicBezTo>
                  <a:pt x="2702082" y="5259873"/>
                  <a:pt x="2676865" y="5988253"/>
                  <a:pt x="2219026" y="6103852"/>
                </a:cubicBezTo>
                <a:cubicBezTo>
                  <a:pt x="1741606" y="6224379"/>
                  <a:pt x="1457366" y="5508411"/>
                  <a:pt x="962609" y="5594024"/>
                </a:cubicBezTo>
                <a:cubicBezTo>
                  <a:pt x="494464" y="5675021"/>
                  <a:pt x="474925" y="6363960"/>
                  <a:pt x="9468" y="6709780"/>
                </a:cubicBezTo>
                <a:lnTo>
                  <a:pt x="0" y="6715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>
          <a:xfrm>
            <a:off x="362465" y="-315424"/>
            <a:ext cx="8229600" cy="1325563"/>
          </a:xfrm>
        </p:spPr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465" y="1325563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https://courses.cs.washington.edu/courses/cse591n/07sp/papers/14_1hyperspectralprocessing.pdf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linkClick r:id="rId4"/>
              </a:rPr>
              <a:t>https://www.uprm.edu/cise/wp-content/uploads/sites/171/2018/12/masalmahcise.pdf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linkClick r:id="rId5"/>
              </a:rPr>
              <a:t>https://ww3.math.ucla.edu/camreport/cam09-30.pdf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linkClick r:id="rId6"/>
              </a:rPr>
              <a:t>https://arxiv.org/pdf/1910.12861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65905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2968"/>
            <a:ext cx="717035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A2DC5C2-CCA7-49E4-B67F-6F121D48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 descr="A blue and green sky&#10;&#10;Description automatically generated">
            <a:extLst>
              <a:ext uri="{FF2B5EF4-FFF2-40B4-BE49-F238E27FC236}">
                <a16:creationId xmlns:a16="http://schemas.microsoft.com/office/drawing/2014/main" id="{F770B5F9-48E5-3853-0327-1F69A614E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286" y="10"/>
            <a:ext cx="9141714" cy="6857990"/>
          </a:xfrm>
          <a:prstGeom prst="rect">
            <a:avLst/>
          </a:prstGeom>
        </p:spPr>
      </p:pic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27966D5E-7857-415C-B50C-0DD96BCB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489" y="0"/>
            <a:ext cx="7961722" cy="6858000"/>
          </a:xfrm>
          <a:custGeom>
            <a:avLst/>
            <a:gdLst>
              <a:gd name="connsiteX0" fmla="*/ 7169276 w 10615629"/>
              <a:gd name="connsiteY0" fmla="*/ 5704266 h 6858000"/>
              <a:gd name="connsiteX1" fmla="*/ 7514897 w 10615629"/>
              <a:gd name="connsiteY1" fmla="*/ 6049887 h 6858000"/>
              <a:gd name="connsiteX2" fmla="*/ 7169276 w 10615629"/>
              <a:gd name="connsiteY2" fmla="*/ 6395508 h 6858000"/>
              <a:gd name="connsiteX3" fmla="*/ 6823655 w 10615629"/>
              <a:gd name="connsiteY3" fmla="*/ 6049887 h 6858000"/>
              <a:gd name="connsiteX4" fmla="*/ 7169276 w 10615629"/>
              <a:gd name="connsiteY4" fmla="*/ 5704266 h 6858000"/>
              <a:gd name="connsiteX5" fmla="*/ 10010446 w 10615629"/>
              <a:gd name="connsiteY5" fmla="*/ 2324705 h 6858000"/>
              <a:gd name="connsiteX6" fmla="*/ 10456760 w 10615629"/>
              <a:gd name="connsiteY6" fmla="*/ 2771019 h 6858000"/>
              <a:gd name="connsiteX7" fmla="*/ 10010446 w 10615629"/>
              <a:gd name="connsiteY7" fmla="*/ 3217333 h 6858000"/>
              <a:gd name="connsiteX8" fmla="*/ 9564132 w 10615629"/>
              <a:gd name="connsiteY8" fmla="*/ 2771019 h 6858000"/>
              <a:gd name="connsiteX9" fmla="*/ 10010446 w 10615629"/>
              <a:gd name="connsiteY9" fmla="*/ 2324705 h 6858000"/>
              <a:gd name="connsiteX10" fmla="*/ 10354145 w 10615629"/>
              <a:gd name="connsiteY10" fmla="*/ 1665213 h 6858000"/>
              <a:gd name="connsiteX11" fmla="*/ 10615629 w 10615629"/>
              <a:gd name="connsiteY11" fmla="*/ 1926697 h 6858000"/>
              <a:gd name="connsiteX12" fmla="*/ 10354145 w 10615629"/>
              <a:gd name="connsiteY12" fmla="*/ 2188181 h 6858000"/>
              <a:gd name="connsiteX13" fmla="*/ 10092661 w 10615629"/>
              <a:gd name="connsiteY13" fmla="*/ 1926697 h 6858000"/>
              <a:gd name="connsiteX14" fmla="*/ 10354145 w 10615629"/>
              <a:gd name="connsiteY14" fmla="*/ 1665213 h 6858000"/>
              <a:gd name="connsiteX15" fmla="*/ 1458901 w 10615629"/>
              <a:gd name="connsiteY15" fmla="*/ 659644 h 6858000"/>
              <a:gd name="connsiteX16" fmla="*/ 1905215 w 10615629"/>
              <a:gd name="connsiteY16" fmla="*/ 1105958 h 6858000"/>
              <a:gd name="connsiteX17" fmla="*/ 1458901 w 10615629"/>
              <a:gd name="connsiteY17" fmla="*/ 1552272 h 6858000"/>
              <a:gd name="connsiteX18" fmla="*/ 1012587 w 10615629"/>
              <a:gd name="connsiteY18" fmla="*/ 1105958 h 6858000"/>
              <a:gd name="connsiteX19" fmla="*/ 1458901 w 10615629"/>
              <a:gd name="connsiteY19" fmla="*/ 659644 h 6858000"/>
              <a:gd name="connsiteX20" fmla="*/ 6674038 w 10615629"/>
              <a:gd name="connsiteY20" fmla="*/ 0 h 6858000"/>
              <a:gd name="connsiteX21" fmla="*/ 10121228 w 10615629"/>
              <a:gd name="connsiteY21" fmla="*/ 0 h 6858000"/>
              <a:gd name="connsiteX22" fmla="*/ 10122250 w 10615629"/>
              <a:gd name="connsiteY22" fmla="*/ 1542 h 6858000"/>
              <a:gd name="connsiteX23" fmla="*/ 9914575 w 10615629"/>
              <a:gd name="connsiteY23" fmla="*/ 1714821 h 6858000"/>
              <a:gd name="connsiteX24" fmla="*/ 9361609 w 10615629"/>
              <a:gd name="connsiteY24" fmla="*/ 2396453 h 6858000"/>
              <a:gd name="connsiteX25" fmla="*/ 9334635 w 10615629"/>
              <a:gd name="connsiteY25" fmla="*/ 3107486 h 6858000"/>
              <a:gd name="connsiteX26" fmla="*/ 9815042 w 10615629"/>
              <a:gd name="connsiteY26" fmla="*/ 3891891 h 6858000"/>
              <a:gd name="connsiteX27" fmla="*/ 9376176 w 10615629"/>
              <a:gd name="connsiteY27" fmla="*/ 5202286 h 6858000"/>
              <a:gd name="connsiteX28" fmla="*/ 7869813 w 10615629"/>
              <a:gd name="connsiteY28" fmla="*/ 5436960 h 6858000"/>
              <a:gd name="connsiteX29" fmla="*/ 6545392 w 10615629"/>
              <a:gd name="connsiteY29" fmla="*/ 5630362 h 6858000"/>
              <a:gd name="connsiteX30" fmla="*/ 5772723 w 10615629"/>
              <a:gd name="connsiteY30" fmla="*/ 6502431 h 6858000"/>
              <a:gd name="connsiteX31" fmla="*/ 5542129 w 10615629"/>
              <a:gd name="connsiteY31" fmla="*/ 6791052 h 6858000"/>
              <a:gd name="connsiteX32" fmla="*/ 5487454 w 10615629"/>
              <a:gd name="connsiteY32" fmla="*/ 6858000 h 6858000"/>
              <a:gd name="connsiteX33" fmla="*/ 3860772 w 10615629"/>
              <a:gd name="connsiteY33" fmla="*/ 6858000 h 6858000"/>
              <a:gd name="connsiteX34" fmla="*/ 3806309 w 10615629"/>
              <a:gd name="connsiteY34" fmla="*/ 6753976 h 6858000"/>
              <a:gd name="connsiteX35" fmla="*/ 3692626 w 10615629"/>
              <a:gd name="connsiteY35" fmla="*/ 6315366 h 6858000"/>
              <a:gd name="connsiteX36" fmla="*/ 2561203 w 10615629"/>
              <a:gd name="connsiteY36" fmla="*/ 5694965 h 6858000"/>
              <a:gd name="connsiteX37" fmla="*/ 69617 w 10615629"/>
              <a:gd name="connsiteY37" fmla="*/ 4316865 h 6858000"/>
              <a:gd name="connsiteX38" fmla="*/ 1643 w 10615629"/>
              <a:gd name="connsiteY38" fmla="*/ 3718987 h 6858000"/>
              <a:gd name="connsiteX39" fmla="*/ 368893 w 10615629"/>
              <a:gd name="connsiteY39" fmla="*/ 2555465 h 6858000"/>
              <a:gd name="connsiteX40" fmla="*/ 1113509 w 10615629"/>
              <a:gd name="connsiteY40" fmla="*/ 2231777 h 6858000"/>
              <a:gd name="connsiteX41" fmla="*/ 2037233 w 10615629"/>
              <a:gd name="connsiteY41" fmla="*/ 2044714 h 6858000"/>
              <a:gd name="connsiteX42" fmla="*/ 2547311 w 10615629"/>
              <a:gd name="connsiteY42" fmla="*/ 1444273 h 6858000"/>
              <a:gd name="connsiteX43" fmla="*/ 3900864 w 10615629"/>
              <a:gd name="connsiteY43" fmla="*/ 617925 h 6858000"/>
              <a:gd name="connsiteX44" fmla="*/ 4571572 w 10615629"/>
              <a:gd name="connsiteY44" fmla="*/ 899937 h 6858000"/>
              <a:gd name="connsiteX45" fmla="*/ 6039226 w 10615629"/>
              <a:gd name="connsiteY45" fmla="*/ 670658 h 6858000"/>
              <a:gd name="connsiteX46" fmla="*/ 6656610 w 10615629"/>
              <a:gd name="connsiteY46" fmla="*/ 161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615629" h="6858000">
                <a:moveTo>
                  <a:pt x="7169276" y="5704266"/>
                </a:moveTo>
                <a:cubicBezTo>
                  <a:pt x="7360157" y="5704266"/>
                  <a:pt x="7514897" y="5859006"/>
                  <a:pt x="7514897" y="6049887"/>
                </a:cubicBezTo>
                <a:cubicBezTo>
                  <a:pt x="7514897" y="6240768"/>
                  <a:pt x="7360157" y="6395508"/>
                  <a:pt x="7169276" y="6395508"/>
                </a:cubicBezTo>
                <a:cubicBezTo>
                  <a:pt x="6978395" y="6395508"/>
                  <a:pt x="6823655" y="6240768"/>
                  <a:pt x="6823655" y="6049887"/>
                </a:cubicBezTo>
                <a:cubicBezTo>
                  <a:pt x="6823655" y="5859006"/>
                  <a:pt x="6978395" y="5704266"/>
                  <a:pt x="7169276" y="5704266"/>
                </a:cubicBezTo>
                <a:close/>
                <a:moveTo>
                  <a:pt x="10010446" y="2324705"/>
                </a:moveTo>
                <a:cubicBezTo>
                  <a:pt x="10256938" y="2324705"/>
                  <a:pt x="10456760" y="2524528"/>
                  <a:pt x="10456760" y="2771019"/>
                </a:cubicBezTo>
                <a:cubicBezTo>
                  <a:pt x="10456760" y="3017511"/>
                  <a:pt x="10256938" y="3217333"/>
                  <a:pt x="10010446" y="3217333"/>
                </a:cubicBezTo>
                <a:cubicBezTo>
                  <a:pt x="9763954" y="3217333"/>
                  <a:pt x="9564132" y="3017511"/>
                  <a:pt x="9564132" y="2771019"/>
                </a:cubicBezTo>
                <a:cubicBezTo>
                  <a:pt x="9564132" y="2524528"/>
                  <a:pt x="9763954" y="2324705"/>
                  <a:pt x="10010446" y="2324705"/>
                </a:cubicBezTo>
                <a:close/>
                <a:moveTo>
                  <a:pt x="10354145" y="1665213"/>
                </a:moveTo>
                <a:cubicBezTo>
                  <a:pt x="10498559" y="1665213"/>
                  <a:pt x="10615629" y="1782283"/>
                  <a:pt x="10615629" y="1926697"/>
                </a:cubicBezTo>
                <a:cubicBezTo>
                  <a:pt x="10615629" y="2071111"/>
                  <a:pt x="10498559" y="2188181"/>
                  <a:pt x="10354145" y="2188181"/>
                </a:cubicBezTo>
                <a:cubicBezTo>
                  <a:pt x="10209731" y="2188181"/>
                  <a:pt x="10092661" y="2071111"/>
                  <a:pt x="10092661" y="1926697"/>
                </a:cubicBezTo>
                <a:cubicBezTo>
                  <a:pt x="10092661" y="1782283"/>
                  <a:pt x="10209731" y="1665213"/>
                  <a:pt x="10354145" y="1665213"/>
                </a:cubicBezTo>
                <a:close/>
                <a:moveTo>
                  <a:pt x="1458901" y="659644"/>
                </a:moveTo>
                <a:cubicBezTo>
                  <a:pt x="1705393" y="659644"/>
                  <a:pt x="1905215" y="859466"/>
                  <a:pt x="1905215" y="1105958"/>
                </a:cubicBezTo>
                <a:cubicBezTo>
                  <a:pt x="1905215" y="1352450"/>
                  <a:pt x="1705393" y="1552272"/>
                  <a:pt x="1458901" y="1552272"/>
                </a:cubicBezTo>
                <a:cubicBezTo>
                  <a:pt x="1212409" y="1552272"/>
                  <a:pt x="1012587" y="1352450"/>
                  <a:pt x="1012587" y="1105958"/>
                </a:cubicBezTo>
                <a:cubicBezTo>
                  <a:pt x="1012587" y="859466"/>
                  <a:pt x="1212409" y="659644"/>
                  <a:pt x="1458901" y="659644"/>
                </a:cubicBezTo>
                <a:close/>
                <a:moveTo>
                  <a:pt x="6674038" y="0"/>
                </a:moveTo>
                <a:lnTo>
                  <a:pt x="10121228" y="0"/>
                </a:lnTo>
                <a:lnTo>
                  <a:pt x="10122250" y="1542"/>
                </a:lnTo>
                <a:cubicBezTo>
                  <a:pt x="10407914" y="485220"/>
                  <a:pt x="10448238" y="1134713"/>
                  <a:pt x="9914575" y="1714821"/>
                </a:cubicBezTo>
                <a:cubicBezTo>
                  <a:pt x="9716856" y="1929804"/>
                  <a:pt x="9539638" y="2164208"/>
                  <a:pt x="9361609" y="2396453"/>
                </a:cubicBezTo>
                <a:cubicBezTo>
                  <a:pt x="9193292" y="2616157"/>
                  <a:pt x="9188572" y="2869712"/>
                  <a:pt x="9334635" y="3107486"/>
                </a:cubicBezTo>
                <a:cubicBezTo>
                  <a:pt x="9495670" y="3368730"/>
                  <a:pt x="9683004" y="3617025"/>
                  <a:pt x="9815042" y="3891891"/>
                </a:cubicBezTo>
                <a:cubicBezTo>
                  <a:pt x="10050525" y="4382007"/>
                  <a:pt x="9955575" y="4864841"/>
                  <a:pt x="9376176" y="5202286"/>
                </a:cubicBezTo>
                <a:cubicBezTo>
                  <a:pt x="8901029" y="5479039"/>
                  <a:pt x="8396077" y="5489829"/>
                  <a:pt x="7869813" y="5436960"/>
                </a:cubicBezTo>
                <a:cubicBezTo>
                  <a:pt x="7414764" y="5391373"/>
                  <a:pt x="6924917" y="5356038"/>
                  <a:pt x="6545392" y="5630362"/>
                </a:cubicBezTo>
                <a:cubicBezTo>
                  <a:pt x="6238294" y="5852628"/>
                  <a:pt x="6024795" y="6205178"/>
                  <a:pt x="5772723" y="6502431"/>
                </a:cubicBezTo>
                <a:cubicBezTo>
                  <a:pt x="5693285" y="6596233"/>
                  <a:pt x="5618533" y="6694485"/>
                  <a:pt x="5542129" y="6791052"/>
                </a:cubicBezTo>
                <a:lnTo>
                  <a:pt x="5487454" y="6858000"/>
                </a:lnTo>
                <a:lnTo>
                  <a:pt x="3860772" y="6858000"/>
                </a:lnTo>
                <a:lnTo>
                  <a:pt x="3806309" y="6753976"/>
                </a:lnTo>
                <a:cubicBezTo>
                  <a:pt x="3748311" y="6617180"/>
                  <a:pt x="3717510" y="6461835"/>
                  <a:pt x="3692626" y="6315366"/>
                </a:cubicBezTo>
                <a:cubicBezTo>
                  <a:pt x="3594980" y="5743923"/>
                  <a:pt x="2996563" y="5569132"/>
                  <a:pt x="2561203" y="5694965"/>
                </a:cubicBezTo>
                <a:cubicBezTo>
                  <a:pt x="1295584" y="6063834"/>
                  <a:pt x="405173" y="5417942"/>
                  <a:pt x="69617" y="4316865"/>
                </a:cubicBezTo>
                <a:cubicBezTo>
                  <a:pt x="12163" y="4128181"/>
                  <a:pt x="22818" y="3919404"/>
                  <a:pt x="1643" y="3718987"/>
                </a:cubicBezTo>
                <a:cubicBezTo>
                  <a:pt x="-11845" y="3285650"/>
                  <a:pt x="53163" y="2879692"/>
                  <a:pt x="368893" y="2555465"/>
                </a:cubicBezTo>
                <a:cubicBezTo>
                  <a:pt x="570254" y="2348709"/>
                  <a:pt x="826642" y="2266304"/>
                  <a:pt x="1113509" y="2231777"/>
                </a:cubicBezTo>
                <a:cubicBezTo>
                  <a:pt x="1425464" y="2194013"/>
                  <a:pt x="1739171" y="2139122"/>
                  <a:pt x="2037233" y="2044714"/>
                </a:cubicBezTo>
                <a:cubicBezTo>
                  <a:pt x="2313448" y="1957047"/>
                  <a:pt x="2430109" y="1689061"/>
                  <a:pt x="2547311" y="1444273"/>
                </a:cubicBezTo>
                <a:cubicBezTo>
                  <a:pt x="2839304" y="834121"/>
                  <a:pt x="3300290" y="529585"/>
                  <a:pt x="3900864" y="617925"/>
                </a:cubicBezTo>
                <a:cubicBezTo>
                  <a:pt x="4133785" y="652182"/>
                  <a:pt x="4362119" y="778959"/>
                  <a:pt x="4571572" y="899937"/>
                </a:cubicBezTo>
                <a:cubicBezTo>
                  <a:pt x="5133170" y="1224435"/>
                  <a:pt x="5641899" y="1068660"/>
                  <a:pt x="6039226" y="670658"/>
                </a:cubicBezTo>
                <a:cubicBezTo>
                  <a:pt x="6250634" y="458239"/>
                  <a:pt x="6444898" y="227157"/>
                  <a:pt x="6656610" y="161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FE84C-0784-4CA1-D532-8B34DF7E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807" y="1122363"/>
            <a:ext cx="484391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308055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DD7E5-C854-492A-9A94-054A4118E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110DF80-7755-48B5-8B8F-47C1B9CE5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9144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65110" y="552782"/>
            <a:ext cx="7921690" cy="2349038"/>
          </a:xfrm>
        </p:spPr>
        <p:txBody>
          <a:bodyPr anchor="ctr">
            <a:normAutofit/>
          </a:bodyPr>
          <a:lstStyle/>
          <a:p>
            <a:pPr>
              <a:buClrTx/>
            </a:pPr>
            <a:r>
              <a:rPr lang="en-US" sz="2500" dirty="0"/>
              <a:t>The wavelength range extends beyond the visible spectrum and covers from ultraviolet to longwave infrared wavelengths</a:t>
            </a:r>
          </a:p>
        </p:txBody>
      </p:sp>
      <p:pic>
        <p:nvPicPr>
          <p:cNvPr id="5" name="Picture 4" descr="A diagram of different colors of light&#10;&#10;Description automatically generated">
            <a:extLst>
              <a:ext uri="{FF2B5EF4-FFF2-40B4-BE49-F238E27FC236}">
                <a16:creationId xmlns:a16="http://schemas.microsoft.com/office/drawing/2014/main" id="{9E04830B-FC9F-014B-4D58-93375636A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3" r="-666"/>
          <a:stretch/>
        </p:blipFill>
        <p:spPr>
          <a:xfrm>
            <a:off x="1032216" y="3766575"/>
            <a:ext cx="6693530" cy="32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2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F2C702-9568-B7B5-9B50-2A44E9A23713}"/>
                  </a:ext>
                </a:extLst>
              </p:cNvPr>
              <p:cNvSpPr txBox="1"/>
              <p:nvPr/>
            </p:nvSpPr>
            <p:spPr>
              <a:xfrm>
                <a:off x="270588" y="6021049"/>
                <a:ext cx="8173617" cy="1207372"/>
              </a:xfrm>
              <a:prstGeom prst="rect">
                <a:avLst/>
              </a:prstGeom>
            </p:spPr>
            <p:txBody>
              <a:bodyPr vert="horz" lIns="68580" tIns="34290" rIns="68580" bIns="34290" rtlCol="0" anchor="t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750"/>
                  </a:spcBef>
                  <a:buClr>
                    <a:schemeClr val="accent5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00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2000"/>
                        <m:t>eflectance</m:t>
                      </m:r>
                      <m:r>
                        <m:rPr>
                          <m:nor/>
                        </m:rPr>
                        <a:rPr lang="en-US" sz="2000"/>
                        <m:t> </m:t>
                      </m:r>
                      <m:r>
                        <m:rPr>
                          <m:nor/>
                        </m:rPr>
                        <a:rPr lang="en-US" sz="2000"/>
                        <m:t>spectrum</m:t>
                      </m:r>
                      <m:r>
                        <m:rPr>
                          <m:nor/>
                        </m:rPr>
                        <a:rPr lang="en-US" sz="2000"/>
                        <m:t>(</m:t>
                      </m:r>
                      <m:r>
                        <m:rPr>
                          <m:nor/>
                        </m:rPr>
                        <a:rPr lang="en-US" sz="2000"/>
                        <m:t>λ</m:t>
                      </m:r>
                      <m:r>
                        <m:rPr>
                          <m:nor/>
                        </m:rPr>
                        <a:rPr lang="en-US" sz="2000"/>
                        <m:t>)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nor/>
                            </m:rPr>
                            <a:rPr lang="en-US" sz="2000"/>
                            <m:t>eflected</m:t>
                          </m:r>
                          <m:r>
                            <m:rPr>
                              <m:nor/>
                            </m:rPr>
                            <a:rPr lang="en-US" sz="200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/>
                            <m:t>radiation</m:t>
                          </m:r>
                          <m:r>
                            <m:rPr>
                              <m:nor/>
                            </m:rPr>
                            <a:rPr lang="en-US" sz="200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/>
                            <m:t>at</m:t>
                          </m:r>
                          <m:r>
                            <m:rPr>
                              <m:nor/>
                            </m:rPr>
                            <a:rPr lang="en-US" sz="200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/>
                            <m:t>band</m:t>
                          </m:r>
                          <m:r>
                            <m:rPr>
                              <m:nor/>
                            </m:rPr>
                            <a:rPr lang="en-US" sz="2000"/>
                            <m:t>(</m:t>
                          </m:r>
                          <m:r>
                            <m:rPr>
                              <m:nor/>
                            </m:rPr>
                            <a:rPr lang="en-US" sz="2000"/>
                            <m:t>λ</m:t>
                          </m:r>
                          <m:r>
                            <m:rPr>
                              <m:nor/>
                            </m:rPr>
                            <a:rPr lang="en-US" sz="2000"/>
                            <m:t>)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en-US" sz="2000"/>
                            <m:t>ncident</m:t>
                          </m:r>
                          <m:r>
                            <m:rPr>
                              <m:nor/>
                            </m:rPr>
                            <a:rPr lang="en-US" sz="200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/>
                            <m:t>radiation</m:t>
                          </m:r>
                          <m:r>
                            <m:rPr>
                              <m:nor/>
                            </m:rPr>
                            <a:rPr lang="en-US" sz="200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/>
                            <m:t>at</m:t>
                          </m:r>
                          <m:r>
                            <m:rPr>
                              <m:nor/>
                            </m:rPr>
                            <a:rPr lang="en-US" sz="2000"/>
                            <m:t> </m:t>
                          </m:r>
                          <m:r>
                            <m:rPr>
                              <m:nor/>
                            </m:rPr>
                            <a:rPr lang="en-US" sz="2000"/>
                            <m:t>band</m:t>
                          </m:r>
                          <m:r>
                            <m:rPr>
                              <m:nor/>
                            </m:rPr>
                            <a:rPr lang="en-US" sz="2000"/>
                            <m:t>(</m:t>
                          </m:r>
                          <m:r>
                            <m:rPr>
                              <m:nor/>
                            </m:rPr>
                            <a:rPr lang="en-US" sz="2000"/>
                            <m:t>λ</m:t>
                          </m:r>
                          <m:r>
                            <m:rPr>
                              <m:nor/>
                            </m:rPr>
                            <a:rPr lang="en-US" sz="2000"/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F2C702-9568-B7B5-9B50-2A44E9A23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88" y="6021049"/>
                <a:ext cx="8173617" cy="12073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diagram of a military vehicle&#10;&#10;Description automatically generated">
            <a:extLst>
              <a:ext uri="{FF2B5EF4-FFF2-40B4-BE49-F238E27FC236}">
                <a16:creationId xmlns:a16="http://schemas.microsoft.com/office/drawing/2014/main" id="{525D716C-0B83-2623-EA15-5FEE0765AD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2688" r="3007" b="3125"/>
          <a:stretch/>
        </p:blipFill>
        <p:spPr>
          <a:xfrm>
            <a:off x="681135" y="961053"/>
            <a:ext cx="7298367" cy="4972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F678CA-1A49-739E-40CF-CFBFFD6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97" y="260339"/>
            <a:ext cx="7373011" cy="532763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3600" dirty="0"/>
              <a:t>Remote Sensing System</a:t>
            </a:r>
          </a:p>
        </p:txBody>
      </p:sp>
    </p:spTree>
    <p:extLst>
      <p:ext uri="{BB962C8B-B14F-4D97-AF65-F5344CB8AC3E}">
        <p14:creationId xmlns:p14="http://schemas.microsoft.com/office/powerpoint/2010/main" val="2210478117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</TotalTime>
  <Words>2331</Words>
  <Application>Microsoft Office PowerPoint</Application>
  <PresentationFormat>On-screen Show (4:3)</PresentationFormat>
  <Paragraphs>294</Paragraphs>
  <Slides>71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Aptos</vt:lpstr>
      <vt:lpstr>Arial</vt:lpstr>
      <vt:lpstr>Avenir Next LT Pro</vt:lpstr>
      <vt:lpstr>Cambria Math</vt:lpstr>
      <vt:lpstr>Posterama</vt:lpstr>
      <vt:lpstr>Wingdings</vt:lpstr>
      <vt:lpstr>SplashVTI</vt:lpstr>
      <vt:lpstr>Hyperspectral Image Processing  Classification and Detection</vt:lpstr>
      <vt:lpstr>Illusion</vt:lpstr>
      <vt:lpstr>PowerPoint Presentation</vt:lpstr>
      <vt:lpstr>PowerPoint Presentation</vt:lpstr>
      <vt:lpstr>PowerPoint Presentation</vt:lpstr>
      <vt:lpstr>Lecture Topics  Outline</vt:lpstr>
      <vt:lpstr>Hyperspectral Imaging (review)  </vt:lpstr>
      <vt:lpstr>PowerPoint Presentation</vt:lpstr>
      <vt:lpstr>Remote Sensing System</vt:lpstr>
      <vt:lpstr>PowerPoint Presentation</vt:lpstr>
      <vt:lpstr>How?</vt:lpstr>
      <vt:lpstr>PowerPoint Presentation</vt:lpstr>
      <vt:lpstr>Different materials produce different electromagnetic radiation spectra</vt:lpstr>
      <vt:lpstr>PowerPoint Presentation</vt:lpstr>
      <vt:lpstr>The “What if ?”s:</vt:lpstr>
      <vt:lpstr>The “What if?”s:</vt:lpstr>
      <vt:lpstr>But..</vt:lpstr>
      <vt:lpstr>Spectra of material at different wavelengths are correlated</vt:lpstr>
      <vt:lpstr>PowerPoint Presentation</vt:lpstr>
      <vt:lpstr>PowerPoint Presentation</vt:lpstr>
      <vt:lpstr>Oops..</vt:lpstr>
      <vt:lpstr>PowerPoint Presentation</vt:lpstr>
      <vt:lpstr>Our goal </vt:lpstr>
      <vt:lpstr>PowerPoint Presentation</vt:lpstr>
      <vt:lpstr>PowerPoint Presentation</vt:lpstr>
      <vt:lpstr>Probability Density Models:</vt:lpstr>
      <vt:lpstr>Where f(x)   and  f(x;θ_k )  are given by:</vt:lpstr>
      <vt:lpstr>PowerPoint Presentation</vt:lpstr>
      <vt:lpstr>PowerPoint Presentation</vt:lpstr>
      <vt:lpstr>Real world example</vt:lpstr>
      <vt:lpstr>Subspace  Models  </vt:lpstr>
      <vt:lpstr>Subspace Models</vt:lpstr>
      <vt:lpstr>PowerPoint Presentation</vt:lpstr>
      <vt:lpstr>PowerPoint Presentation</vt:lpstr>
      <vt:lpstr>Linear Spectral Mixing Models</vt:lpstr>
      <vt:lpstr>PowerPoint Presentation</vt:lpstr>
      <vt:lpstr>So… What just happened?</vt:lpstr>
      <vt:lpstr>But..How?</vt:lpstr>
      <vt:lpstr>Unmixing</vt:lpstr>
      <vt:lpstr>PowerPoint Presentation</vt:lpstr>
      <vt:lpstr>PowerPoint Presentation</vt:lpstr>
      <vt:lpstr>Unsupervised Unmixing - Matrices</vt:lpstr>
      <vt:lpstr>Unsupervised Unmixing  CPMF Example</vt:lpstr>
      <vt:lpstr>PowerPoint Presentation</vt:lpstr>
      <vt:lpstr>How?</vt:lpstr>
      <vt:lpstr>PowerPoint Presentation</vt:lpstr>
      <vt:lpstr>PowerPoint Presentation</vt:lpstr>
      <vt:lpstr>Neyman-Pearson detector.</vt:lpstr>
      <vt:lpstr>PowerPoint Presentation</vt:lpstr>
      <vt:lpstr>PowerPoint Presentation</vt:lpstr>
      <vt:lpstr>Matched Filter based detector</vt:lpstr>
      <vt:lpstr>Example Lets take this hypothetical 3d hyperspectral image, and choose a pixel x (in red).</vt:lpstr>
      <vt:lpstr>PowerPoint Presentation</vt:lpstr>
      <vt:lpstr>PowerPoint Presentation</vt:lpstr>
      <vt:lpstr>Anomaly Detection</vt:lpstr>
      <vt:lpstr>We’ll just take the Mahalanobis distance from the background class that is greater than a predetermined threshold.</vt:lpstr>
      <vt:lpstr>Adaptive Detection</vt:lpstr>
      <vt:lpstr>Sub-Pixel Targets</vt:lpstr>
      <vt:lpstr>PowerPoint Presentation</vt:lpstr>
      <vt:lpstr>Target Class Variability</vt:lpstr>
      <vt:lpstr>PowerPoint Presentation</vt:lpstr>
      <vt:lpstr>PowerPoint Presentation</vt:lpstr>
      <vt:lpstr>PowerPoint Presentation</vt:lpstr>
      <vt:lpstr>PowerPoint Presentation</vt:lpstr>
      <vt:lpstr>Detector</vt:lpstr>
      <vt:lpstr>Detector – Cont’</vt:lpstr>
      <vt:lpstr>Modern Solutions – Deep Learning</vt:lpstr>
      <vt:lpstr>Modern Solutions – Deep Learning</vt:lpstr>
      <vt:lpstr>What did we learn?</vt:lpstr>
      <vt:lpstr>References: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Hyperspectral Image Processing for Automatic Target Detection Applications</dc:title>
  <dc:creator>wesal amasha</dc:creator>
  <cp:lastModifiedBy>wesal amasha</cp:lastModifiedBy>
  <cp:revision>143</cp:revision>
  <dcterms:created xsi:type="dcterms:W3CDTF">2024-05-11T04:47:18Z</dcterms:created>
  <dcterms:modified xsi:type="dcterms:W3CDTF">2024-05-15T11:57:03Z</dcterms:modified>
</cp:coreProperties>
</file>