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73" r:id="rId1"/>
    <p:sldMasterId id="2147483674" r:id="rId2"/>
    <p:sldMasterId id="2147483686" r:id="rId3"/>
  </p:sldMasterIdLst>
  <p:notesMasterIdLst>
    <p:notesMasterId r:id="rId60"/>
  </p:notesMasterIdLst>
  <p:handoutMasterIdLst>
    <p:handoutMasterId r:id="rId61"/>
  </p:handoutMasterIdLst>
  <p:sldIdLst>
    <p:sldId id="257" r:id="rId4"/>
    <p:sldId id="265" r:id="rId5"/>
    <p:sldId id="295" r:id="rId6"/>
    <p:sldId id="263" r:id="rId7"/>
    <p:sldId id="262" r:id="rId8"/>
    <p:sldId id="292" r:id="rId9"/>
    <p:sldId id="293" r:id="rId10"/>
    <p:sldId id="316" r:id="rId11"/>
    <p:sldId id="321" r:id="rId12"/>
    <p:sldId id="320" r:id="rId13"/>
    <p:sldId id="273" r:id="rId14"/>
    <p:sldId id="282" r:id="rId15"/>
    <p:sldId id="275" r:id="rId16"/>
    <p:sldId id="324" r:id="rId17"/>
    <p:sldId id="274" r:id="rId18"/>
    <p:sldId id="323" r:id="rId19"/>
    <p:sldId id="325" r:id="rId20"/>
    <p:sldId id="322" r:id="rId21"/>
    <p:sldId id="277" r:id="rId22"/>
    <p:sldId id="279" r:id="rId23"/>
    <p:sldId id="328" r:id="rId24"/>
    <p:sldId id="290" r:id="rId25"/>
    <p:sldId id="284" r:id="rId26"/>
    <p:sldId id="280" r:id="rId27"/>
    <p:sldId id="329" r:id="rId28"/>
    <p:sldId id="326" r:id="rId29"/>
    <p:sldId id="327" r:id="rId30"/>
    <p:sldId id="276" r:id="rId31"/>
    <p:sldId id="291" r:id="rId32"/>
    <p:sldId id="315" r:id="rId33"/>
    <p:sldId id="289" r:id="rId34"/>
    <p:sldId id="270" r:id="rId35"/>
    <p:sldId id="268" r:id="rId36"/>
    <p:sldId id="264" r:id="rId37"/>
    <p:sldId id="294" r:id="rId38"/>
    <p:sldId id="297" r:id="rId39"/>
    <p:sldId id="298" r:id="rId40"/>
    <p:sldId id="299" r:id="rId41"/>
    <p:sldId id="300" r:id="rId42"/>
    <p:sldId id="301" r:id="rId43"/>
    <p:sldId id="319" r:id="rId44"/>
    <p:sldId id="302" r:id="rId45"/>
    <p:sldId id="303" r:id="rId46"/>
    <p:sldId id="304" r:id="rId47"/>
    <p:sldId id="305" r:id="rId48"/>
    <p:sldId id="306" r:id="rId49"/>
    <p:sldId id="307" r:id="rId50"/>
    <p:sldId id="308" r:id="rId51"/>
    <p:sldId id="309" r:id="rId52"/>
    <p:sldId id="310" r:id="rId53"/>
    <p:sldId id="318" r:id="rId54"/>
    <p:sldId id="311" r:id="rId55"/>
    <p:sldId id="312" r:id="rId56"/>
    <p:sldId id="313" r:id="rId57"/>
    <p:sldId id="317" r:id="rId58"/>
    <p:sldId id="314" r:id="rId59"/>
  </p:sldIdLst>
  <p:sldSz cx="9144000" cy="6858000" type="screen4x3"/>
  <p:notesSz cx="6858000" cy="9144000"/>
  <p:defaultTextStyle>
    <a:defPPr algn="r" rtl="1">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D22F"/>
    <a:srgbClr val="344529"/>
    <a:srgbClr val="2B3922"/>
    <a:srgbClr val="2E3722"/>
    <a:srgbClr val="FCF7F1"/>
    <a:srgbClr val="B8D233"/>
    <a:srgbClr val="5CC6D6"/>
    <a:srgbClr val="F03F2B"/>
    <a:srgbClr val="3488A0"/>
    <a:srgbClr val="5790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0439" autoAdjust="0"/>
    <p:restoredTop sz="88366" autoAdjust="0"/>
  </p:normalViewPr>
  <p:slideViewPr>
    <p:cSldViewPr snapToGrid="0">
      <p:cViewPr varScale="1">
        <p:scale>
          <a:sx n="73" d="100"/>
          <a:sy n="73" d="100"/>
        </p:scale>
        <p:origin x="2016" y="5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120" d="100"/>
          <a:sy n="120" d="100"/>
        </p:scale>
        <p:origin x="5040"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s>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B1B105-8256-4A4A-B6C6-42E2561C1EB7}" type="doc">
      <dgm:prSet loTypeId="urn:microsoft.com/office/officeart/2018/5/layout/IconCircleLabelList" loCatId="icon" qsTypeId="urn:microsoft.com/office/officeart/2005/8/quickstyle/simple1" qsCatId="simple" csTypeId="urn:microsoft.com/office/officeart/2005/8/colors/accent3_2" csCatId="accent3" phldr="1"/>
      <dgm:spPr/>
      <dgm:t>
        <a:bodyPr/>
        <a:lstStyle/>
        <a:p>
          <a:endParaRPr lang="en-US"/>
        </a:p>
      </dgm:t>
    </dgm:pt>
    <dgm:pt modelId="{1F082C1A-DD29-4629-849D-24CE0B299B95}">
      <dgm:prSet/>
      <dgm:spPr/>
      <dgm:t>
        <a:bodyPr/>
        <a:lstStyle/>
        <a:p>
          <a:pPr>
            <a:defRPr cap="all"/>
          </a:pPr>
          <a:r>
            <a:rPr lang="he-IL" i="0"/>
            <a:t>הצגת צבעים טבעיים בתמונה</a:t>
          </a:r>
          <a:endParaRPr lang="en-US"/>
        </a:p>
      </dgm:t>
    </dgm:pt>
    <dgm:pt modelId="{2BD389EE-FC50-4510-B535-BBF67B36DF3F}" type="parTrans" cxnId="{5F15B179-49B1-4BF1-8DA5-07E6A26E5167}">
      <dgm:prSet/>
      <dgm:spPr/>
      <dgm:t>
        <a:bodyPr/>
        <a:lstStyle/>
        <a:p>
          <a:endParaRPr lang="en-US"/>
        </a:p>
      </dgm:t>
    </dgm:pt>
    <dgm:pt modelId="{0960B599-567F-4978-A371-C77EB075AF3F}" type="sibTrans" cxnId="{5F15B179-49B1-4BF1-8DA5-07E6A26E5167}">
      <dgm:prSet/>
      <dgm:spPr/>
      <dgm:t>
        <a:bodyPr/>
        <a:lstStyle/>
        <a:p>
          <a:endParaRPr lang="en-US"/>
        </a:p>
      </dgm:t>
    </dgm:pt>
    <dgm:pt modelId="{62207EE5-BD62-4E5E-9CFD-DC81CD3DEB72}">
      <dgm:prSet/>
      <dgm:spPr/>
      <dgm:t>
        <a:bodyPr/>
        <a:lstStyle/>
        <a:p>
          <a:pPr>
            <a:defRPr cap="all"/>
          </a:pPr>
          <a:r>
            <a:rPr lang="he-IL" i="0"/>
            <a:t>שמירה על קווי מתאר טבעיים</a:t>
          </a:r>
          <a:endParaRPr lang="en-US"/>
        </a:p>
      </dgm:t>
    </dgm:pt>
    <dgm:pt modelId="{D6471B31-2101-4242-BC9A-101C33BD7A08}" type="parTrans" cxnId="{F25B1E33-64AB-4171-B11C-B4353F1540CE}">
      <dgm:prSet/>
      <dgm:spPr/>
      <dgm:t>
        <a:bodyPr/>
        <a:lstStyle/>
        <a:p>
          <a:endParaRPr lang="en-US"/>
        </a:p>
      </dgm:t>
    </dgm:pt>
    <dgm:pt modelId="{71B0FBE1-8DAB-42A1-9EC4-B1A07180DD2B}" type="sibTrans" cxnId="{F25B1E33-64AB-4171-B11C-B4353F1540CE}">
      <dgm:prSet/>
      <dgm:spPr/>
      <dgm:t>
        <a:bodyPr/>
        <a:lstStyle/>
        <a:p>
          <a:endParaRPr lang="en-US"/>
        </a:p>
      </dgm:t>
    </dgm:pt>
    <dgm:pt modelId="{5176F276-BBB0-457A-8C9A-C47D943C19AA}">
      <dgm:prSet/>
      <dgm:spPr/>
      <dgm:t>
        <a:bodyPr/>
        <a:lstStyle/>
        <a:p>
          <a:pPr>
            <a:defRPr cap="all"/>
          </a:pPr>
          <a:r>
            <a:rPr lang="he-IL" i="0"/>
            <a:t>הדגשה של אובייקטים ספציפיים.</a:t>
          </a:r>
          <a:endParaRPr lang="en-US"/>
        </a:p>
      </dgm:t>
    </dgm:pt>
    <dgm:pt modelId="{ACE03092-3195-496C-A7A1-C67C7143F992}" type="parTrans" cxnId="{D27DC19D-E162-4D20-88B2-7C5D65A01F2E}">
      <dgm:prSet/>
      <dgm:spPr/>
      <dgm:t>
        <a:bodyPr/>
        <a:lstStyle/>
        <a:p>
          <a:endParaRPr lang="en-US"/>
        </a:p>
      </dgm:t>
    </dgm:pt>
    <dgm:pt modelId="{C0D61694-AB0F-413D-9078-6103DC2A6D61}" type="sibTrans" cxnId="{D27DC19D-E162-4D20-88B2-7C5D65A01F2E}">
      <dgm:prSet/>
      <dgm:spPr/>
      <dgm:t>
        <a:bodyPr/>
        <a:lstStyle/>
        <a:p>
          <a:endParaRPr lang="en-US"/>
        </a:p>
      </dgm:t>
    </dgm:pt>
    <dgm:pt modelId="{6F50288A-3CBF-45F5-8F6B-478BDB684D14}">
      <dgm:prSet/>
      <dgm:spPr/>
      <dgm:t>
        <a:bodyPr/>
        <a:lstStyle/>
        <a:p>
          <a:pPr>
            <a:defRPr cap="all"/>
          </a:pPr>
          <a:r>
            <a:rPr lang="he-IL" i="0" dirty="0"/>
            <a:t>ניידות (היכולת לעבוד על מגוון תמונות ) </a:t>
          </a:r>
          <a:endParaRPr lang="en-US" dirty="0"/>
        </a:p>
      </dgm:t>
    </dgm:pt>
    <dgm:pt modelId="{B2935B99-69F5-4732-B15E-0D46445D4B41}" type="parTrans" cxnId="{1367CD9B-E533-4935-83CE-8462F201C299}">
      <dgm:prSet/>
      <dgm:spPr/>
      <dgm:t>
        <a:bodyPr/>
        <a:lstStyle/>
        <a:p>
          <a:endParaRPr lang="en-US"/>
        </a:p>
      </dgm:t>
    </dgm:pt>
    <dgm:pt modelId="{BFEF77D0-13F7-4C56-9A3C-9F6390EC885E}" type="sibTrans" cxnId="{1367CD9B-E533-4935-83CE-8462F201C299}">
      <dgm:prSet/>
      <dgm:spPr/>
      <dgm:t>
        <a:bodyPr/>
        <a:lstStyle/>
        <a:p>
          <a:endParaRPr lang="en-US"/>
        </a:p>
      </dgm:t>
    </dgm:pt>
    <dgm:pt modelId="{439A60D6-FD70-4C63-9A66-EB173437B3BA}">
      <dgm:prSet/>
      <dgm:spPr/>
      <dgm:t>
        <a:bodyPr/>
        <a:lstStyle/>
        <a:p>
          <a:pPr>
            <a:defRPr cap="all"/>
          </a:pPr>
          <a:r>
            <a:rPr lang="he-IL" i="0"/>
            <a:t>יעילות חישובית</a:t>
          </a:r>
          <a:endParaRPr lang="en-US"/>
        </a:p>
      </dgm:t>
    </dgm:pt>
    <dgm:pt modelId="{4D2B2D4A-A097-4446-A4BA-93BB1DDA6825}" type="parTrans" cxnId="{3489F8B9-AC35-46BE-8815-0AAEE674DCF8}">
      <dgm:prSet/>
      <dgm:spPr/>
      <dgm:t>
        <a:bodyPr/>
        <a:lstStyle/>
        <a:p>
          <a:endParaRPr lang="en-US"/>
        </a:p>
      </dgm:t>
    </dgm:pt>
    <dgm:pt modelId="{3C91DC8B-4281-4416-A801-45E4D5B7E61A}" type="sibTrans" cxnId="{3489F8B9-AC35-46BE-8815-0AAEE674DCF8}">
      <dgm:prSet/>
      <dgm:spPr/>
      <dgm:t>
        <a:bodyPr/>
        <a:lstStyle/>
        <a:p>
          <a:endParaRPr lang="en-US"/>
        </a:p>
      </dgm:t>
    </dgm:pt>
    <dgm:pt modelId="{7DF15D5A-7B45-4B94-B4DF-BAD94E68D88F}" type="pres">
      <dgm:prSet presAssocID="{E6B1B105-8256-4A4A-B6C6-42E2561C1EB7}" presName="root" presStyleCnt="0">
        <dgm:presLayoutVars>
          <dgm:dir/>
          <dgm:resizeHandles val="exact"/>
        </dgm:presLayoutVars>
      </dgm:prSet>
      <dgm:spPr/>
    </dgm:pt>
    <dgm:pt modelId="{F7A06325-7A30-4355-85A3-3BC031A89F19}" type="pres">
      <dgm:prSet presAssocID="{1F082C1A-DD29-4629-849D-24CE0B299B95}" presName="compNode" presStyleCnt="0"/>
      <dgm:spPr/>
    </dgm:pt>
    <dgm:pt modelId="{5761E2A1-62FE-49AD-B463-3FB3D627C824}" type="pres">
      <dgm:prSet presAssocID="{1F082C1A-DD29-4629-849D-24CE0B299B95}" presName="iconBgRect" presStyleLbl="bgShp" presStyleIdx="0" presStyleCnt="5"/>
      <dgm:spPr/>
    </dgm:pt>
    <dgm:pt modelId="{3EC9EEF5-C052-470B-AACC-AEBFF48E4CA7}" type="pres">
      <dgm:prSet presAssocID="{1F082C1A-DD29-4629-849D-24CE0B299B95}"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לוח צבעים"/>
        </a:ext>
      </dgm:extLst>
    </dgm:pt>
    <dgm:pt modelId="{9B12CDB7-3095-4C84-B4D9-248C67403013}" type="pres">
      <dgm:prSet presAssocID="{1F082C1A-DD29-4629-849D-24CE0B299B95}" presName="spaceRect" presStyleCnt="0"/>
      <dgm:spPr/>
    </dgm:pt>
    <dgm:pt modelId="{05224CB0-AED5-4D7F-9A43-0112BC2E1970}" type="pres">
      <dgm:prSet presAssocID="{1F082C1A-DD29-4629-849D-24CE0B299B95}" presName="textRect" presStyleLbl="revTx" presStyleIdx="0" presStyleCnt="5">
        <dgm:presLayoutVars>
          <dgm:chMax val="1"/>
          <dgm:chPref val="1"/>
        </dgm:presLayoutVars>
      </dgm:prSet>
      <dgm:spPr/>
    </dgm:pt>
    <dgm:pt modelId="{682CC742-6B25-4DB3-9DAE-BC5418B4946A}" type="pres">
      <dgm:prSet presAssocID="{0960B599-567F-4978-A371-C77EB075AF3F}" presName="sibTrans" presStyleCnt="0"/>
      <dgm:spPr/>
    </dgm:pt>
    <dgm:pt modelId="{B11663BF-7F97-46E3-8690-0DE6AE55FCF6}" type="pres">
      <dgm:prSet presAssocID="{62207EE5-BD62-4E5E-9CFD-DC81CD3DEB72}" presName="compNode" presStyleCnt="0"/>
      <dgm:spPr/>
    </dgm:pt>
    <dgm:pt modelId="{6A2CC88C-B38D-46D0-BE09-A47503FE6B79}" type="pres">
      <dgm:prSet presAssocID="{62207EE5-BD62-4E5E-9CFD-DC81CD3DEB72}" presName="iconBgRect" presStyleLbl="bgShp" presStyleIdx="1" presStyleCnt="5"/>
      <dgm:spPr/>
    </dgm:pt>
    <dgm:pt modelId="{1A481D33-EA3E-4EEF-BDFF-EEBAAB265FEA}" type="pres">
      <dgm:prSet presAssocID="{62207EE5-BD62-4E5E-9CFD-DC81CD3DEB72}"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סימן ביקורת"/>
        </a:ext>
      </dgm:extLst>
    </dgm:pt>
    <dgm:pt modelId="{75866E81-3138-41AC-A3C2-2DF955F537B2}" type="pres">
      <dgm:prSet presAssocID="{62207EE5-BD62-4E5E-9CFD-DC81CD3DEB72}" presName="spaceRect" presStyleCnt="0"/>
      <dgm:spPr/>
    </dgm:pt>
    <dgm:pt modelId="{8DD062FD-870D-43FE-8459-84537CCB0E55}" type="pres">
      <dgm:prSet presAssocID="{62207EE5-BD62-4E5E-9CFD-DC81CD3DEB72}" presName="textRect" presStyleLbl="revTx" presStyleIdx="1" presStyleCnt="5">
        <dgm:presLayoutVars>
          <dgm:chMax val="1"/>
          <dgm:chPref val="1"/>
        </dgm:presLayoutVars>
      </dgm:prSet>
      <dgm:spPr/>
    </dgm:pt>
    <dgm:pt modelId="{FEF7DCE5-8EA9-40BD-BAB5-9B4427BF4823}" type="pres">
      <dgm:prSet presAssocID="{71B0FBE1-8DAB-42A1-9EC4-B1A07180DD2B}" presName="sibTrans" presStyleCnt="0"/>
      <dgm:spPr/>
    </dgm:pt>
    <dgm:pt modelId="{15E84F2D-AAAA-4662-B39E-58A9713A2080}" type="pres">
      <dgm:prSet presAssocID="{5176F276-BBB0-457A-8C9A-C47D943C19AA}" presName="compNode" presStyleCnt="0"/>
      <dgm:spPr/>
    </dgm:pt>
    <dgm:pt modelId="{58DF4C49-9F2A-43A7-BB9D-D12D1E72A8A1}" type="pres">
      <dgm:prSet presAssocID="{5176F276-BBB0-457A-8C9A-C47D943C19AA}" presName="iconBgRect" presStyleLbl="bgShp" presStyleIdx="2" presStyleCnt="5"/>
      <dgm:spPr/>
    </dgm:pt>
    <dgm:pt modelId="{95A46428-6EA2-45BB-A14B-991D1EA1C2DE}" type="pres">
      <dgm:prSet presAssocID="{5176F276-BBB0-457A-8C9A-C47D943C19AA}"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מסמך"/>
        </a:ext>
      </dgm:extLst>
    </dgm:pt>
    <dgm:pt modelId="{4B35BF16-67DF-4122-82EE-38CF51433FFF}" type="pres">
      <dgm:prSet presAssocID="{5176F276-BBB0-457A-8C9A-C47D943C19AA}" presName="spaceRect" presStyleCnt="0"/>
      <dgm:spPr/>
    </dgm:pt>
    <dgm:pt modelId="{7F723591-9464-4D23-91D6-893FA78FA87C}" type="pres">
      <dgm:prSet presAssocID="{5176F276-BBB0-457A-8C9A-C47D943C19AA}" presName="textRect" presStyleLbl="revTx" presStyleIdx="2" presStyleCnt="5">
        <dgm:presLayoutVars>
          <dgm:chMax val="1"/>
          <dgm:chPref val="1"/>
        </dgm:presLayoutVars>
      </dgm:prSet>
      <dgm:spPr/>
    </dgm:pt>
    <dgm:pt modelId="{3F34655C-AD75-4086-B670-A348DC833E91}" type="pres">
      <dgm:prSet presAssocID="{C0D61694-AB0F-413D-9078-6103DC2A6D61}" presName="sibTrans" presStyleCnt="0"/>
      <dgm:spPr/>
    </dgm:pt>
    <dgm:pt modelId="{D4B5877C-1C57-49D4-A1BC-30CC07398313}" type="pres">
      <dgm:prSet presAssocID="{6F50288A-3CBF-45F5-8F6B-478BDB684D14}" presName="compNode" presStyleCnt="0"/>
      <dgm:spPr/>
    </dgm:pt>
    <dgm:pt modelId="{D5F14258-65D5-492D-9099-8EDF6A3A32C5}" type="pres">
      <dgm:prSet presAssocID="{6F50288A-3CBF-45F5-8F6B-478BDB684D14}" presName="iconBgRect" presStyleLbl="bgShp" presStyleIdx="3" presStyleCnt="5"/>
      <dgm:spPr/>
    </dgm:pt>
    <dgm:pt modelId="{1B75FB33-03B5-4AD7-B904-11D4D5980B0D}" type="pres">
      <dgm:prSet presAssocID="{6F50288A-3CBF-45F5-8F6B-478BDB684D14}"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תמונה"/>
        </a:ext>
      </dgm:extLst>
    </dgm:pt>
    <dgm:pt modelId="{C31AFAC9-5F23-4B8C-A7C2-9D8A26789DDF}" type="pres">
      <dgm:prSet presAssocID="{6F50288A-3CBF-45F5-8F6B-478BDB684D14}" presName="spaceRect" presStyleCnt="0"/>
      <dgm:spPr/>
    </dgm:pt>
    <dgm:pt modelId="{51049FFF-842E-4544-B5F2-3AF5B9665B77}" type="pres">
      <dgm:prSet presAssocID="{6F50288A-3CBF-45F5-8F6B-478BDB684D14}" presName="textRect" presStyleLbl="revTx" presStyleIdx="3" presStyleCnt="5">
        <dgm:presLayoutVars>
          <dgm:chMax val="1"/>
          <dgm:chPref val="1"/>
        </dgm:presLayoutVars>
      </dgm:prSet>
      <dgm:spPr/>
    </dgm:pt>
    <dgm:pt modelId="{D920E250-AD22-44EC-9FE1-B00AA9B349DD}" type="pres">
      <dgm:prSet presAssocID="{BFEF77D0-13F7-4C56-9A3C-9F6390EC885E}" presName="sibTrans" presStyleCnt="0"/>
      <dgm:spPr/>
    </dgm:pt>
    <dgm:pt modelId="{245666A0-41B8-4AEC-A8D6-32B45032048F}" type="pres">
      <dgm:prSet presAssocID="{439A60D6-FD70-4C63-9A66-EB173437B3BA}" presName="compNode" presStyleCnt="0"/>
      <dgm:spPr/>
    </dgm:pt>
    <dgm:pt modelId="{D4314ECB-8FA3-4E3D-8F44-B439397863B6}" type="pres">
      <dgm:prSet presAssocID="{439A60D6-FD70-4C63-9A66-EB173437B3BA}" presName="iconBgRect" presStyleLbl="bgShp" presStyleIdx="4" presStyleCnt="5"/>
      <dgm:spPr/>
    </dgm:pt>
    <dgm:pt modelId="{CF8C3797-5309-4037-A577-DAED9C935F1D}" type="pres">
      <dgm:prSet presAssocID="{439A60D6-FD70-4C63-9A66-EB173437B3BA}"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שעון עצר"/>
        </a:ext>
      </dgm:extLst>
    </dgm:pt>
    <dgm:pt modelId="{D809B912-058C-4FF6-9D27-1B5AEFFDB617}" type="pres">
      <dgm:prSet presAssocID="{439A60D6-FD70-4C63-9A66-EB173437B3BA}" presName="spaceRect" presStyleCnt="0"/>
      <dgm:spPr/>
    </dgm:pt>
    <dgm:pt modelId="{4ED3E384-07ED-4533-9CF6-D22B25F52062}" type="pres">
      <dgm:prSet presAssocID="{439A60D6-FD70-4C63-9A66-EB173437B3BA}" presName="textRect" presStyleLbl="revTx" presStyleIdx="4" presStyleCnt="5">
        <dgm:presLayoutVars>
          <dgm:chMax val="1"/>
          <dgm:chPref val="1"/>
        </dgm:presLayoutVars>
      </dgm:prSet>
      <dgm:spPr/>
    </dgm:pt>
  </dgm:ptLst>
  <dgm:cxnLst>
    <dgm:cxn modelId="{1145892A-84DA-465E-B536-C0128D257137}" type="presOf" srcId="{5176F276-BBB0-457A-8C9A-C47D943C19AA}" destId="{7F723591-9464-4D23-91D6-893FA78FA87C}" srcOrd="0" destOrd="0" presId="urn:microsoft.com/office/officeart/2018/5/layout/IconCircleLabelList"/>
    <dgm:cxn modelId="{7C336D30-2032-4DB7-A4D1-DCC1267ABE32}" type="presOf" srcId="{62207EE5-BD62-4E5E-9CFD-DC81CD3DEB72}" destId="{8DD062FD-870D-43FE-8459-84537CCB0E55}" srcOrd="0" destOrd="0" presId="urn:microsoft.com/office/officeart/2018/5/layout/IconCircleLabelList"/>
    <dgm:cxn modelId="{F25B1E33-64AB-4171-B11C-B4353F1540CE}" srcId="{E6B1B105-8256-4A4A-B6C6-42E2561C1EB7}" destId="{62207EE5-BD62-4E5E-9CFD-DC81CD3DEB72}" srcOrd="1" destOrd="0" parTransId="{D6471B31-2101-4242-BC9A-101C33BD7A08}" sibTransId="{71B0FBE1-8DAB-42A1-9EC4-B1A07180DD2B}"/>
    <dgm:cxn modelId="{067ABC6E-D285-42DD-8576-52FEBA4765D5}" type="presOf" srcId="{439A60D6-FD70-4C63-9A66-EB173437B3BA}" destId="{4ED3E384-07ED-4533-9CF6-D22B25F52062}" srcOrd="0" destOrd="0" presId="urn:microsoft.com/office/officeart/2018/5/layout/IconCircleLabelList"/>
    <dgm:cxn modelId="{548AA857-381C-4215-A97B-6E2320EC18CD}" type="presOf" srcId="{E6B1B105-8256-4A4A-B6C6-42E2561C1EB7}" destId="{7DF15D5A-7B45-4B94-B4DF-BAD94E68D88F}" srcOrd="0" destOrd="0" presId="urn:microsoft.com/office/officeart/2018/5/layout/IconCircleLabelList"/>
    <dgm:cxn modelId="{5F15B179-49B1-4BF1-8DA5-07E6A26E5167}" srcId="{E6B1B105-8256-4A4A-B6C6-42E2561C1EB7}" destId="{1F082C1A-DD29-4629-849D-24CE0B299B95}" srcOrd="0" destOrd="0" parTransId="{2BD389EE-FC50-4510-B535-BBF67B36DF3F}" sibTransId="{0960B599-567F-4978-A371-C77EB075AF3F}"/>
    <dgm:cxn modelId="{1367CD9B-E533-4935-83CE-8462F201C299}" srcId="{E6B1B105-8256-4A4A-B6C6-42E2561C1EB7}" destId="{6F50288A-3CBF-45F5-8F6B-478BDB684D14}" srcOrd="3" destOrd="0" parTransId="{B2935B99-69F5-4732-B15E-0D46445D4B41}" sibTransId="{BFEF77D0-13F7-4C56-9A3C-9F6390EC885E}"/>
    <dgm:cxn modelId="{D27DC19D-E162-4D20-88B2-7C5D65A01F2E}" srcId="{E6B1B105-8256-4A4A-B6C6-42E2561C1EB7}" destId="{5176F276-BBB0-457A-8C9A-C47D943C19AA}" srcOrd="2" destOrd="0" parTransId="{ACE03092-3195-496C-A7A1-C67C7143F992}" sibTransId="{C0D61694-AB0F-413D-9078-6103DC2A6D61}"/>
    <dgm:cxn modelId="{3489F8B9-AC35-46BE-8815-0AAEE674DCF8}" srcId="{E6B1B105-8256-4A4A-B6C6-42E2561C1EB7}" destId="{439A60D6-FD70-4C63-9A66-EB173437B3BA}" srcOrd="4" destOrd="0" parTransId="{4D2B2D4A-A097-4446-A4BA-93BB1DDA6825}" sibTransId="{3C91DC8B-4281-4416-A801-45E4D5B7E61A}"/>
    <dgm:cxn modelId="{2E2B11BD-03E8-46E0-82D7-EFFFAB8336AF}" type="presOf" srcId="{1F082C1A-DD29-4629-849D-24CE0B299B95}" destId="{05224CB0-AED5-4D7F-9A43-0112BC2E1970}" srcOrd="0" destOrd="0" presId="urn:microsoft.com/office/officeart/2018/5/layout/IconCircleLabelList"/>
    <dgm:cxn modelId="{C08EC6CD-5CAE-4F3D-8743-AB270E2D1F79}" type="presOf" srcId="{6F50288A-3CBF-45F5-8F6B-478BDB684D14}" destId="{51049FFF-842E-4544-B5F2-3AF5B9665B77}" srcOrd="0" destOrd="0" presId="urn:microsoft.com/office/officeart/2018/5/layout/IconCircleLabelList"/>
    <dgm:cxn modelId="{4797662A-2DE9-4DB0-8463-5857693E4B19}" type="presParOf" srcId="{7DF15D5A-7B45-4B94-B4DF-BAD94E68D88F}" destId="{F7A06325-7A30-4355-85A3-3BC031A89F19}" srcOrd="0" destOrd="0" presId="urn:microsoft.com/office/officeart/2018/5/layout/IconCircleLabelList"/>
    <dgm:cxn modelId="{5597D707-7E14-4C0B-BCF6-B886B48B102F}" type="presParOf" srcId="{F7A06325-7A30-4355-85A3-3BC031A89F19}" destId="{5761E2A1-62FE-49AD-B463-3FB3D627C824}" srcOrd="0" destOrd="0" presId="urn:microsoft.com/office/officeart/2018/5/layout/IconCircleLabelList"/>
    <dgm:cxn modelId="{F95D7776-3B72-45CD-A669-1A658E9602C8}" type="presParOf" srcId="{F7A06325-7A30-4355-85A3-3BC031A89F19}" destId="{3EC9EEF5-C052-470B-AACC-AEBFF48E4CA7}" srcOrd="1" destOrd="0" presId="urn:microsoft.com/office/officeart/2018/5/layout/IconCircleLabelList"/>
    <dgm:cxn modelId="{CBE47629-E412-41F1-B901-C0991785A4A3}" type="presParOf" srcId="{F7A06325-7A30-4355-85A3-3BC031A89F19}" destId="{9B12CDB7-3095-4C84-B4D9-248C67403013}" srcOrd="2" destOrd="0" presId="urn:microsoft.com/office/officeart/2018/5/layout/IconCircleLabelList"/>
    <dgm:cxn modelId="{5390ACA2-C5D7-4C3D-9BEF-9EE53D1D28E1}" type="presParOf" srcId="{F7A06325-7A30-4355-85A3-3BC031A89F19}" destId="{05224CB0-AED5-4D7F-9A43-0112BC2E1970}" srcOrd="3" destOrd="0" presId="urn:microsoft.com/office/officeart/2018/5/layout/IconCircleLabelList"/>
    <dgm:cxn modelId="{66045F47-44DD-4380-80C2-807B195D843F}" type="presParOf" srcId="{7DF15D5A-7B45-4B94-B4DF-BAD94E68D88F}" destId="{682CC742-6B25-4DB3-9DAE-BC5418B4946A}" srcOrd="1" destOrd="0" presId="urn:microsoft.com/office/officeart/2018/5/layout/IconCircleLabelList"/>
    <dgm:cxn modelId="{804B7CBC-57A6-4ED3-8112-ACF317C2EDFF}" type="presParOf" srcId="{7DF15D5A-7B45-4B94-B4DF-BAD94E68D88F}" destId="{B11663BF-7F97-46E3-8690-0DE6AE55FCF6}" srcOrd="2" destOrd="0" presId="urn:microsoft.com/office/officeart/2018/5/layout/IconCircleLabelList"/>
    <dgm:cxn modelId="{F708132C-27B5-408E-8C1D-BC29C9A46665}" type="presParOf" srcId="{B11663BF-7F97-46E3-8690-0DE6AE55FCF6}" destId="{6A2CC88C-B38D-46D0-BE09-A47503FE6B79}" srcOrd="0" destOrd="0" presId="urn:microsoft.com/office/officeart/2018/5/layout/IconCircleLabelList"/>
    <dgm:cxn modelId="{7A9F0EF9-44D4-4398-BCD2-56FF367485F1}" type="presParOf" srcId="{B11663BF-7F97-46E3-8690-0DE6AE55FCF6}" destId="{1A481D33-EA3E-4EEF-BDFF-EEBAAB265FEA}" srcOrd="1" destOrd="0" presId="urn:microsoft.com/office/officeart/2018/5/layout/IconCircleLabelList"/>
    <dgm:cxn modelId="{A87B1719-258B-4FB6-BD02-E876B36FE6D3}" type="presParOf" srcId="{B11663BF-7F97-46E3-8690-0DE6AE55FCF6}" destId="{75866E81-3138-41AC-A3C2-2DF955F537B2}" srcOrd="2" destOrd="0" presId="urn:microsoft.com/office/officeart/2018/5/layout/IconCircleLabelList"/>
    <dgm:cxn modelId="{7896208B-709E-451A-88D3-4CA88C276B89}" type="presParOf" srcId="{B11663BF-7F97-46E3-8690-0DE6AE55FCF6}" destId="{8DD062FD-870D-43FE-8459-84537CCB0E55}" srcOrd="3" destOrd="0" presId="urn:microsoft.com/office/officeart/2018/5/layout/IconCircleLabelList"/>
    <dgm:cxn modelId="{8EC84371-314A-4E84-ABE0-764BC2870F41}" type="presParOf" srcId="{7DF15D5A-7B45-4B94-B4DF-BAD94E68D88F}" destId="{FEF7DCE5-8EA9-40BD-BAB5-9B4427BF4823}" srcOrd="3" destOrd="0" presId="urn:microsoft.com/office/officeart/2018/5/layout/IconCircleLabelList"/>
    <dgm:cxn modelId="{CE9D9AB3-22B9-4A96-A95D-D2277D24630C}" type="presParOf" srcId="{7DF15D5A-7B45-4B94-B4DF-BAD94E68D88F}" destId="{15E84F2D-AAAA-4662-B39E-58A9713A2080}" srcOrd="4" destOrd="0" presId="urn:microsoft.com/office/officeart/2018/5/layout/IconCircleLabelList"/>
    <dgm:cxn modelId="{55986C7A-28CC-41D8-B0EC-8653A0E13A72}" type="presParOf" srcId="{15E84F2D-AAAA-4662-B39E-58A9713A2080}" destId="{58DF4C49-9F2A-43A7-BB9D-D12D1E72A8A1}" srcOrd="0" destOrd="0" presId="urn:microsoft.com/office/officeart/2018/5/layout/IconCircleLabelList"/>
    <dgm:cxn modelId="{A45929A3-B9EB-4E4B-A534-BCF53EA03395}" type="presParOf" srcId="{15E84F2D-AAAA-4662-B39E-58A9713A2080}" destId="{95A46428-6EA2-45BB-A14B-991D1EA1C2DE}" srcOrd="1" destOrd="0" presId="urn:microsoft.com/office/officeart/2018/5/layout/IconCircleLabelList"/>
    <dgm:cxn modelId="{27A1BFC6-2D3D-4DAD-B5C0-8F672185F686}" type="presParOf" srcId="{15E84F2D-AAAA-4662-B39E-58A9713A2080}" destId="{4B35BF16-67DF-4122-82EE-38CF51433FFF}" srcOrd="2" destOrd="0" presId="urn:microsoft.com/office/officeart/2018/5/layout/IconCircleLabelList"/>
    <dgm:cxn modelId="{AFB48A23-B539-4F09-B4BA-15E2A869F980}" type="presParOf" srcId="{15E84F2D-AAAA-4662-B39E-58A9713A2080}" destId="{7F723591-9464-4D23-91D6-893FA78FA87C}" srcOrd="3" destOrd="0" presId="urn:microsoft.com/office/officeart/2018/5/layout/IconCircleLabelList"/>
    <dgm:cxn modelId="{9311C550-F2FF-40B3-AFD7-3B7FDA7C60D4}" type="presParOf" srcId="{7DF15D5A-7B45-4B94-B4DF-BAD94E68D88F}" destId="{3F34655C-AD75-4086-B670-A348DC833E91}" srcOrd="5" destOrd="0" presId="urn:microsoft.com/office/officeart/2018/5/layout/IconCircleLabelList"/>
    <dgm:cxn modelId="{287FB8A6-F0B7-4E10-B509-42D5D7E705E6}" type="presParOf" srcId="{7DF15D5A-7B45-4B94-B4DF-BAD94E68D88F}" destId="{D4B5877C-1C57-49D4-A1BC-30CC07398313}" srcOrd="6" destOrd="0" presId="urn:microsoft.com/office/officeart/2018/5/layout/IconCircleLabelList"/>
    <dgm:cxn modelId="{F5C804CD-37E9-4EE0-A051-72EF29BB4054}" type="presParOf" srcId="{D4B5877C-1C57-49D4-A1BC-30CC07398313}" destId="{D5F14258-65D5-492D-9099-8EDF6A3A32C5}" srcOrd="0" destOrd="0" presId="urn:microsoft.com/office/officeart/2018/5/layout/IconCircleLabelList"/>
    <dgm:cxn modelId="{C69A4124-E31D-422A-81DE-CE1F26FF7A00}" type="presParOf" srcId="{D4B5877C-1C57-49D4-A1BC-30CC07398313}" destId="{1B75FB33-03B5-4AD7-B904-11D4D5980B0D}" srcOrd="1" destOrd="0" presId="urn:microsoft.com/office/officeart/2018/5/layout/IconCircleLabelList"/>
    <dgm:cxn modelId="{DAEF01B2-E731-4AEE-8261-1C6069569660}" type="presParOf" srcId="{D4B5877C-1C57-49D4-A1BC-30CC07398313}" destId="{C31AFAC9-5F23-4B8C-A7C2-9D8A26789DDF}" srcOrd="2" destOrd="0" presId="urn:microsoft.com/office/officeart/2018/5/layout/IconCircleLabelList"/>
    <dgm:cxn modelId="{BE7318D8-052D-40AD-8CCE-3BE2F16FBB18}" type="presParOf" srcId="{D4B5877C-1C57-49D4-A1BC-30CC07398313}" destId="{51049FFF-842E-4544-B5F2-3AF5B9665B77}" srcOrd="3" destOrd="0" presId="urn:microsoft.com/office/officeart/2018/5/layout/IconCircleLabelList"/>
    <dgm:cxn modelId="{782C2054-26E9-4C44-966C-67269046ED8B}" type="presParOf" srcId="{7DF15D5A-7B45-4B94-B4DF-BAD94E68D88F}" destId="{D920E250-AD22-44EC-9FE1-B00AA9B349DD}" srcOrd="7" destOrd="0" presId="urn:microsoft.com/office/officeart/2018/5/layout/IconCircleLabelList"/>
    <dgm:cxn modelId="{60A62623-75E2-4E55-8CC6-3766F963FA7C}" type="presParOf" srcId="{7DF15D5A-7B45-4B94-B4DF-BAD94E68D88F}" destId="{245666A0-41B8-4AEC-A8D6-32B45032048F}" srcOrd="8" destOrd="0" presId="urn:microsoft.com/office/officeart/2018/5/layout/IconCircleLabelList"/>
    <dgm:cxn modelId="{4C800DB4-AA06-496F-A5F0-45D2546FC74C}" type="presParOf" srcId="{245666A0-41B8-4AEC-A8D6-32B45032048F}" destId="{D4314ECB-8FA3-4E3D-8F44-B439397863B6}" srcOrd="0" destOrd="0" presId="urn:microsoft.com/office/officeart/2018/5/layout/IconCircleLabelList"/>
    <dgm:cxn modelId="{271D555C-A26B-43FB-A0B6-96E54ACF1E7E}" type="presParOf" srcId="{245666A0-41B8-4AEC-A8D6-32B45032048F}" destId="{CF8C3797-5309-4037-A577-DAED9C935F1D}" srcOrd="1" destOrd="0" presId="urn:microsoft.com/office/officeart/2018/5/layout/IconCircleLabelList"/>
    <dgm:cxn modelId="{DB35EC05-5B06-4CAF-B4A9-3E044A4263EE}" type="presParOf" srcId="{245666A0-41B8-4AEC-A8D6-32B45032048F}" destId="{D809B912-058C-4FF6-9D27-1B5AEFFDB617}" srcOrd="2" destOrd="0" presId="urn:microsoft.com/office/officeart/2018/5/layout/IconCircleLabelList"/>
    <dgm:cxn modelId="{2A989036-1D72-4701-8F52-D1D4F4836E4C}" type="presParOf" srcId="{245666A0-41B8-4AEC-A8D6-32B45032048F}" destId="{4ED3E384-07ED-4533-9CF6-D22B25F52062}"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61E2A1-62FE-49AD-B463-3FB3D627C824}">
      <dsp:nvSpPr>
        <dsp:cNvPr id="0" name=""/>
        <dsp:cNvSpPr/>
      </dsp:nvSpPr>
      <dsp:spPr>
        <a:xfrm>
          <a:off x="769986" y="974"/>
          <a:ext cx="885691" cy="885691"/>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C9EEF5-C052-470B-AACC-AEBFF48E4CA7}">
      <dsp:nvSpPr>
        <dsp:cNvPr id="0" name=""/>
        <dsp:cNvSpPr/>
      </dsp:nvSpPr>
      <dsp:spPr>
        <a:xfrm>
          <a:off x="958740" y="189728"/>
          <a:ext cx="508183" cy="50818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5224CB0-AED5-4D7F-9A43-0112BC2E1970}">
      <dsp:nvSpPr>
        <dsp:cNvPr id="0" name=""/>
        <dsp:cNvSpPr/>
      </dsp:nvSpPr>
      <dsp:spPr>
        <a:xfrm>
          <a:off x="486856" y="1162536"/>
          <a:ext cx="1451953" cy="580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he-IL" sz="1400" i="0" kern="1200"/>
            <a:t>הצגת צבעים טבעיים בתמונה</a:t>
          </a:r>
          <a:endParaRPr lang="en-US" sz="1400" kern="1200"/>
        </a:p>
      </dsp:txBody>
      <dsp:txXfrm>
        <a:off x="486856" y="1162536"/>
        <a:ext cx="1451953" cy="580781"/>
      </dsp:txXfrm>
    </dsp:sp>
    <dsp:sp modelId="{6A2CC88C-B38D-46D0-BE09-A47503FE6B79}">
      <dsp:nvSpPr>
        <dsp:cNvPr id="0" name=""/>
        <dsp:cNvSpPr/>
      </dsp:nvSpPr>
      <dsp:spPr>
        <a:xfrm>
          <a:off x="2476031" y="974"/>
          <a:ext cx="885691" cy="885691"/>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481D33-EA3E-4EEF-BDFF-EEBAAB265FEA}">
      <dsp:nvSpPr>
        <dsp:cNvPr id="0" name=""/>
        <dsp:cNvSpPr/>
      </dsp:nvSpPr>
      <dsp:spPr>
        <a:xfrm>
          <a:off x="2664785" y="189728"/>
          <a:ext cx="508183" cy="50818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DD062FD-870D-43FE-8459-84537CCB0E55}">
      <dsp:nvSpPr>
        <dsp:cNvPr id="0" name=""/>
        <dsp:cNvSpPr/>
      </dsp:nvSpPr>
      <dsp:spPr>
        <a:xfrm>
          <a:off x="2192900" y="1162536"/>
          <a:ext cx="1451953" cy="580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he-IL" sz="1400" i="0" kern="1200"/>
            <a:t>שמירה על קווי מתאר טבעיים</a:t>
          </a:r>
          <a:endParaRPr lang="en-US" sz="1400" kern="1200"/>
        </a:p>
      </dsp:txBody>
      <dsp:txXfrm>
        <a:off x="2192900" y="1162536"/>
        <a:ext cx="1451953" cy="580781"/>
      </dsp:txXfrm>
    </dsp:sp>
    <dsp:sp modelId="{58DF4C49-9F2A-43A7-BB9D-D12D1E72A8A1}">
      <dsp:nvSpPr>
        <dsp:cNvPr id="0" name=""/>
        <dsp:cNvSpPr/>
      </dsp:nvSpPr>
      <dsp:spPr>
        <a:xfrm>
          <a:off x="4182076" y="974"/>
          <a:ext cx="885691" cy="885691"/>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A46428-6EA2-45BB-A14B-991D1EA1C2DE}">
      <dsp:nvSpPr>
        <dsp:cNvPr id="0" name=""/>
        <dsp:cNvSpPr/>
      </dsp:nvSpPr>
      <dsp:spPr>
        <a:xfrm>
          <a:off x="4370830" y="189728"/>
          <a:ext cx="508183" cy="50818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F723591-9464-4D23-91D6-893FA78FA87C}">
      <dsp:nvSpPr>
        <dsp:cNvPr id="0" name=""/>
        <dsp:cNvSpPr/>
      </dsp:nvSpPr>
      <dsp:spPr>
        <a:xfrm>
          <a:off x="3898945" y="1162536"/>
          <a:ext cx="1451953" cy="580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he-IL" sz="1400" i="0" kern="1200"/>
            <a:t>הדגשה של אובייקטים ספציפיים.</a:t>
          </a:r>
          <a:endParaRPr lang="en-US" sz="1400" kern="1200"/>
        </a:p>
      </dsp:txBody>
      <dsp:txXfrm>
        <a:off x="3898945" y="1162536"/>
        <a:ext cx="1451953" cy="580781"/>
      </dsp:txXfrm>
    </dsp:sp>
    <dsp:sp modelId="{D5F14258-65D5-492D-9099-8EDF6A3A32C5}">
      <dsp:nvSpPr>
        <dsp:cNvPr id="0" name=""/>
        <dsp:cNvSpPr/>
      </dsp:nvSpPr>
      <dsp:spPr>
        <a:xfrm>
          <a:off x="5888121" y="974"/>
          <a:ext cx="885691" cy="885691"/>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75FB33-03B5-4AD7-B904-11D4D5980B0D}">
      <dsp:nvSpPr>
        <dsp:cNvPr id="0" name=""/>
        <dsp:cNvSpPr/>
      </dsp:nvSpPr>
      <dsp:spPr>
        <a:xfrm>
          <a:off x="6076875" y="189728"/>
          <a:ext cx="508183" cy="50818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1049FFF-842E-4544-B5F2-3AF5B9665B77}">
      <dsp:nvSpPr>
        <dsp:cNvPr id="0" name=""/>
        <dsp:cNvSpPr/>
      </dsp:nvSpPr>
      <dsp:spPr>
        <a:xfrm>
          <a:off x="5604990" y="1162536"/>
          <a:ext cx="1451953" cy="580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he-IL" sz="1400" i="0" kern="1200" dirty="0"/>
            <a:t>ניידות (היכולת לעבוד על מגוון תמונות ) </a:t>
          </a:r>
          <a:endParaRPr lang="en-US" sz="1400" kern="1200" dirty="0"/>
        </a:p>
      </dsp:txBody>
      <dsp:txXfrm>
        <a:off x="5604990" y="1162536"/>
        <a:ext cx="1451953" cy="580781"/>
      </dsp:txXfrm>
    </dsp:sp>
    <dsp:sp modelId="{D4314ECB-8FA3-4E3D-8F44-B439397863B6}">
      <dsp:nvSpPr>
        <dsp:cNvPr id="0" name=""/>
        <dsp:cNvSpPr/>
      </dsp:nvSpPr>
      <dsp:spPr>
        <a:xfrm>
          <a:off x="3329054" y="2106306"/>
          <a:ext cx="885691" cy="885691"/>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8C3797-5309-4037-A577-DAED9C935F1D}">
      <dsp:nvSpPr>
        <dsp:cNvPr id="0" name=""/>
        <dsp:cNvSpPr/>
      </dsp:nvSpPr>
      <dsp:spPr>
        <a:xfrm>
          <a:off x="3517808" y="2295060"/>
          <a:ext cx="508183" cy="50818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ED3E384-07ED-4533-9CF6-D22B25F52062}">
      <dsp:nvSpPr>
        <dsp:cNvPr id="0" name=""/>
        <dsp:cNvSpPr/>
      </dsp:nvSpPr>
      <dsp:spPr>
        <a:xfrm>
          <a:off x="3045923" y="3267868"/>
          <a:ext cx="1451953" cy="580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he-IL" sz="1400" i="0" kern="1200"/>
            <a:t>יעילות חישובית</a:t>
          </a:r>
          <a:endParaRPr lang="en-US" sz="1400" kern="1200"/>
        </a:p>
      </dsp:txBody>
      <dsp:txXfrm>
        <a:off x="3045923" y="3267868"/>
        <a:ext cx="1451953" cy="580781"/>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flipH="1">
            <a:off x="3886200" y="0"/>
            <a:ext cx="2971800" cy="458788"/>
          </a:xfrm>
          <a:prstGeom prst="rect">
            <a:avLst/>
          </a:prstGeom>
        </p:spPr>
        <p:txBody>
          <a:bodyPr vert="horz" lIns="91440" tIns="45720" rIns="91440" bIns="45720" rtlCol="1"/>
          <a:lstStyle>
            <a:lvl1pPr algn="r" rtl="1">
              <a:defRPr sz="1200"/>
            </a:lvl1pPr>
          </a:lstStyle>
          <a:p>
            <a:pPr algn="r" rtl="1"/>
            <a:endParaRPr lang="en-US" dirty="0"/>
          </a:p>
        </p:txBody>
      </p:sp>
      <p:sp>
        <p:nvSpPr>
          <p:cNvPr id="3" name="מציין מיקום של תאריך 2"/>
          <p:cNvSpPr>
            <a:spLocks noGrp="1"/>
          </p:cNvSpPr>
          <p:nvPr>
            <p:ph type="dt" sz="quarter" idx="1"/>
          </p:nvPr>
        </p:nvSpPr>
        <p:spPr>
          <a:xfrm flipH="1">
            <a:off x="1587" y="0"/>
            <a:ext cx="2971800" cy="458788"/>
          </a:xfrm>
          <a:prstGeom prst="rect">
            <a:avLst/>
          </a:prstGeom>
        </p:spPr>
        <p:txBody>
          <a:bodyPr vert="horz" lIns="91440" tIns="45720" rIns="91440" bIns="45720" rtlCol="1"/>
          <a:lstStyle>
            <a:lvl1pPr algn="r" rtl="1">
              <a:defRPr sz="1200"/>
            </a:lvl1pPr>
          </a:lstStyle>
          <a:p>
            <a:pPr algn="l" rtl="1"/>
            <a:fld id="{A19057D7-29C8-4098-AA5A-D5B5080A0273}" type="datetime1">
              <a:rPr lang="he-IL" smtClean="0"/>
              <a:t>ל'/ניסן/תשפ"ד</a:t>
            </a:fld>
            <a:endParaRPr lang="en-US" dirty="0"/>
          </a:p>
        </p:txBody>
      </p:sp>
      <p:sp>
        <p:nvSpPr>
          <p:cNvPr id="4" name="מציין מיקום של כותרת תחתונה 3"/>
          <p:cNvSpPr>
            <a:spLocks noGrp="1"/>
          </p:cNvSpPr>
          <p:nvPr>
            <p:ph type="ftr" sz="quarter" idx="2"/>
          </p:nvPr>
        </p:nvSpPr>
        <p:spPr>
          <a:xfrm flipH="1">
            <a:off x="3886200" y="8685213"/>
            <a:ext cx="2971800" cy="458787"/>
          </a:xfrm>
          <a:prstGeom prst="rect">
            <a:avLst/>
          </a:prstGeom>
        </p:spPr>
        <p:txBody>
          <a:bodyPr vert="horz" lIns="91440" tIns="45720" rIns="91440" bIns="45720" rtlCol="1" anchor="b"/>
          <a:lstStyle>
            <a:lvl1pPr algn="r" rtl="1">
              <a:defRPr sz="1200"/>
            </a:lvl1pPr>
          </a:lstStyle>
          <a:p>
            <a:pPr algn="r" rtl="1"/>
            <a:endParaRPr lang="en-US"/>
          </a:p>
        </p:txBody>
      </p:sp>
      <p:sp>
        <p:nvSpPr>
          <p:cNvPr id="5" name="מציין מיקום של מספר שקופית 4"/>
          <p:cNvSpPr>
            <a:spLocks noGrp="1"/>
          </p:cNvSpPr>
          <p:nvPr>
            <p:ph type="sldNum" sz="quarter" idx="3"/>
          </p:nvPr>
        </p:nvSpPr>
        <p:spPr>
          <a:xfrm flipH="1">
            <a:off x="1587" y="8685213"/>
            <a:ext cx="2971800" cy="458787"/>
          </a:xfrm>
          <a:prstGeom prst="rect">
            <a:avLst/>
          </a:prstGeom>
        </p:spPr>
        <p:txBody>
          <a:bodyPr vert="horz" lIns="91440" tIns="45720" rIns="91440" bIns="45720" rtlCol="1" anchor="b"/>
          <a:lstStyle>
            <a:lvl1pPr algn="r" rtl="1">
              <a:defRPr sz="1200"/>
            </a:lvl1pPr>
          </a:lstStyle>
          <a:p>
            <a:pPr algn="l" rtl="1"/>
            <a:fld id="{97ACF5E7-ACB0-497B-A8C6-F2E617B4631D}" type="slidenum">
              <a:rPr lang="en-US" smtClean="0"/>
              <a:pPr algn="l" rtl="1"/>
              <a:t>‹#›</a:t>
            </a:fld>
            <a:endParaRPr lang="en-US"/>
          </a:p>
        </p:txBody>
      </p:sp>
    </p:spTree>
    <p:extLst>
      <p:ext uri="{BB962C8B-B14F-4D97-AF65-F5344CB8AC3E}">
        <p14:creationId xmlns:p14="http://schemas.microsoft.com/office/powerpoint/2010/main" val="1938533960"/>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flipH="1">
            <a:off x="3886200" y="0"/>
            <a:ext cx="2971800" cy="458788"/>
          </a:xfrm>
          <a:prstGeom prst="rect">
            <a:avLst/>
          </a:prstGeom>
        </p:spPr>
        <p:txBody>
          <a:bodyPr vert="horz" lIns="91440" tIns="45720" rIns="91440" bIns="45720" rtlCol="1"/>
          <a:lstStyle>
            <a:lvl1pPr algn="r" rtl="1">
              <a:defRPr sz="1200"/>
            </a:lvl1pPr>
          </a:lstStyle>
          <a:p>
            <a:pPr rtl="1"/>
            <a:endParaRPr lang="en-US"/>
          </a:p>
        </p:txBody>
      </p:sp>
      <p:sp>
        <p:nvSpPr>
          <p:cNvPr id="3" name="מציין מיקום של תאריך 2"/>
          <p:cNvSpPr>
            <a:spLocks noGrp="1"/>
          </p:cNvSpPr>
          <p:nvPr>
            <p:ph type="dt" idx="1"/>
          </p:nvPr>
        </p:nvSpPr>
        <p:spPr>
          <a:xfrm flipH="1">
            <a:off x="1587" y="0"/>
            <a:ext cx="2971800" cy="458788"/>
          </a:xfrm>
          <a:prstGeom prst="rect">
            <a:avLst/>
          </a:prstGeom>
        </p:spPr>
        <p:txBody>
          <a:bodyPr vert="horz" lIns="91440" tIns="45720" rIns="91440" bIns="45720" rtlCol="1"/>
          <a:lstStyle>
            <a:lvl1pPr algn="r" rtl="1">
              <a:defRPr sz="1200"/>
            </a:lvl1pPr>
          </a:lstStyle>
          <a:p>
            <a:pPr rtl="1"/>
            <a:fld id="{487BAAEE-F7BD-4A16-8518-0FD93306B6A0}" type="datetime1">
              <a:rPr lang="he-IL" smtClean="0"/>
              <a:t>ל'/ניסן/תשפ"ד</a:t>
            </a:fld>
            <a:endParaRPr lang="en-US"/>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pPr rtl="1"/>
            <a:endParaRPr lang="en-US"/>
          </a:p>
        </p:txBody>
      </p:sp>
      <p:sp>
        <p:nvSpPr>
          <p:cNvPr id="5" name="מציין מיקום של הערות 4"/>
          <p:cNvSpPr>
            <a:spLocks noGrp="1"/>
          </p:cNvSpPr>
          <p:nvPr>
            <p:ph type="body" sz="quarter" idx="3"/>
          </p:nvPr>
        </p:nvSpPr>
        <p:spPr>
          <a:xfrm flipH="1">
            <a:off x="685800" y="4400550"/>
            <a:ext cx="5486400" cy="3600450"/>
          </a:xfrm>
          <a:prstGeom prst="rect">
            <a:avLst/>
          </a:prstGeom>
        </p:spPr>
        <p:txBody>
          <a:bodyPr vert="horz" lIns="91440" tIns="45720" rIns="91440" bIns="45720" rtlCol="1"/>
          <a:lstStyle/>
          <a:p>
            <a:pPr lvl="0" rtl="1"/>
            <a:r>
              <a:rPr lang="he"/>
              <a:t>לחץ כדי לערוך סגנונות טקסט של תבנית בסיס</a:t>
            </a:r>
          </a:p>
          <a:p>
            <a:pPr lvl="1" rtl="1"/>
            <a:r>
              <a:rPr lang="he"/>
              <a:t>רמה שניה</a:t>
            </a:r>
          </a:p>
          <a:p>
            <a:pPr lvl="2" rtl="1"/>
            <a:r>
              <a:rPr lang="he"/>
              <a:t>רמה שלישית</a:t>
            </a:r>
          </a:p>
          <a:p>
            <a:pPr lvl="3" rtl="1"/>
            <a:r>
              <a:rPr lang="he"/>
              <a:t>רמה רביעית</a:t>
            </a:r>
          </a:p>
          <a:p>
            <a:pPr lvl="4" rtl="1"/>
            <a:r>
              <a:rPr lang="he"/>
              <a:t>רמה חמישית</a:t>
            </a:r>
          </a:p>
        </p:txBody>
      </p:sp>
      <p:sp>
        <p:nvSpPr>
          <p:cNvPr id="6" name="מציין מיקום של כותרת תחתונה 5"/>
          <p:cNvSpPr>
            <a:spLocks noGrp="1"/>
          </p:cNvSpPr>
          <p:nvPr>
            <p:ph type="ftr" sz="quarter" idx="4"/>
          </p:nvPr>
        </p:nvSpPr>
        <p:spPr>
          <a:xfrm flipH="1">
            <a:off x="3886200" y="8685213"/>
            <a:ext cx="2971800" cy="458787"/>
          </a:xfrm>
          <a:prstGeom prst="rect">
            <a:avLst/>
          </a:prstGeom>
        </p:spPr>
        <p:txBody>
          <a:bodyPr vert="horz" lIns="91440" tIns="45720" rIns="91440" bIns="45720" rtlCol="1" anchor="b"/>
          <a:lstStyle>
            <a:lvl1pPr algn="r" rtl="1">
              <a:defRPr sz="1200"/>
            </a:lvl1pPr>
          </a:lstStyle>
          <a:p>
            <a:pPr rtl="1"/>
            <a:endParaRPr lang="en-US"/>
          </a:p>
        </p:txBody>
      </p:sp>
      <p:sp>
        <p:nvSpPr>
          <p:cNvPr id="7" name="מציין מיקום של מספר שקופית 6"/>
          <p:cNvSpPr>
            <a:spLocks noGrp="1"/>
          </p:cNvSpPr>
          <p:nvPr>
            <p:ph type="sldNum" sz="quarter" idx="5"/>
          </p:nvPr>
        </p:nvSpPr>
        <p:spPr>
          <a:xfrm flipH="1">
            <a:off x="1587" y="8685213"/>
            <a:ext cx="2971800" cy="458787"/>
          </a:xfrm>
          <a:prstGeom prst="rect">
            <a:avLst/>
          </a:prstGeom>
        </p:spPr>
        <p:txBody>
          <a:bodyPr vert="horz" lIns="91440" tIns="45720" rIns="91440" bIns="45720" rtlCol="1" anchor="b"/>
          <a:lstStyle>
            <a:lvl1pPr algn="r" rtl="1">
              <a:defRPr sz="1200"/>
            </a:lvl1pPr>
          </a:lstStyle>
          <a:p>
            <a:pPr rtl="1"/>
            <a:fld id="{37A705E3-E620-489D-9973-6221209A4B3B}" type="slidenum">
              <a:rPr lang="en-US" smtClean="0"/>
              <a:pPr/>
              <a:t>‹#›</a:t>
            </a:fld>
            <a:endParaRPr lang="en-US"/>
          </a:p>
        </p:txBody>
      </p:sp>
    </p:spTree>
    <p:extLst>
      <p:ext uri="{BB962C8B-B14F-4D97-AF65-F5344CB8AC3E}">
        <p14:creationId xmlns:p14="http://schemas.microsoft.com/office/powerpoint/2010/main" val="3889581830"/>
      </p:ext>
    </p:extLst>
  </p:cSld>
  <p:clrMap bg1="lt1" tx1="dk1" bg2="lt2" tx2="dk2" accent1="accent1" accent2="accent2" accent3="accent3" accent4="accent4" accent5="accent5" accent6="accent6" hlink="hlink" folHlink="folHlink"/>
  <p:hf hdr="0" ftr="0"/>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kern="100" dirty="0">
                <a:effectLst/>
                <a:latin typeface="Aptos" panose="020B0004020202020204" pitchFamily="34" charset="0"/>
                <a:ea typeface="Aptos" panose="020B0004020202020204" pitchFamily="34" charset="0"/>
                <a:cs typeface="Arial" panose="020B0604020202020204" pitchFamily="34" charset="0"/>
              </a:rPr>
              <a:t>שלום לכולם, אנחנו התלמידות </a:t>
            </a:r>
            <a:r>
              <a:rPr lang="he-IL" sz="1800" kern="100" dirty="0" err="1">
                <a:effectLst/>
                <a:latin typeface="Aptos" panose="020B0004020202020204" pitchFamily="34" charset="0"/>
                <a:ea typeface="Aptos" panose="020B0004020202020204" pitchFamily="34" charset="0"/>
                <a:cs typeface="Arial" panose="020B0604020202020204" pitchFamily="34" charset="0"/>
              </a:rPr>
              <a:t>דועאא</a:t>
            </a:r>
            <a:r>
              <a:rPr lang="he-IL" sz="1800" kern="100" dirty="0">
                <a:effectLst/>
                <a:latin typeface="Aptos" panose="020B0004020202020204" pitchFamily="34" charset="0"/>
                <a:ea typeface="Aptos" panose="020B0004020202020204" pitchFamily="34" charset="0"/>
                <a:cs typeface="Arial" panose="020B0604020202020204" pitchFamily="34" charset="0"/>
              </a:rPr>
              <a:t> </a:t>
            </a:r>
            <a:r>
              <a:rPr lang="he-IL" sz="1800" kern="100" dirty="0" err="1">
                <a:effectLst/>
                <a:latin typeface="Aptos" panose="020B0004020202020204" pitchFamily="34" charset="0"/>
                <a:ea typeface="Aptos" panose="020B0004020202020204" pitchFamily="34" charset="0"/>
                <a:cs typeface="Arial" panose="020B0604020202020204" pitchFamily="34" charset="0"/>
              </a:rPr>
              <a:t>קעדאן</a:t>
            </a:r>
            <a:r>
              <a:rPr lang="he-IL" sz="1800" kern="100" dirty="0">
                <a:effectLst/>
                <a:latin typeface="Aptos" panose="020B0004020202020204" pitchFamily="34" charset="0"/>
                <a:ea typeface="Aptos" panose="020B0004020202020204" pitchFamily="34" charset="0"/>
                <a:cs typeface="Arial" panose="020B0604020202020204" pitchFamily="34" charset="0"/>
              </a:rPr>
              <a:t> </a:t>
            </a:r>
            <a:r>
              <a:rPr lang="he-IL" sz="1800" kern="100" dirty="0" err="1">
                <a:effectLst/>
                <a:latin typeface="Aptos" panose="020B0004020202020204" pitchFamily="34" charset="0"/>
                <a:ea typeface="Aptos" panose="020B0004020202020204" pitchFamily="34" charset="0"/>
                <a:cs typeface="Arial" panose="020B0604020202020204" pitchFamily="34" charset="0"/>
              </a:rPr>
              <a:t>וסאמיה</a:t>
            </a:r>
            <a:r>
              <a:rPr lang="he-IL" sz="1800" kern="100" dirty="0">
                <a:effectLst/>
                <a:latin typeface="Aptos" panose="020B0004020202020204" pitchFamily="34" charset="0"/>
                <a:ea typeface="Aptos" panose="020B0004020202020204" pitchFamily="34" charset="0"/>
                <a:cs typeface="Arial" panose="020B0604020202020204" pitchFamily="34" charset="0"/>
              </a:rPr>
              <a:t> סולימאן, רוצות להציג בפניכם מצגת בנושא </a:t>
            </a:r>
            <a:r>
              <a:rPr lang="he-IL" sz="1800" dirty="0">
                <a:solidFill>
                  <a:schemeClr val="tx1"/>
                </a:solidFill>
                <a:latin typeface="Tahoma" panose="020B0604030504040204" pitchFamily="34" charset="0"/>
                <a:ea typeface="Tahoma" panose="020B0604030504040204" pitchFamily="34" charset="0"/>
                <a:cs typeface="Tahoma" panose="020B0604030504040204" pitchFamily="34" charset="0"/>
              </a:rPr>
              <a:t>הצגת תמונות היפרספקטרליות על גבי תצוגת </a:t>
            </a: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RGB</a:t>
            </a:r>
            <a:r>
              <a:rPr lang="he-IL" sz="1800" kern="100" dirty="0">
                <a:effectLst/>
                <a:latin typeface="Aptos" panose="020B0004020202020204" pitchFamily="34" charset="0"/>
                <a:ea typeface="Aptos" panose="020B0004020202020204" pitchFamily="34" charset="0"/>
                <a:cs typeface="Arial" panose="020B0604020202020204" pitchFamily="34" charset="0"/>
              </a:rPr>
              <a:t>.</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endParaRPr lang="he-IL" dirty="0"/>
          </a:p>
        </p:txBody>
      </p:sp>
      <p:sp>
        <p:nvSpPr>
          <p:cNvPr id="4" name="מציין מיקום של תאריך 3"/>
          <p:cNvSpPr>
            <a:spLocks noGrp="1"/>
          </p:cNvSpPr>
          <p:nvPr>
            <p:ph type="dt" idx="1"/>
          </p:nvPr>
        </p:nvSpPr>
        <p:spPr/>
        <p:txBody>
          <a:bodyPr/>
          <a:lstStyle/>
          <a:p>
            <a:pPr rtl="1"/>
            <a:fld id="{487BAAEE-F7BD-4A16-8518-0FD93306B6A0}" type="datetime1">
              <a:rPr lang="he-IL" smtClean="0"/>
              <a:t>ל'/ניסן/תשפ"ד</a:t>
            </a:fld>
            <a:endParaRPr lang="en-US"/>
          </a:p>
        </p:txBody>
      </p:sp>
      <p:sp>
        <p:nvSpPr>
          <p:cNvPr id="5" name="מציין מיקום של מספר שקופית 4"/>
          <p:cNvSpPr>
            <a:spLocks noGrp="1"/>
          </p:cNvSpPr>
          <p:nvPr>
            <p:ph type="sldNum" sz="quarter" idx="5"/>
          </p:nvPr>
        </p:nvSpPr>
        <p:spPr/>
        <p:txBody>
          <a:bodyPr/>
          <a:lstStyle/>
          <a:p>
            <a:pPr rtl="1"/>
            <a:fld id="{37A705E3-E620-489D-9973-6221209A4B3B}" type="slidenum">
              <a:rPr lang="en-US" smtClean="0"/>
              <a:pPr rtl="1"/>
              <a:t>1</a:t>
            </a:fld>
            <a:endParaRPr lang="en-US"/>
          </a:p>
        </p:txBody>
      </p:sp>
    </p:spTree>
    <p:extLst>
      <p:ext uri="{BB962C8B-B14F-4D97-AF65-F5344CB8AC3E}">
        <p14:creationId xmlns:p14="http://schemas.microsoft.com/office/powerpoint/2010/main" val="895375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rtl="0"/>
            <a:endParaRPr lang="he-IL" dirty="0"/>
          </a:p>
        </p:txBody>
      </p:sp>
      <p:sp>
        <p:nvSpPr>
          <p:cNvPr id="4" name="מציין מיקום של תאריך 3"/>
          <p:cNvSpPr>
            <a:spLocks noGrp="1"/>
          </p:cNvSpPr>
          <p:nvPr>
            <p:ph type="dt" idx="1"/>
          </p:nvPr>
        </p:nvSpPr>
        <p:spPr/>
        <p:txBody>
          <a:bodyPr/>
          <a:lstStyle/>
          <a:p>
            <a:pPr rtl="1"/>
            <a:fld id="{487BAAEE-F7BD-4A16-8518-0FD93306B6A0}" type="datetime1">
              <a:rPr lang="he-IL" smtClean="0"/>
              <a:t>ל'/ניסן/תשפ"ד</a:t>
            </a:fld>
            <a:endParaRPr lang="en-US"/>
          </a:p>
        </p:txBody>
      </p:sp>
      <p:sp>
        <p:nvSpPr>
          <p:cNvPr id="5" name="מציין מיקום של מספר שקופית 4"/>
          <p:cNvSpPr>
            <a:spLocks noGrp="1"/>
          </p:cNvSpPr>
          <p:nvPr>
            <p:ph type="sldNum" sz="quarter" idx="5"/>
          </p:nvPr>
        </p:nvSpPr>
        <p:spPr/>
        <p:txBody>
          <a:bodyPr/>
          <a:lstStyle/>
          <a:p>
            <a:pPr rtl="1"/>
            <a:fld id="{37A705E3-E620-489D-9973-6221209A4B3B}" type="slidenum">
              <a:rPr lang="en-US" smtClean="0"/>
              <a:pPr rtl="1"/>
              <a:t>11</a:t>
            </a:fld>
            <a:endParaRPr lang="en-US"/>
          </a:p>
        </p:txBody>
      </p:sp>
    </p:spTree>
    <p:extLst>
      <p:ext uri="{BB962C8B-B14F-4D97-AF65-F5344CB8AC3E}">
        <p14:creationId xmlns:p14="http://schemas.microsoft.com/office/powerpoint/2010/main" val="2650045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D0D0D"/>
                </a:solidFill>
                <a:highlight>
                  <a:srgbClr val="FFFFFF"/>
                </a:highlight>
                <a:latin typeface="Söhne"/>
              </a:rPr>
              <a:t>evealing</a:t>
            </a:r>
            <a:r>
              <a:rPr lang="en-US" sz="1200" dirty="0">
                <a:solidFill>
                  <a:srgbClr val="0D0D0D"/>
                </a:solidFill>
                <a:highlight>
                  <a:srgbClr val="FFFFFF"/>
                </a:highlight>
                <a:latin typeface="Söhne"/>
              </a:rPr>
              <a:t> information that may not be immediately apparent in natural-color images</a:t>
            </a:r>
            <a:endParaRPr lang="he-IL" sz="1200" dirty="0">
              <a:solidFill>
                <a:srgbClr val="0D0D0D"/>
              </a:solidFill>
              <a:highlight>
                <a:srgbClr val="FFFFFF"/>
              </a:highlight>
              <a:latin typeface="Söhne"/>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1200" dirty="0">
              <a:solidFill>
                <a:srgbClr val="0D0D0D"/>
              </a:solidFill>
              <a:highlight>
                <a:srgbClr val="FFFFFF"/>
              </a:highlight>
              <a:latin typeface="Söhne"/>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1200" dirty="0">
              <a:solidFill>
                <a:srgbClr val="0D0D0D"/>
              </a:solidFill>
              <a:highlight>
                <a:srgbClr val="FFFFFF"/>
              </a:highlight>
              <a:latin typeface="Söhne"/>
            </a:endParaRPr>
          </a:p>
          <a:p>
            <a:pPr algn="l" rtl="0"/>
            <a:r>
              <a:rPr lang="en-US" sz="2000" dirty="0"/>
              <a:t>difference</a:t>
            </a:r>
            <a:endParaRPr lang="he-IL" sz="1200" dirty="0"/>
          </a:p>
          <a:p>
            <a:pPr algn="l" rtl="0"/>
            <a:r>
              <a:rPr lang="he-IL" sz="1200" dirty="0"/>
              <a:t>###Three-Band </a:t>
            </a:r>
            <a:r>
              <a:rPr lang="he-IL" sz="1200" dirty="0" err="1"/>
              <a:t>Combination</a:t>
            </a:r>
            <a:r>
              <a:rPr lang="he-IL" sz="1200" dirty="0"/>
              <a:t> (TBC):</a:t>
            </a:r>
          </a:p>
          <a:p>
            <a:pPr algn="l" rtl="0"/>
            <a:r>
              <a:rPr lang="he-IL" sz="1200" dirty="0"/>
              <a:t>- **</a:t>
            </a:r>
            <a:r>
              <a:rPr lang="he-IL" sz="1200" dirty="0" err="1"/>
              <a:t>Three</a:t>
            </a:r>
            <a:r>
              <a:rPr lang="he-IL" sz="1200" dirty="0"/>
              <a:t> </a:t>
            </a:r>
            <a:r>
              <a:rPr lang="he-IL" sz="1200" dirty="0" err="1"/>
              <a:t>Colors</a:t>
            </a:r>
            <a:r>
              <a:rPr lang="he-IL" sz="1200" dirty="0"/>
              <a:t>**: </a:t>
            </a:r>
            <a:r>
              <a:rPr lang="he-IL" sz="1200" dirty="0" err="1"/>
              <a:t>Imagine</a:t>
            </a:r>
            <a:r>
              <a:rPr lang="he-IL" sz="1200" dirty="0"/>
              <a:t> </a:t>
            </a:r>
            <a:r>
              <a:rPr lang="he-IL" sz="1200" dirty="0" err="1"/>
              <a:t>you</a:t>
            </a:r>
            <a:r>
              <a:rPr lang="he-IL" sz="1200" dirty="0"/>
              <a:t> </a:t>
            </a:r>
            <a:r>
              <a:rPr lang="he-IL" sz="1200" dirty="0" err="1"/>
              <a:t>have</a:t>
            </a:r>
            <a:r>
              <a:rPr lang="he-IL" sz="1200" dirty="0"/>
              <a:t> </a:t>
            </a:r>
            <a:r>
              <a:rPr lang="he-IL" sz="1200" dirty="0" err="1"/>
              <a:t>three</a:t>
            </a:r>
            <a:r>
              <a:rPr lang="he-IL" sz="1200" dirty="0"/>
              <a:t> </a:t>
            </a:r>
            <a:r>
              <a:rPr lang="he-IL" sz="1200" dirty="0" err="1"/>
              <a:t>different</a:t>
            </a:r>
            <a:r>
              <a:rPr lang="he-IL" sz="1200" dirty="0"/>
              <a:t> </a:t>
            </a:r>
            <a:r>
              <a:rPr lang="he-IL" sz="1200" dirty="0" err="1"/>
              <a:t>colors</a:t>
            </a:r>
            <a:r>
              <a:rPr lang="he-IL" sz="1200" dirty="0"/>
              <a:t> </a:t>
            </a:r>
            <a:r>
              <a:rPr lang="he-IL" sz="1200" dirty="0" err="1"/>
              <a:t>of</a:t>
            </a:r>
            <a:r>
              <a:rPr lang="he-IL" sz="1200" dirty="0"/>
              <a:t> </a:t>
            </a:r>
            <a:r>
              <a:rPr lang="he-IL" sz="1200" dirty="0" err="1"/>
              <a:t>light</a:t>
            </a:r>
            <a:r>
              <a:rPr lang="he-IL" sz="1200" dirty="0"/>
              <a:t>—</a:t>
            </a:r>
            <a:r>
              <a:rPr lang="he-IL" sz="1200" dirty="0" err="1"/>
              <a:t>red</a:t>
            </a:r>
            <a:r>
              <a:rPr lang="he-IL" sz="1200" dirty="0"/>
              <a:t>, </a:t>
            </a:r>
            <a:r>
              <a:rPr lang="he-IL" sz="1200" dirty="0" err="1"/>
              <a:t>green</a:t>
            </a:r>
            <a:r>
              <a:rPr lang="he-IL" sz="1200" dirty="0"/>
              <a:t>, </a:t>
            </a:r>
            <a:r>
              <a:rPr lang="he-IL" sz="1200" dirty="0" err="1"/>
              <a:t>and</a:t>
            </a:r>
            <a:r>
              <a:rPr lang="he-IL" sz="1200" dirty="0"/>
              <a:t> </a:t>
            </a:r>
            <a:r>
              <a:rPr lang="he-IL" sz="1200" dirty="0" err="1"/>
              <a:t>blue</a:t>
            </a:r>
            <a:r>
              <a:rPr lang="he-IL" sz="1200" dirty="0"/>
              <a:t>. </a:t>
            </a:r>
            <a:r>
              <a:rPr lang="he-IL" sz="1200" dirty="0" err="1"/>
              <a:t>In</a:t>
            </a:r>
            <a:r>
              <a:rPr lang="he-IL" sz="1200" dirty="0"/>
              <a:t> TBC, </a:t>
            </a:r>
            <a:r>
              <a:rPr lang="he-IL" sz="1200" dirty="0" err="1"/>
              <a:t>you</a:t>
            </a:r>
            <a:r>
              <a:rPr lang="he-IL" sz="1200" dirty="0"/>
              <a:t> </a:t>
            </a:r>
            <a:r>
              <a:rPr lang="he-IL" sz="1200" dirty="0" err="1"/>
              <a:t>choose</a:t>
            </a:r>
            <a:r>
              <a:rPr lang="he-IL" sz="1200" dirty="0"/>
              <a:t> </a:t>
            </a:r>
            <a:r>
              <a:rPr lang="he-IL" sz="1200" dirty="0" err="1"/>
              <a:t>three</a:t>
            </a:r>
            <a:r>
              <a:rPr lang="he-IL" sz="1200" dirty="0"/>
              <a:t> </a:t>
            </a:r>
            <a:r>
              <a:rPr lang="he-IL" sz="1200" dirty="0" err="1"/>
              <a:t>different</a:t>
            </a:r>
            <a:r>
              <a:rPr lang="he-IL" sz="1200" dirty="0"/>
              <a:t> </a:t>
            </a:r>
            <a:r>
              <a:rPr lang="he-IL" sz="1200" dirty="0" err="1"/>
              <a:t>types</a:t>
            </a:r>
            <a:r>
              <a:rPr lang="he-IL" sz="1200" dirty="0"/>
              <a:t> </a:t>
            </a:r>
            <a:r>
              <a:rPr lang="he-IL" sz="1200" dirty="0" err="1"/>
              <a:t>of</a:t>
            </a:r>
            <a:r>
              <a:rPr lang="he-IL" sz="1200" dirty="0"/>
              <a:t> </a:t>
            </a:r>
            <a:r>
              <a:rPr lang="he-IL" sz="1200" dirty="0" err="1"/>
              <a:t>light</a:t>
            </a:r>
            <a:r>
              <a:rPr lang="he-IL" sz="1200" dirty="0"/>
              <a:t> (</a:t>
            </a:r>
            <a:r>
              <a:rPr lang="he-IL" sz="1200" dirty="0" err="1"/>
              <a:t>called</a:t>
            </a:r>
            <a:r>
              <a:rPr lang="he-IL" sz="1200" dirty="0"/>
              <a:t> </a:t>
            </a:r>
            <a:r>
              <a:rPr lang="he-IL" sz="1200" dirty="0" err="1"/>
              <a:t>spectral</a:t>
            </a:r>
            <a:r>
              <a:rPr lang="he-IL" sz="1200" dirty="0"/>
              <a:t> </a:t>
            </a:r>
            <a:r>
              <a:rPr lang="he-IL" sz="1200" dirty="0" err="1"/>
              <a:t>bands</a:t>
            </a:r>
            <a:r>
              <a:rPr lang="he-IL" sz="1200" dirty="0"/>
              <a:t>) </a:t>
            </a:r>
            <a:r>
              <a:rPr lang="he-IL" sz="1200" dirty="0" err="1"/>
              <a:t>and</a:t>
            </a:r>
            <a:r>
              <a:rPr lang="he-IL" sz="1200" dirty="0"/>
              <a:t> </a:t>
            </a:r>
            <a:r>
              <a:rPr lang="he-IL" sz="1200" dirty="0" err="1"/>
              <a:t>match</a:t>
            </a:r>
            <a:r>
              <a:rPr lang="he-IL" sz="1200" dirty="0"/>
              <a:t> </a:t>
            </a:r>
            <a:r>
              <a:rPr lang="he-IL" sz="1200" dirty="0" err="1"/>
              <a:t>them</a:t>
            </a:r>
            <a:r>
              <a:rPr lang="he-IL" sz="1200" dirty="0"/>
              <a:t> </a:t>
            </a:r>
            <a:r>
              <a:rPr lang="he-IL" sz="1200" dirty="0" err="1"/>
              <a:t>up</a:t>
            </a:r>
            <a:r>
              <a:rPr lang="he-IL" sz="1200" dirty="0"/>
              <a:t> </a:t>
            </a:r>
            <a:r>
              <a:rPr lang="he-IL" sz="1200" dirty="0" err="1"/>
              <a:t>with</a:t>
            </a:r>
            <a:r>
              <a:rPr lang="he-IL" sz="1200" dirty="0"/>
              <a:t> </a:t>
            </a:r>
            <a:r>
              <a:rPr lang="he-IL" sz="1200" dirty="0" err="1"/>
              <a:t>these</a:t>
            </a:r>
            <a:r>
              <a:rPr lang="he-IL" sz="1200" dirty="0"/>
              <a:t> </a:t>
            </a:r>
            <a:r>
              <a:rPr lang="he-IL" sz="1200" dirty="0" err="1"/>
              <a:t>three</a:t>
            </a:r>
            <a:r>
              <a:rPr lang="he-IL" sz="1200" dirty="0"/>
              <a:t> </a:t>
            </a:r>
            <a:r>
              <a:rPr lang="he-IL" sz="1200" dirty="0" err="1"/>
              <a:t>colors</a:t>
            </a:r>
            <a:r>
              <a:rPr lang="he-IL" sz="1200" dirty="0"/>
              <a:t>.</a:t>
            </a:r>
          </a:p>
          <a:p>
            <a:pPr algn="l" rtl="0"/>
            <a:r>
              <a:rPr lang="he-IL" sz="1200" dirty="0"/>
              <a:t>- **</a:t>
            </a:r>
            <a:r>
              <a:rPr lang="he-IL" sz="1200" dirty="0" err="1"/>
              <a:t>Choose</a:t>
            </a:r>
            <a:r>
              <a:rPr lang="he-IL" sz="1200" dirty="0"/>
              <a:t> </a:t>
            </a:r>
            <a:r>
              <a:rPr lang="he-IL" sz="1200" dirty="0" err="1"/>
              <a:t>Carefully</a:t>
            </a:r>
            <a:r>
              <a:rPr lang="he-IL" sz="1200" dirty="0"/>
              <a:t>**: </a:t>
            </a:r>
            <a:r>
              <a:rPr lang="he-IL" sz="1200" dirty="0" err="1"/>
              <a:t>You</a:t>
            </a:r>
            <a:r>
              <a:rPr lang="he-IL" sz="1200" dirty="0"/>
              <a:t> </a:t>
            </a:r>
            <a:r>
              <a:rPr lang="he-IL" sz="1200" dirty="0" err="1"/>
              <a:t>pick</a:t>
            </a:r>
            <a:r>
              <a:rPr lang="he-IL" sz="1200" dirty="0"/>
              <a:t> </a:t>
            </a:r>
            <a:r>
              <a:rPr lang="he-IL" sz="1200" dirty="0" err="1"/>
              <a:t>which</a:t>
            </a:r>
            <a:r>
              <a:rPr lang="he-IL" sz="1200" dirty="0"/>
              <a:t> </a:t>
            </a:r>
            <a:r>
              <a:rPr lang="he-IL" sz="1200" dirty="0" err="1"/>
              <a:t>types</a:t>
            </a:r>
            <a:r>
              <a:rPr lang="he-IL" sz="1200" dirty="0"/>
              <a:t> </a:t>
            </a:r>
            <a:r>
              <a:rPr lang="he-IL" sz="1200" dirty="0" err="1"/>
              <a:t>of</a:t>
            </a:r>
            <a:r>
              <a:rPr lang="he-IL" sz="1200" dirty="0"/>
              <a:t> </a:t>
            </a:r>
            <a:r>
              <a:rPr lang="he-IL" sz="1200" dirty="0" err="1"/>
              <a:t>light</a:t>
            </a:r>
            <a:r>
              <a:rPr lang="he-IL" sz="1200" dirty="0"/>
              <a:t> </a:t>
            </a:r>
            <a:r>
              <a:rPr lang="he-IL" sz="1200" dirty="0" err="1"/>
              <a:t>you</a:t>
            </a:r>
            <a:r>
              <a:rPr lang="he-IL" sz="1200" dirty="0"/>
              <a:t> </a:t>
            </a:r>
            <a:r>
              <a:rPr lang="he-IL" sz="1200" dirty="0" err="1"/>
              <a:t>want</a:t>
            </a:r>
            <a:r>
              <a:rPr lang="he-IL" sz="1200" dirty="0"/>
              <a:t> </a:t>
            </a:r>
            <a:r>
              <a:rPr lang="he-IL" sz="1200" dirty="0" err="1"/>
              <a:t>to</a:t>
            </a:r>
            <a:r>
              <a:rPr lang="he-IL" sz="1200" dirty="0"/>
              <a:t> </a:t>
            </a:r>
            <a:r>
              <a:rPr lang="he-IL" sz="1200" dirty="0" err="1"/>
              <a:t>use</a:t>
            </a:r>
            <a:r>
              <a:rPr lang="he-IL" sz="1200" dirty="0"/>
              <a:t> </a:t>
            </a:r>
            <a:r>
              <a:rPr lang="he-IL" sz="1200" dirty="0" err="1"/>
              <a:t>for</a:t>
            </a:r>
            <a:r>
              <a:rPr lang="he-IL" sz="1200" dirty="0"/>
              <a:t> </a:t>
            </a:r>
            <a:r>
              <a:rPr lang="he-IL" sz="1200" dirty="0" err="1"/>
              <a:t>red</a:t>
            </a:r>
            <a:r>
              <a:rPr lang="he-IL" sz="1200" dirty="0"/>
              <a:t>, </a:t>
            </a:r>
            <a:r>
              <a:rPr lang="he-IL" sz="1200" dirty="0" err="1"/>
              <a:t>green</a:t>
            </a:r>
            <a:r>
              <a:rPr lang="he-IL" sz="1200" dirty="0"/>
              <a:t>, </a:t>
            </a:r>
            <a:r>
              <a:rPr lang="he-IL" sz="1200" dirty="0" err="1"/>
              <a:t>and</a:t>
            </a:r>
            <a:r>
              <a:rPr lang="he-IL" sz="1200" dirty="0"/>
              <a:t> </a:t>
            </a:r>
            <a:r>
              <a:rPr lang="he-IL" sz="1200" dirty="0" err="1"/>
              <a:t>blue</a:t>
            </a:r>
            <a:r>
              <a:rPr lang="he-IL" sz="1200" dirty="0"/>
              <a:t>. </a:t>
            </a:r>
            <a:r>
              <a:rPr lang="he-IL" sz="1200" dirty="0" err="1"/>
              <a:t>For</a:t>
            </a:r>
            <a:r>
              <a:rPr lang="he-IL" sz="1200" dirty="0"/>
              <a:t> </a:t>
            </a:r>
            <a:r>
              <a:rPr lang="he-IL" sz="1200" dirty="0" err="1"/>
              <a:t>example</a:t>
            </a:r>
            <a:r>
              <a:rPr lang="he-IL" sz="1200" dirty="0"/>
              <a:t>, </a:t>
            </a:r>
            <a:r>
              <a:rPr lang="he-IL" sz="1200" dirty="0" err="1"/>
              <a:t>you</a:t>
            </a:r>
            <a:r>
              <a:rPr lang="he-IL" sz="1200" dirty="0"/>
              <a:t> </a:t>
            </a:r>
            <a:r>
              <a:rPr lang="he-IL" sz="1200" dirty="0" err="1"/>
              <a:t>might</a:t>
            </a:r>
            <a:r>
              <a:rPr lang="he-IL" sz="1200" dirty="0"/>
              <a:t> </a:t>
            </a:r>
            <a:r>
              <a:rPr lang="he-IL" sz="1200" dirty="0" err="1"/>
              <a:t>use</a:t>
            </a:r>
            <a:r>
              <a:rPr lang="he-IL" sz="1200" dirty="0"/>
              <a:t> </a:t>
            </a:r>
            <a:r>
              <a:rPr lang="he-IL" sz="1200" dirty="0" err="1"/>
              <a:t>light</a:t>
            </a:r>
            <a:r>
              <a:rPr lang="he-IL" sz="1200" dirty="0"/>
              <a:t> </a:t>
            </a:r>
            <a:r>
              <a:rPr lang="he-IL" sz="1200" dirty="0" err="1"/>
              <a:t>that</a:t>
            </a:r>
            <a:r>
              <a:rPr lang="he-IL" sz="1200" dirty="0"/>
              <a:t> </a:t>
            </a:r>
            <a:r>
              <a:rPr lang="he-IL" sz="1200" dirty="0" err="1"/>
              <a:t>helps</a:t>
            </a:r>
            <a:r>
              <a:rPr lang="he-IL" sz="1200" dirty="0"/>
              <a:t> </a:t>
            </a:r>
            <a:r>
              <a:rPr lang="he-IL" sz="1200" dirty="0" err="1"/>
              <a:t>show</a:t>
            </a:r>
            <a:r>
              <a:rPr lang="he-IL" sz="1200" dirty="0"/>
              <a:t> </a:t>
            </a:r>
            <a:r>
              <a:rPr lang="he-IL" sz="1200" dirty="0" err="1"/>
              <a:t>plants</a:t>
            </a:r>
            <a:r>
              <a:rPr lang="he-IL" sz="1200" dirty="0"/>
              <a:t>' </a:t>
            </a:r>
            <a:r>
              <a:rPr lang="he-IL" sz="1200" dirty="0" err="1"/>
              <a:t>health</a:t>
            </a:r>
            <a:r>
              <a:rPr lang="he-IL" sz="1200" dirty="0"/>
              <a:t> </a:t>
            </a:r>
            <a:r>
              <a:rPr lang="he-IL" sz="1200" dirty="0" err="1"/>
              <a:t>or</a:t>
            </a:r>
            <a:r>
              <a:rPr lang="he-IL" sz="1200" dirty="0"/>
              <a:t> </a:t>
            </a:r>
            <a:r>
              <a:rPr lang="he-IL" sz="1200" dirty="0" err="1"/>
              <a:t>water</a:t>
            </a:r>
            <a:r>
              <a:rPr lang="he-IL" sz="1200" dirty="0"/>
              <a:t> </a:t>
            </a:r>
            <a:r>
              <a:rPr lang="he-IL" sz="1200" dirty="0" err="1"/>
              <a:t>quality</a:t>
            </a:r>
            <a:r>
              <a:rPr lang="he-IL" sz="1200" dirty="0"/>
              <a:t>.</a:t>
            </a:r>
          </a:p>
          <a:p>
            <a:pPr algn="l" rtl="0"/>
            <a:r>
              <a:rPr lang="he-IL" sz="1200" dirty="0"/>
              <a:t>- **</a:t>
            </a:r>
            <a:r>
              <a:rPr lang="he-IL" sz="1200" dirty="0" err="1"/>
              <a:t>Make</a:t>
            </a:r>
            <a:r>
              <a:rPr lang="he-IL" sz="1200" dirty="0"/>
              <a:t> </a:t>
            </a:r>
            <a:r>
              <a:rPr lang="he-IL" sz="1200" dirty="0" err="1"/>
              <a:t>an</a:t>
            </a:r>
            <a:r>
              <a:rPr lang="he-IL" sz="1200" dirty="0"/>
              <a:t> Image**: </a:t>
            </a:r>
            <a:r>
              <a:rPr lang="he-IL" sz="1200" dirty="0" err="1"/>
              <a:t>By</a:t>
            </a:r>
            <a:r>
              <a:rPr lang="he-IL" sz="1200" dirty="0"/>
              <a:t> </a:t>
            </a:r>
            <a:r>
              <a:rPr lang="he-IL" sz="1200" dirty="0" err="1"/>
              <a:t>combining</a:t>
            </a:r>
            <a:r>
              <a:rPr lang="he-IL" sz="1200" dirty="0"/>
              <a:t> </a:t>
            </a:r>
            <a:r>
              <a:rPr lang="he-IL" sz="1200" dirty="0" err="1"/>
              <a:t>the</a:t>
            </a:r>
            <a:r>
              <a:rPr lang="he-IL" sz="1200" dirty="0"/>
              <a:t> </a:t>
            </a:r>
            <a:r>
              <a:rPr lang="he-IL" sz="1200" dirty="0" err="1"/>
              <a:t>three</a:t>
            </a:r>
            <a:r>
              <a:rPr lang="he-IL" sz="1200" dirty="0"/>
              <a:t> </a:t>
            </a:r>
            <a:r>
              <a:rPr lang="he-IL" sz="1200" dirty="0" err="1"/>
              <a:t>types</a:t>
            </a:r>
            <a:r>
              <a:rPr lang="he-IL" sz="1200" dirty="0"/>
              <a:t> </a:t>
            </a:r>
            <a:r>
              <a:rPr lang="he-IL" sz="1200" dirty="0" err="1"/>
              <a:t>of</a:t>
            </a:r>
            <a:r>
              <a:rPr lang="he-IL" sz="1200" dirty="0"/>
              <a:t> </a:t>
            </a:r>
            <a:r>
              <a:rPr lang="he-IL" sz="1200" dirty="0" err="1"/>
              <a:t>light</a:t>
            </a:r>
            <a:r>
              <a:rPr lang="he-IL" sz="1200" dirty="0"/>
              <a:t> </a:t>
            </a:r>
            <a:r>
              <a:rPr lang="he-IL" sz="1200" dirty="0" err="1"/>
              <a:t>with</a:t>
            </a:r>
            <a:r>
              <a:rPr lang="he-IL" sz="1200" dirty="0"/>
              <a:t> </a:t>
            </a:r>
            <a:r>
              <a:rPr lang="he-IL" sz="1200" dirty="0" err="1"/>
              <a:t>red</a:t>
            </a:r>
            <a:r>
              <a:rPr lang="he-IL" sz="1200" dirty="0"/>
              <a:t>, </a:t>
            </a:r>
            <a:r>
              <a:rPr lang="he-IL" sz="1200" dirty="0" err="1"/>
              <a:t>green</a:t>
            </a:r>
            <a:r>
              <a:rPr lang="he-IL" sz="1200" dirty="0"/>
              <a:t>, </a:t>
            </a:r>
            <a:r>
              <a:rPr lang="he-IL" sz="1200" dirty="0" err="1"/>
              <a:t>and</a:t>
            </a:r>
            <a:r>
              <a:rPr lang="he-IL" sz="1200" dirty="0"/>
              <a:t> </a:t>
            </a:r>
            <a:r>
              <a:rPr lang="he-IL" sz="1200" dirty="0" err="1"/>
              <a:t>blue</a:t>
            </a:r>
            <a:r>
              <a:rPr lang="he-IL" sz="1200" dirty="0"/>
              <a:t>, </a:t>
            </a:r>
            <a:r>
              <a:rPr lang="he-IL" sz="1200" dirty="0" err="1"/>
              <a:t>you</a:t>
            </a:r>
            <a:r>
              <a:rPr lang="he-IL" sz="1200" dirty="0"/>
              <a:t> </a:t>
            </a:r>
            <a:r>
              <a:rPr lang="he-IL" sz="1200" dirty="0" err="1"/>
              <a:t>can</a:t>
            </a:r>
            <a:r>
              <a:rPr lang="he-IL" sz="1200" dirty="0"/>
              <a:t> </a:t>
            </a:r>
            <a:r>
              <a:rPr lang="he-IL" sz="1200" dirty="0" err="1"/>
              <a:t>make</a:t>
            </a:r>
            <a:r>
              <a:rPr lang="he-IL" sz="1200" dirty="0"/>
              <a:t> a </a:t>
            </a:r>
            <a:r>
              <a:rPr lang="he-IL" sz="1200" dirty="0" err="1"/>
              <a:t>colorful</a:t>
            </a:r>
            <a:r>
              <a:rPr lang="he-IL" sz="1200" dirty="0"/>
              <a:t> </a:t>
            </a:r>
            <a:r>
              <a:rPr lang="he-IL" sz="1200" dirty="0" err="1"/>
              <a:t>picture</a:t>
            </a:r>
            <a:r>
              <a:rPr lang="he-IL" sz="1200" dirty="0"/>
              <a:t>. </a:t>
            </a:r>
            <a:r>
              <a:rPr lang="he-IL" sz="1200" dirty="0" err="1"/>
              <a:t>It</a:t>
            </a:r>
            <a:r>
              <a:rPr lang="he-IL" sz="1200" dirty="0"/>
              <a:t> </a:t>
            </a:r>
            <a:r>
              <a:rPr lang="he-IL" sz="1200" dirty="0" err="1"/>
              <a:t>can</a:t>
            </a:r>
            <a:r>
              <a:rPr lang="he-IL" sz="1200" dirty="0"/>
              <a:t> </a:t>
            </a:r>
            <a:r>
              <a:rPr lang="he-IL" sz="1200" dirty="0" err="1"/>
              <a:t>help</a:t>
            </a:r>
            <a:r>
              <a:rPr lang="he-IL" sz="1200" dirty="0"/>
              <a:t> </a:t>
            </a:r>
            <a:r>
              <a:rPr lang="he-IL" sz="1200" dirty="0" err="1"/>
              <a:t>you</a:t>
            </a:r>
            <a:r>
              <a:rPr lang="he-IL" sz="1200" dirty="0"/>
              <a:t> </a:t>
            </a:r>
            <a:r>
              <a:rPr lang="he-IL" sz="1200" dirty="0" err="1"/>
              <a:t>see</a:t>
            </a:r>
            <a:r>
              <a:rPr lang="he-IL" sz="1200" dirty="0"/>
              <a:t> </a:t>
            </a:r>
            <a:r>
              <a:rPr lang="he-IL" sz="1200" dirty="0" err="1"/>
              <a:t>things</a:t>
            </a:r>
            <a:r>
              <a:rPr lang="he-IL" sz="1200" dirty="0"/>
              <a:t> </a:t>
            </a:r>
            <a:r>
              <a:rPr lang="he-IL" sz="1200" dirty="0" err="1"/>
              <a:t>that</a:t>
            </a:r>
            <a:r>
              <a:rPr lang="he-IL" sz="1200" dirty="0"/>
              <a:t> </a:t>
            </a:r>
            <a:r>
              <a:rPr lang="he-IL" sz="1200" dirty="0" err="1"/>
              <a:t>you</a:t>
            </a:r>
            <a:r>
              <a:rPr lang="he-IL" sz="1200" dirty="0"/>
              <a:t> </a:t>
            </a:r>
            <a:r>
              <a:rPr lang="he-IL" sz="1200" dirty="0" err="1"/>
              <a:t>can't</a:t>
            </a:r>
            <a:r>
              <a:rPr lang="he-IL" sz="1200" dirty="0"/>
              <a:t> </a:t>
            </a:r>
            <a:r>
              <a:rPr lang="he-IL" sz="1200" dirty="0" err="1"/>
              <a:t>see</a:t>
            </a:r>
            <a:r>
              <a:rPr lang="he-IL" sz="1200" dirty="0"/>
              <a:t> </a:t>
            </a:r>
            <a:r>
              <a:rPr lang="he-IL" sz="1200" dirty="0" err="1"/>
              <a:t>with</a:t>
            </a:r>
            <a:r>
              <a:rPr lang="he-IL" sz="1200" dirty="0"/>
              <a:t> </a:t>
            </a:r>
            <a:r>
              <a:rPr lang="he-IL" sz="1200" dirty="0" err="1"/>
              <a:t>just</a:t>
            </a:r>
            <a:r>
              <a:rPr lang="he-IL" sz="1200" dirty="0"/>
              <a:t> </a:t>
            </a:r>
            <a:r>
              <a:rPr lang="he-IL" sz="1200" dirty="0" err="1"/>
              <a:t>your</a:t>
            </a:r>
            <a:r>
              <a:rPr lang="he-IL" sz="1200" dirty="0"/>
              <a:t> </a:t>
            </a:r>
            <a:r>
              <a:rPr lang="he-IL" sz="1200" dirty="0" err="1"/>
              <a:t>eyes</a:t>
            </a:r>
            <a:r>
              <a:rPr lang="he-IL" sz="1200" dirty="0"/>
              <a:t>, </a:t>
            </a:r>
            <a:r>
              <a:rPr lang="he-IL" sz="1200" dirty="0" err="1"/>
              <a:t>like</a:t>
            </a:r>
            <a:r>
              <a:rPr lang="he-IL" sz="1200" dirty="0"/>
              <a:t> </a:t>
            </a:r>
            <a:r>
              <a:rPr lang="he-IL" sz="1200" dirty="0" err="1"/>
              <a:t>how</a:t>
            </a:r>
            <a:r>
              <a:rPr lang="he-IL" sz="1200" dirty="0"/>
              <a:t> </a:t>
            </a:r>
            <a:r>
              <a:rPr lang="he-IL" sz="1200" dirty="0" err="1"/>
              <a:t>healthy</a:t>
            </a:r>
            <a:r>
              <a:rPr lang="he-IL" sz="1200" dirty="0"/>
              <a:t> </a:t>
            </a:r>
            <a:r>
              <a:rPr lang="he-IL" sz="1200" dirty="0" err="1"/>
              <a:t>plants</a:t>
            </a:r>
            <a:r>
              <a:rPr lang="he-IL" sz="1200" dirty="0"/>
              <a:t> </a:t>
            </a:r>
            <a:r>
              <a:rPr lang="he-IL" sz="1200" dirty="0" err="1"/>
              <a:t>are</a:t>
            </a:r>
            <a:r>
              <a:rPr lang="he-IL" sz="1200" dirty="0"/>
              <a:t>.</a:t>
            </a:r>
          </a:p>
          <a:p>
            <a:pPr algn="l" rtl="0"/>
            <a:endParaRPr lang="he-IL" sz="1200" dirty="0"/>
          </a:p>
          <a:p>
            <a:pPr algn="l" rtl="0"/>
            <a:r>
              <a:rPr lang="he-IL" sz="1200" dirty="0"/>
              <a:t>### </a:t>
            </a:r>
            <a:r>
              <a:rPr lang="he-IL" sz="1200" dirty="0" err="1"/>
              <a:t>False-Color</a:t>
            </a:r>
            <a:r>
              <a:rPr lang="he-IL" sz="1200" dirty="0"/>
              <a:t> </a:t>
            </a:r>
            <a:r>
              <a:rPr lang="he-IL" sz="1200" dirty="0" err="1"/>
              <a:t>Images</a:t>
            </a:r>
            <a:r>
              <a:rPr lang="he-IL" sz="1200" dirty="0"/>
              <a:t>:</a:t>
            </a:r>
          </a:p>
          <a:p>
            <a:pPr algn="l" rtl="0"/>
            <a:r>
              <a:rPr lang="he-IL" sz="1200" dirty="0"/>
              <a:t>- **</a:t>
            </a:r>
            <a:r>
              <a:rPr lang="he-IL" sz="1200" dirty="0" err="1"/>
              <a:t>Different</a:t>
            </a:r>
            <a:r>
              <a:rPr lang="he-IL" sz="1200" dirty="0"/>
              <a:t> </a:t>
            </a:r>
            <a:r>
              <a:rPr lang="he-IL" sz="1200" dirty="0" err="1"/>
              <a:t>Colors</a:t>
            </a:r>
            <a:r>
              <a:rPr lang="he-IL" sz="1200" dirty="0"/>
              <a:t>**: </a:t>
            </a:r>
            <a:r>
              <a:rPr lang="he-IL" sz="1200" dirty="0" err="1"/>
              <a:t>False-color</a:t>
            </a:r>
            <a:r>
              <a:rPr lang="he-IL" sz="1200" dirty="0"/>
              <a:t> </a:t>
            </a:r>
            <a:r>
              <a:rPr lang="he-IL" sz="1200" dirty="0" err="1"/>
              <a:t>images</a:t>
            </a:r>
            <a:r>
              <a:rPr lang="he-IL" sz="1200" dirty="0"/>
              <a:t> </a:t>
            </a:r>
            <a:r>
              <a:rPr lang="he-IL" sz="1200" dirty="0" err="1"/>
              <a:t>are</a:t>
            </a:r>
            <a:r>
              <a:rPr lang="he-IL" sz="1200" dirty="0"/>
              <a:t> </a:t>
            </a:r>
            <a:r>
              <a:rPr lang="he-IL" sz="1200" dirty="0" err="1"/>
              <a:t>when</a:t>
            </a:r>
            <a:r>
              <a:rPr lang="he-IL" sz="1200" dirty="0"/>
              <a:t> </a:t>
            </a:r>
            <a:r>
              <a:rPr lang="he-IL" sz="1200" dirty="0" err="1"/>
              <a:t>you</a:t>
            </a:r>
            <a:r>
              <a:rPr lang="he-IL" sz="1200" dirty="0"/>
              <a:t> </a:t>
            </a:r>
            <a:r>
              <a:rPr lang="he-IL" sz="1200" dirty="0" err="1"/>
              <a:t>use</a:t>
            </a:r>
            <a:r>
              <a:rPr lang="he-IL" sz="1200" dirty="0"/>
              <a:t> </a:t>
            </a:r>
            <a:r>
              <a:rPr lang="he-IL" sz="1200" dirty="0" err="1"/>
              <a:t>colors</a:t>
            </a:r>
            <a:r>
              <a:rPr lang="he-IL" sz="1200" dirty="0"/>
              <a:t> </a:t>
            </a:r>
            <a:r>
              <a:rPr lang="he-IL" sz="1200" dirty="0" err="1"/>
              <a:t>differently</a:t>
            </a:r>
            <a:r>
              <a:rPr lang="he-IL" sz="1200" dirty="0"/>
              <a:t> </a:t>
            </a:r>
            <a:r>
              <a:rPr lang="he-IL" sz="1200" dirty="0" err="1"/>
              <a:t>than</a:t>
            </a:r>
            <a:r>
              <a:rPr lang="he-IL" sz="1200" dirty="0"/>
              <a:t> </a:t>
            </a:r>
            <a:r>
              <a:rPr lang="he-IL" sz="1200" dirty="0" err="1"/>
              <a:t>they</a:t>
            </a:r>
            <a:r>
              <a:rPr lang="he-IL" sz="1200" dirty="0"/>
              <a:t> </a:t>
            </a:r>
            <a:r>
              <a:rPr lang="he-IL" sz="1200" dirty="0" err="1"/>
              <a:t>normally</a:t>
            </a:r>
            <a:r>
              <a:rPr lang="he-IL" sz="1200" dirty="0"/>
              <a:t> </a:t>
            </a:r>
            <a:r>
              <a:rPr lang="he-IL" sz="1200" dirty="0" err="1"/>
              <a:t>are</a:t>
            </a:r>
            <a:r>
              <a:rPr lang="he-IL" sz="1200" dirty="0"/>
              <a:t>. </a:t>
            </a:r>
            <a:r>
              <a:rPr lang="he-IL" sz="1200" dirty="0" err="1"/>
              <a:t>For</a:t>
            </a:r>
            <a:r>
              <a:rPr lang="he-IL" sz="1200" dirty="0"/>
              <a:t> </a:t>
            </a:r>
            <a:r>
              <a:rPr lang="he-IL" sz="1200" dirty="0" err="1"/>
              <a:t>example</a:t>
            </a:r>
            <a:r>
              <a:rPr lang="he-IL" sz="1200" dirty="0"/>
              <a:t>, </a:t>
            </a:r>
            <a:r>
              <a:rPr lang="he-IL" sz="1200" dirty="0" err="1"/>
              <a:t>water</a:t>
            </a:r>
            <a:r>
              <a:rPr lang="he-IL" sz="1200" dirty="0"/>
              <a:t> </a:t>
            </a:r>
            <a:r>
              <a:rPr lang="he-IL" sz="1200" dirty="0" err="1"/>
              <a:t>might</a:t>
            </a:r>
            <a:r>
              <a:rPr lang="he-IL" sz="1200" dirty="0"/>
              <a:t> </a:t>
            </a:r>
            <a:r>
              <a:rPr lang="he-IL" sz="1200" dirty="0" err="1"/>
              <a:t>look</a:t>
            </a:r>
            <a:r>
              <a:rPr lang="he-IL" sz="1200" dirty="0"/>
              <a:t> </a:t>
            </a:r>
            <a:r>
              <a:rPr lang="he-IL" sz="1200" dirty="0" err="1"/>
              <a:t>blue</a:t>
            </a:r>
            <a:r>
              <a:rPr lang="he-IL" sz="1200" dirty="0"/>
              <a:t> </a:t>
            </a:r>
            <a:r>
              <a:rPr lang="he-IL" sz="1200" dirty="0" err="1"/>
              <a:t>in</a:t>
            </a:r>
            <a:r>
              <a:rPr lang="he-IL" sz="1200" dirty="0"/>
              <a:t> </a:t>
            </a:r>
            <a:r>
              <a:rPr lang="he-IL" sz="1200" dirty="0" err="1"/>
              <a:t>real</a:t>
            </a:r>
            <a:r>
              <a:rPr lang="he-IL" sz="1200" dirty="0"/>
              <a:t> </a:t>
            </a:r>
            <a:r>
              <a:rPr lang="he-IL" sz="1200" dirty="0" err="1"/>
              <a:t>life</a:t>
            </a:r>
            <a:r>
              <a:rPr lang="he-IL" sz="1200" dirty="0"/>
              <a:t>, </a:t>
            </a:r>
            <a:r>
              <a:rPr lang="he-IL" sz="1200" dirty="0" err="1"/>
              <a:t>but</a:t>
            </a:r>
            <a:r>
              <a:rPr lang="he-IL" sz="1200" dirty="0"/>
              <a:t> </a:t>
            </a:r>
            <a:r>
              <a:rPr lang="he-IL" sz="1200" dirty="0" err="1"/>
              <a:t>in</a:t>
            </a:r>
            <a:r>
              <a:rPr lang="he-IL" sz="1200" dirty="0"/>
              <a:t> a </a:t>
            </a:r>
            <a:r>
              <a:rPr lang="he-IL" sz="1200" dirty="0" err="1"/>
              <a:t>false-color</a:t>
            </a:r>
            <a:r>
              <a:rPr lang="he-IL" sz="1200" dirty="0"/>
              <a:t> </a:t>
            </a:r>
            <a:r>
              <a:rPr lang="he-IL" sz="1200" dirty="0" err="1"/>
              <a:t>image</a:t>
            </a:r>
            <a:r>
              <a:rPr lang="he-IL" sz="1200" dirty="0"/>
              <a:t>, </a:t>
            </a:r>
            <a:r>
              <a:rPr lang="he-IL" sz="1200" dirty="0" err="1"/>
              <a:t>it</a:t>
            </a:r>
            <a:r>
              <a:rPr lang="he-IL" sz="1200" dirty="0"/>
              <a:t> </a:t>
            </a:r>
            <a:r>
              <a:rPr lang="he-IL" sz="1200" dirty="0" err="1"/>
              <a:t>might</a:t>
            </a:r>
            <a:r>
              <a:rPr lang="he-IL" sz="1200" dirty="0"/>
              <a:t> </a:t>
            </a:r>
            <a:r>
              <a:rPr lang="he-IL" sz="1200" dirty="0" err="1"/>
              <a:t>look</a:t>
            </a:r>
            <a:r>
              <a:rPr lang="he-IL" sz="1200" dirty="0"/>
              <a:t> </a:t>
            </a:r>
            <a:r>
              <a:rPr lang="he-IL" sz="1200" dirty="0" err="1"/>
              <a:t>red</a:t>
            </a:r>
            <a:r>
              <a:rPr lang="he-IL" sz="1200" dirty="0"/>
              <a:t> </a:t>
            </a:r>
            <a:r>
              <a:rPr lang="he-IL" sz="1200" dirty="0" err="1"/>
              <a:t>or</a:t>
            </a:r>
            <a:r>
              <a:rPr lang="he-IL" sz="1200" dirty="0"/>
              <a:t> </a:t>
            </a:r>
            <a:r>
              <a:rPr lang="he-IL" sz="1200" dirty="0" err="1"/>
              <a:t>another</a:t>
            </a:r>
            <a:r>
              <a:rPr lang="he-IL" sz="1200" dirty="0"/>
              <a:t> </a:t>
            </a:r>
            <a:r>
              <a:rPr lang="he-IL" sz="1200" dirty="0" err="1"/>
              <a:t>color</a:t>
            </a:r>
            <a:r>
              <a:rPr lang="he-IL" sz="1200" dirty="0"/>
              <a:t>.</a:t>
            </a:r>
          </a:p>
          <a:p>
            <a:pPr algn="l" rtl="0"/>
            <a:r>
              <a:rPr lang="he-IL" sz="1200" dirty="0"/>
              <a:t>- **</a:t>
            </a:r>
            <a:r>
              <a:rPr lang="he-IL" sz="1200" dirty="0" err="1"/>
              <a:t>Mix</a:t>
            </a:r>
            <a:r>
              <a:rPr lang="he-IL" sz="1200" dirty="0"/>
              <a:t> </a:t>
            </a:r>
            <a:r>
              <a:rPr lang="he-IL" sz="1200" dirty="0" err="1"/>
              <a:t>and</a:t>
            </a:r>
            <a:r>
              <a:rPr lang="he-IL" sz="1200" dirty="0"/>
              <a:t> </a:t>
            </a:r>
            <a:r>
              <a:rPr lang="he-IL" sz="1200" dirty="0" err="1"/>
              <a:t>Match</a:t>
            </a:r>
            <a:r>
              <a:rPr lang="he-IL" sz="1200" dirty="0"/>
              <a:t>**: </a:t>
            </a:r>
            <a:r>
              <a:rPr lang="he-IL" sz="1200" dirty="0" err="1"/>
              <a:t>You</a:t>
            </a:r>
            <a:r>
              <a:rPr lang="he-IL" sz="1200" dirty="0"/>
              <a:t> </a:t>
            </a:r>
            <a:r>
              <a:rPr lang="he-IL" sz="1200" dirty="0" err="1"/>
              <a:t>can</a:t>
            </a:r>
            <a:r>
              <a:rPr lang="he-IL" sz="1200" dirty="0"/>
              <a:t> </a:t>
            </a:r>
            <a:r>
              <a:rPr lang="he-IL" sz="1200" dirty="0" err="1"/>
              <a:t>mix</a:t>
            </a:r>
            <a:r>
              <a:rPr lang="he-IL" sz="1200" dirty="0"/>
              <a:t> </a:t>
            </a:r>
            <a:r>
              <a:rPr lang="he-IL" sz="1200" dirty="0" err="1"/>
              <a:t>and</a:t>
            </a:r>
            <a:r>
              <a:rPr lang="he-IL" sz="1200" dirty="0"/>
              <a:t> </a:t>
            </a:r>
            <a:r>
              <a:rPr lang="he-IL" sz="1200" dirty="0" err="1"/>
              <a:t>match</a:t>
            </a:r>
            <a:r>
              <a:rPr lang="he-IL" sz="1200" dirty="0"/>
              <a:t> </a:t>
            </a:r>
            <a:r>
              <a:rPr lang="he-IL" sz="1200" dirty="0" err="1"/>
              <a:t>different</a:t>
            </a:r>
            <a:r>
              <a:rPr lang="he-IL" sz="1200" dirty="0"/>
              <a:t> </a:t>
            </a:r>
            <a:r>
              <a:rPr lang="he-IL" sz="1200" dirty="0" err="1"/>
              <a:t>types</a:t>
            </a:r>
            <a:r>
              <a:rPr lang="he-IL" sz="1200" dirty="0"/>
              <a:t> </a:t>
            </a:r>
            <a:r>
              <a:rPr lang="he-IL" sz="1200" dirty="0" err="1"/>
              <a:t>of</a:t>
            </a:r>
            <a:r>
              <a:rPr lang="he-IL" sz="1200" dirty="0"/>
              <a:t> </a:t>
            </a:r>
            <a:r>
              <a:rPr lang="he-IL" sz="1200" dirty="0" err="1"/>
              <a:t>light</a:t>
            </a:r>
            <a:r>
              <a:rPr lang="he-IL" sz="1200" dirty="0"/>
              <a:t> </a:t>
            </a:r>
            <a:r>
              <a:rPr lang="he-IL" sz="1200" dirty="0" err="1"/>
              <a:t>with</a:t>
            </a:r>
            <a:r>
              <a:rPr lang="he-IL" sz="1200" dirty="0"/>
              <a:t> </a:t>
            </a:r>
            <a:r>
              <a:rPr lang="he-IL" sz="1200" dirty="0" err="1"/>
              <a:t>colors</a:t>
            </a:r>
            <a:r>
              <a:rPr lang="he-IL" sz="1200" dirty="0"/>
              <a:t> </a:t>
            </a:r>
            <a:r>
              <a:rPr lang="he-IL" sz="1200" dirty="0" err="1"/>
              <a:t>like</a:t>
            </a:r>
            <a:r>
              <a:rPr lang="he-IL" sz="1200" dirty="0"/>
              <a:t> </a:t>
            </a:r>
            <a:r>
              <a:rPr lang="he-IL" sz="1200" dirty="0" err="1"/>
              <a:t>red</a:t>
            </a:r>
            <a:r>
              <a:rPr lang="he-IL" sz="1200" dirty="0"/>
              <a:t>, </a:t>
            </a:r>
            <a:r>
              <a:rPr lang="he-IL" sz="1200" dirty="0" err="1"/>
              <a:t>green</a:t>
            </a:r>
            <a:r>
              <a:rPr lang="he-IL" sz="1200" dirty="0"/>
              <a:t>, </a:t>
            </a:r>
            <a:r>
              <a:rPr lang="he-IL" sz="1200" dirty="0" err="1"/>
              <a:t>and</a:t>
            </a:r>
            <a:r>
              <a:rPr lang="he-IL" sz="1200" dirty="0"/>
              <a:t> </a:t>
            </a:r>
            <a:r>
              <a:rPr lang="he-IL" sz="1200" dirty="0" err="1"/>
              <a:t>blue</a:t>
            </a:r>
            <a:r>
              <a:rPr lang="he-IL" sz="1200" dirty="0"/>
              <a:t>. </a:t>
            </a:r>
            <a:r>
              <a:rPr lang="he-IL" sz="1200" dirty="0" err="1"/>
              <a:t>It</a:t>
            </a:r>
            <a:r>
              <a:rPr lang="he-IL" sz="1200" dirty="0"/>
              <a:t> </a:t>
            </a:r>
            <a:r>
              <a:rPr lang="he-IL" sz="1200" dirty="0" err="1"/>
              <a:t>helps</a:t>
            </a:r>
            <a:r>
              <a:rPr lang="he-IL" sz="1200" dirty="0"/>
              <a:t> </a:t>
            </a:r>
            <a:r>
              <a:rPr lang="he-IL" sz="1200" dirty="0" err="1"/>
              <a:t>you</a:t>
            </a:r>
            <a:r>
              <a:rPr lang="he-IL" sz="1200" dirty="0"/>
              <a:t> </a:t>
            </a:r>
            <a:r>
              <a:rPr lang="he-IL" sz="1200" dirty="0" err="1"/>
              <a:t>see</a:t>
            </a:r>
            <a:r>
              <a:rPr lang="he-IL" sz="1200" dirty="0"/>
              <a:t> </a:t>
            </a:r>
            <a:r>
              <a:rPr lang="he-IL" sz="1200" dirty="0" err="1"/>
              <a:t>details</a:t>
            </a:r>
            <a:r>
              <a:rPr lang="he-IL" sz="1200" dirty="0"/>
              <a:t> </a:t>
            </a:r>
            <a:r>
              <a:rPr lang="he-IL" sz="1200" dirty="0" err="1"/>
              <a:t>and</a:t>
            </a:r>
            <a:r>
              <a:rPr lang="he-IL" sz="1200" dirty="0"/>
              <a:t> </a:t>
            </a:r>
            <a:r>
              <a:rPr lang="he-IL" sz="1200" dirty="0" err="1"/>
              <a:t>patterns</a:t>
            </a:r>
            <a:r>
              <a:rPr lang="he-IL" sz="1200" dirty="0"/>
              <a:t> </a:t>
            </a:r>
            <a:r>
              <a:rPr lang="he-IL" sz="1200" dirty="0" err="1"/>
              <a:t>that</a:t>
            </a:r>
            <a:r>
              <a:rPr lang="he-IL" sz="1200" dirty="0"/>
              <a:t> </a:t>
            </a:r>
            <a:r>
              <a:rPr lang="he-IL" sz="1200" dirty="0" err="1"/>
              <a:t>aren't</a:t>
            </a:r>
            <a:r>
              <a:rPr lang="he-IL" sz="1200" dirty="0"/>
              <a:t> </a:t>
            </a:r>
            <a:r>
              <a:rPr lang="he-IL" sz="1200" dirty="0" err="1"/>
              <a:t>obvious</a:t>
            </a:r>
            <a:r>
              <a:rPr lang="he-IL" sz="1200" dirty="0"/>
              <a:t> </a:t>
            </a:r>
            <a:r>
              <a:rPr lang="he-IL" sz="1200" dirty="0" err="1"/>
              <a:t>in</a:t>
            </a:r>
            <a:r>
              <a:rPr lang="he-IL" sz="1200" dirty="0"/>
              <a:t> </a:t>
            </a:r>
            <a:r>
              <a:rPr lang="he-IL" sz="1200" dirty="0" err="1"/>
              <a:t>regular</a:t>
            </a:r>
            <a:r>
              <a:rPr lang="he-IL" sz="1200" dirty="0"/>
              <a:t> </a:t>
            </a:r>
            <a:r>
              <a:rPr lang="he-IL" sz="1200" dirty="0" err="1"/>
              <a:t>pictures</a:t>
            </a:r>
            <a:r>
              <a:rPr lang="he-IL" sz="1200" dirty="0"/>
              <a:t>.</a:t>
            </a:r>
          </a:p>
          <a:p>
            <a:pPr algn="l" rtl="0"/>
            <a:r>
              <a:rPr lang="he-IL" sz="1200" dirty="0"/>
              <a:t>- **</a:t>
            </a:r>
            <a:r>
              <a:rPr lang="he-IL" sz="1200" dirty="0" err="1"/>
              <a:t>Highlight</a:t>
            </a:r>
            <a:r>
              <a:rPr lang="he-IL" sz="1200" dirty="0"/>
              <a:t> </a:t>
            </a:r>
            <a:r>
              <a:rPr lang="he-IL" sz="1200" dirty="0" err="1"/>
              <a:t>Details</a:t>
            </a:r>
            <a:r>
              <a:rPr lang="he-IL" sz="1200" dirty="0"/>
              <a:t>**: </a:t>
            </a:r>
            <a:r>
              <a:rPr lang="he-IL" sz="1200" dirty="0" err="1"/>
              <a:t>These</a:t>
            </a:r>
            <a:r>
              <a:rPr lang="he-IL" sz="1200" dirty="0"/>
              <a:t> </a:t>
            </a:r>
            <a:r>
              <a:rPr lang="he-IL" sz="1200" dirty="0" err="1"/>
              <a:t>images</a:t>
            </a:r>
            <a:r>
              <a:rPr lang="he-IL" sz="1200" dirty="0"/>
              <a:t> </a:t>
            </a:r>
            <a:r>
              <a:rPr lang="he-IL" sz="1200" dirty="0" err="1"/>
              <a:t>are</a:t>
            </a:r>
            <a:r>
              <a:rPr lang="he-IL" sz="1200" dirty="0"/>
              <a:t> </a:t>
            </a:r>
            <a:r>
              <a:rPr lang="he-IL" sz="1200" dirty="0" err="1"/>
              <a:t>great</a:t>
            </a:r>
            <a:r>
              <a:rPr lang="he-IL" sz="1200" dirty="0"/>
              <a:t> </a:t>
            </a:r>
            <a:r>
              <a:rPr lang="he-IL" sz="1200" dirty="0" err="1"/>
              <a:t>for</a:t>
            </a:r>
            <a:r>
              <a:rPr lang="he-IL" sz="1200" dirty="0"/>
              <a:t> </a:t>
            </a:r>
            <a:r>
              <a:rPr lang="he-IL" sz="1200" dirty="0" err="1"/>
              <a:t>highlighting</a:t>
            </a:r>
            <a:r>
              <a:rPr lang="he-IL" sz="1200" dirty="0"/>
              <a:t> </a:t>
            </a:r>
            <a:r>
              <a:rPr lang="he-IL" sz="1200" dirty="0" err="1"/>
              <a:t>certain</a:t>
            </a:r>
            <a:r>
              <a:rPr lang="he-IL" sz="1200" dirty="0"/>
              <a:t> </a:t>
            </a:r>
            <a:r>
              <a:rPr lang="he-IL" sz="1200" dirty="0" err="1"/>
              <a:t>things</a:t>
            </a:r>
            <a:r>
              <a:rPr lang="he-IL" sz="1200" dirty="0"/>
              <a:t>, </a:t>
            </a:r>
            <a:r>
              <a:rPr lang="he-IL" sz="1200" dirty="0" err="1"/>
              <a:t>like</a:t>
            </a:r>
            <a:r>
              <a:rPr lang="he-IL" sz="1200" dirty="0"/>
              <a:t> </a:t>
            </a:r>
            <a:r>
              <a:rPr lang="he-IL" sz="1200" dirty="0" err="1"/>
              <a:t>showing</a:t>
            </a:r>
            <a:r>
              <a:rPr lang="he-IL" sz="1200" dirty="0"/>
              <a:t> </a:t>
            </a:r>
            <a:r>
              <a:rPr lang="he-IL" sz="1200" dirty="0" err="1"/>
              <a:t>different</a:t>
            </a:r>
            <a:r>
              <a:rPr lang="he-IL" sz="1200" dirty="0"/>
              <a:t> </a:t>
            </a:r>
            <a:r>
              <a:rPr lang="he-IL" sz="1200" dirty="0" err="1"/>
              <a:t>types</a:t>
            </a:r>
            <a:r>
              <a:rPr lang="he-IL" sz="1200" dirty="0"/>
              <a:t> </a:t>
            </a:r>
            <a:r>
              <a:rPr lang="he-IL" sz="1200" dirty="0" err="1"/>
              <a:t>of</a:t>
            </a:r>
            <a:r>
              <a:rPr lang="he-IL" sz="1200" dirty="0"/>
              <a:t> </a:t>
            </a:r>
            <a:r>
              <a:rPr lang="he-IL" sz="1200" dirty="0" err="1"/>
              <a:t>land</a:t>
            </a:r>
            <a:r>
              <a:rPr lang="he-IL" sz="1200" dirty="0"/>
              <a:t>, </a:t>
            </a:r>
            <a:r>
              <a:rPr lang="he-IL" sz="1200" dirty="0" err="1"/>
              <a:t>water</a:t>
            </a:r>
            <a:r>
              <a:rPr lang="he-IL" sz="1200" dirty="0"/>
              <a:t>, </a:t>
            </a:r>
            <a:r>
              <a:rPr lang="he-IL" sz="1200" dirty="0" err="1"/>
              <a:t>or</a:t>
            </a:r>
            <a:r>
              <a:rPr lang="he-IL" sz="1200" dirty="0"/>
              <a:t> </a:t>
            </a:r>
            <a:r>
              <a:rPr lang="he-IL" sz="1200" dirty="0" err="1"/>
              <a:t>plants</a:t>
            </a:r>
            <a:r>
              <a:rPr lang="he-IL" sz="1200" dirty="0"/>
              <a:t>.</a:t>
            </a:r>
          </a:p>
          <a:p>
            <a:pPr algn="l" rtl="0"/>
            <a:endParaRPr lang="he-IL" sz="1200" dirty="0"/>
          </a:p>
          <a:p>
            <a:pPr algn="l" rtl="0"/>
            <a:r>
              <a:rPr lang="he-IL" sz="1200" dirty="0"/>
              <a:t>### </a:t>
            </a:r>
            <a:r>
              <a:rPr lang="he-IL" sz="1200" dirty="0" err="1"/>
              <a:t>Summary</a:t>
            </a:r>
            <a:r>
              <a:rPr lang="he-IL" sz="1200" dirty="0"/>
              <a:t>:</a:t>
            </a:r>
          </a:p>
          <a:p>
            <a:pPr algn="l" rtl="0"/>
            <a:r>
              <a:rPr lang="he-IL" sz="1200" dirty="0"/>
              <a:t>- </a:t>
            </a:r>
            <a:r>
              <a:rPr lang="he-IL" sz="1200" dirty="0" err="1"/>
              <a:t>In</a:t>
            </a:r>
            <a:r>
              <a:rPr lang="he-IL" sz="1200" dirty="0"/>
              <a:t> </a:t>
            </a:r>
            <a:r>
              <a:rPr lang="he-IL" sz="1200" dirty="0" err="1"/>
              <a:t>both</a:t>
            </a:r>
            <a:r>
              <a:rPr lang="he-IL" sz="1200" dirty="0"/>
              <a:t> TBC </a:t>
            </a:r>
            <a:r>
              <a:rPr lang="he-IL" sz="1200" dirty="0" err="1"/>
              <a:t>and</a:t>
            </a:r>
            <a:r>
              <a:rPr lang="he-IL" sz="1200" dirty="0"/>
              <a:t> </a:t>
            </a:r>
            <a:r>
              <a:rPr lang="he-IL" sz="1200" dirty="0" err="1"/>
              <a:t>false-color</a:t>
            </a:r>
            <a:r>
              <a:rPr lang="he-IL" sz="1200" dirty="0"/>
              <a:t> </a:t>
            </a:r>
            <a:r>
              <a:rPr lang="he-IL" sz="1200" dirty="0" err="1"/>
              <a:t>images</a:t>
            </a:r>
            <a:r>
              <a:rPr lang="he-IL" sz="1200" dirty="0"/>
              <a:t>, </a:t>
            </a:r>
            <a:r>
              <a:rPr lang="he-IL" sz="1200" dirty="0" err="1"/>
              <a:t>you're</a:t>
            </a:r>
            <a:r>
              <a:rPr lang="he-IL" sz="1200" dirty="0"/>
              <a:t> </a:t>
            </a:r>
            <a:r>
              <a:rPr lang="he-IL" sz="1200" dirty="0" err="1"/>
              <a:t>using</a:t>
            </a:r>
            <a:r>
              <a:rPr lang="he-IL" sz="1200" dirty="0"/>
              <a:t> </a:t>
            </a:r>
            <a:r>
              <a:rPr lang="he-IL" sz="1200" dirty="0" err="1"/>
              <a:t>different</a:t>
            </a:r>
            <a:r>
              <a:rPr lang="he-IL" sz="1200" dirty="0"/>
              <a:t> </a:t>
            </a:r>
            <a:r>
              <a:rPr lang="he-IL" sz="1200" dirty="0" err="1"/>
              <a:t>types</a:t>
            </a:r>
            <a:r>
              <a:rPr lang="he-IL" sz="1200" dirty="0"/>
              <a:t> </a:t>
            </a:r>
            <a:r>
              <a:rPr lang="he-IL" sz="1200" dirty="0" err="1"/>
              <a:t>of</a:t>
            </a:r>
            <a:r>
              <a:rPr lang="he-IL" sz="1200" dirty="0"/>
              <a:t> </a:t>
            </a:r>
            <a:r>
              <a:rPr lang="he-IL" sz="1200" dirty="0" err="1"/>
              <a:t>light</a:t>
            </a:r>
            <a:r>
              <a:rPr lang="he-IL" sz="1200" dirty="0"/>
              <a:t> </a:t>
            </a:r>
            <a:r>
              <a:rPr lang="he-IL" sz="1200" dirty="0" err="1"/>
              <a:t>and</a:t>
            </a:r>
            <a:r>
              <a:rPr lang="he-IL" sz="1200" dirty="0"/>
              <a:t> </a:t>
            </a:r>
            <a:r>
              <a:rPr lang="he-IL" sz="1200" dirty="0" err="1"/>
              <a:t>matching</a:t>
            </a:r>
            <a:r>
              <a:rPr lang="he-IL" sz="1200" dirty="0"/>
              <a:t> </a:t>
            </a:r>
            <a:r>
              <a:rPr lang="he-IL" sz="1200" dirty="0" err="1"/>
              <a:t>them</a:t>
            </a:r>
            <a:r>
              <a:rPr lang="he-IL" sz="1200" dirty="0"/>
              <a:t> </a:t>
            </a:r>
            <a:r>
              <a:rPr lang="he-IL" sz="1200" dirty="0" err="1"/>
              <a:t>with</a:t>
            </a:r>
            <a:r>
              <a:rPr lang="he-IL" sz="1200" dirty="0"/>
              <a:t> </a:t>
            </a:r>
            <a:r>
              <a:rPr lang="he-IL" sz="1200" dirty="0" err="1"/>
              <a:t>red</a:t>
            </a:r>
            <a:r>
              <a:rPr lang="he-IL" sz="1200" dirty="0"/>
              <a:t>, </a:t>
            </a:r>
            <a:r>
              <a:rPr lang="he-IL" sz="1200" dirty="0" err="1"/>
              <a:t>green</a:t>
            </a:r>
            <a:r>
              <a:rPr lang="he-IL" sz="1200" dirty="0"/>
              <a:t>, </a:t>
            </a:r>
            <a:r>
              <a:rPr lang="he-IL" sz="1200" dirty="0" err="1"/>
              <a:t>and</a:t>
            </a:r>
            <a:r>
              <a:rPr lang="he-IL" sz="1200" dirty="0"/>
              <a:t> </a:t>
            </a:r>
            <a:r>
              <a:rPr lang="he-IL" sz="1200" dirty="0" err="1"/>
              <a:t>blue</a:t>
            </a:r>
            <a:r>
              <a:rPr lang="he-IL" sz="1200" dirty="0"/>
              <a:t> </a:t>
            </a:r>
            <a:r>
              <a:rPr lang="he-IL" sz="1200" dirty="0" err="1"/>
              <a:t>colors</a:t>
            </a:r>
            <a:r>
              <a:rPr lang="he-IL" sz="1200" dirty="0"/>
              <a:t> </a:t>
            </a:r>
            <a:r>
              <a:rPr lang="he-IL" sz="1200" dirty="0" err="1"/>
              <a:t>to</a:t>
            </a:r>
            <a:r>
              <a:rPr lang="he-IL" sz="1200" dirty="0"/>
              <a:t> </a:t>
            </a:r>
            <a:r>
              <a:rPr lang="he-IL" sz="1200" dirty="0" err="1"/>
              <a:t>make</a:t>
            </a:r>
            <a:r>
              <a:rPr lang="he-IL" sz="1200" dirty="0"/>
              <a:t> a </a:t>
            </a:r>
            <a:r>
              <a:rPr lang="he-IL" sz="1200" dirty="0" err="1"/>
              <a:t>picture</a:t>
            </a:r>
            <a:r>
              <a:rPr lang="he-IL" sz="1200" dirty="0"/>
              <a:t>. </a:t>
            </a:r>
            <a:r>
              <a:rPr lang="he-IL" sz="1200" dirty="0" err="1"/>
              <a:t>The</a:t>
            </a:r>
            <a:r>
              <a:rPr lang="he-IL" sz="1200" dirty="0"/>
              <a:t> </a:t>
            </a:r>
            <a:r>
              <a:rPr lang="he-IL" sz="1200" dirty="0" err="1"/>
              <a:t>difference</a:t>
            </a:r>
            <a:r>
              <a:rPr lang="he-IL" sz="1200" dirty="0"/>
              <a:t> </a:t>
            </a:r>
            <a:r>
              <a:rPr lang="he-IL" sz="1200" dirty="0" err="1"/>
              <a:t>is</a:t>
            </a:r>
            <a:r>
              <a:rPr lang="he-IL" sz="1200" dirty="0"/>
              <a:t> </a:t>
            </a:r>
            <a:r>
              <a:rPr lang="he-IL" sz="1200" dirty="0" err="1"/>
              <a:t>that</a:t>
            </a:r>
            <a:r>
              <a:rPr lang="he-IL" sz="1200" dirty="0"/>
              <a:t> TBC </a:t>
            </a:r>
            <a:r>
              <a:rPr lang="he-IL" sz="1200" dirty="0" err="1"/>
              <a:t>focuses</a:t>
            </a:r>
            <a:r>
              <a:rPr lang="he-IL" sz="1200" dirty="0"/>
              <a:t> </a:t>
            </a:r>
            <a:r>
              <a:rPr lang="he-IL" sz="1200" dirty="0" err="1"/>
              <a:t>on</a:t>
            </a:r>
            <a:r>
              <a:rPr lang="he-IL" sz="1200" dirty="0"/>
              <a:t> </a:t>
            </a:r>
            <a:r>
              <a:rPr lang="he-IL" sz="1200" dirty="0" err="1"/>
              <a:t>picking</a:t>
            </a:r>
            <a:r>
              <a:rPr lang="he-IL" sz="1200" dirty="0"/>
              <a:t> </a:t>
            </a:r>
            <a:r>
              <a:rPr lang="he-IL" sz="1200" dirty="0" err="1"/>
              <a:t>three</a:t>
            </a:r>
            <a:r>
              <a:rPr lang="he-IL" sz="1200" dirty="0"/>
              <a:t> </a:t>
            </a:r>
            <a:r>
              <a:rPr lang="he-IL" sz="1200" dirty="0" err="1"/>
              <a:t>specific</a:t>
            </a:r>
            <a:r>
              <a:rPr lang="he-IL" sz="1200" dirty="0"/>
              <a:t> </a:t>
            </a:r>
            <a:r>
              <a:rPr lang="he-IL" sz="1200" dirty="0" err="1"/>
              <a:t>types</a:t>
            </a:r>
            <a:r>
              <a:rPr lang="he-IL" sz="1200" dirty="0"/>
              <a:t> </a:t>
            </a:r>
            <a:r>
              <a:rPr lang="he-IL" sz="1200" dirty="0" err="1"/>
              <a:t>of</a:t>
            </a:r>
            <a:r>
              <a:rPr lang="he-IL" sz="1200" dirty="0"/>
              <a:t> </a:t>
            </a:r>
            <a:r>
              <a:rPr lang="he-IL" sz="1200" dirty="0" err="1"/>
              <a:t>light</a:t>
            </a:r>
            <a:r>
              <a:rPr lang="he-IL" sz="1200" dirty="0"/>
              <a:t>, </a:t>
            </a:r>
            <a:r>
              <a:rPr lang="he-IL" sz="1200" dirty="0" err="1"/>
              <a:t>while</a:t>
            </a:r>
            <a:r>
              <a:rPr lang="he-IL" sz="1200" dirty="0"/>
              <a:t> </a:t>
            </a:r>
            <a:r>
              <a:rPr lang="he-IL" sz="1200" dirty="0" err="1"/>
              <a:t>false-color</a:t>
            </a:r>
            <a:r>
              <a:rPr lang="he-IL" sz="1200" dirty="0"/>
              <a:t> </a:t>
            </a:r>
            <a:r>
              <a:rPr lang="he-IL" sz="1200" dirty="0" err="1"/>
              <a:t>images</a:t>
            </a:r>
            <a:r>
              <a:rPr lang="he-IL" sz="1200" dirty="0"/>
              <a:t> </a:t>
            </a:r>
            <a:r>
              <a:rPr lang="he-IL" sz="1200" dirty="0" err="1"/>
              <a:t>can</a:t>
            </a:r>
            <a:r>
              <a:rPr lang="he-IL" sz="1200" dirty="0"/>
              <a:t> </a:t>
            </a:r>
            <a:r>
              <a:rPr lang="he-IL" sz="1200" dirty="0" err="1"/>
              <a:t>use</a:t>
            </a:r>
            <a:r>
              <a:rPr lang="he-IL" sz="1200" dirty="0"/>
              <a:t> </a:t>
            </a:r>
            <a:r>
              <a:rPr lang="he-IL" sz="1200" dirty="0" err="1"/>
              <a:t>different</a:t>
            </a:r>
            <a:r>
              <a:rPr lang="he-IL" sz="1200" dirty="0"/>
              <a:t> </a:t>
            </a:r>
            <a:r>
              <a:rPr lang="he-IL" sz="1200" dirty="0" err="1"/>
              <a:t>combinations</a:t>
            </a:r>
            <a:r>
              <a:rPr lang="he-IL" sz="1200" dirty="0"/>
              <a:t> </a:t>
            </a:r>
            <a:r>
              <a:rPr lang="he-IL" sz="1200" dirty="0" err="1"/>
              <a:t>of</a:t>
            </a:r>
            <a:r>
              <a:rPr lang="he-IL" sz="1200" dirty="0"/>
              <a:t> </a:t>
            </a:r>
            <a:r>
              <a:rPr lang="he-IL" sz="1200" dirty="0" err="1"/>
              <a:t>colors</a:t>
            </a:r>
            <a:r>
              <a:rPr lang="he-IL" sz="1200" dirty="0"/>
              <a:t> </a:t>
            </a:r>
            <a:r>
              <a:rPr lang="he-IL" sz="1200" dirty="0" err="1"/>
              <a:t>to</a:t>
            </a:r>
            <a:r>
              <a:rPr lang="he-IL" sz="1200" dirty="0"/>
              <a:t> </a:t>
            </a:r>
            <a:r>
              <a:rPr lang="he-IL" sz="1200" dirty="0" err="1"/>
              <a:t>show</a:t>
            </a:r>
            <a:r>
              <a:rPr lang="he-IL" sz="1200" dirty="0"/>
              <a:t> </a:t>
            </a:r>
            <a:r>
              <a:rPr lang="he-IL" sz="1200" dirty="0" err="1"/>
              <a:t>things</a:t>
            </a:r>
            <a:r>
              <a:rPr lang="he-IL" sz="1200" dirty="0"/>
              <a:t> </a:t>
            </a:r>
            <a:r>
              <a:rPr lang="he-IL" sz="1200" dirty="0" err="1"/>
              <a:t>in</a:t>
            </a:r>
            <a:r>
              <a:rPr lang="he-IL" sz="1200" dirty="0"/>
              <a:t> a </a:t>
            </a:r>
            <a:r>
              <a:rPr lang="he-IL" sz="1200" dirty="0" err="1"/>
              <a:t>unique</a:t>
            </a:r>
            <a:r>
              <a:rPr lang="he-IL" sz="1200" dirty="0"/>
              <a:t> </a:t>
            </a:r>
            <a:r>
              <a:rPr lang="he-IL" sz="1200" dirty="0" err="1"/>
              <a:t>way</a:t>
            </a:r>
            <a:r>
              <a:rPr lang="he-IL" sz="1200" dirty="0"/>
              <a:t>. ###</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1200" dirty="0"/>
          </a:p>
          <a:p>
            <a:endParaRPr lang="he-IL" dirty="0"/>
          </a:p>
        </p:txBody>
      </p:sp>
      <p:sp>
        <p:nvSpPr>
          <p:cNvPr id="4" name="מציין מיקום של תאריך 3"/>
          <p:cNvSpPr>
            <a:spLocks noGrp="1"/>
          </p:cNvSpPr>
          <p:nvPr>
            <p:ph type="dt" idx="1"/>
          </p:nvPr>
        </p:nvSpPr>
        <p:spPr/>
        <p:txBody>
          <a:bodyPr/>
          <a:lstStyle/>
          <a:p>
            <a:pPr rtl="1"/>
            <a:fld id="{487BAAEE-F7BD-4A16-8518-0FD93306B6A0}" type="datetime1">
              <a:rPr lang="he-IL" smtClean="0"/>
              <a:t>ל'/ניסן/תשפ"ד</a:t>
            </a:fld>
            <a:endParaRPr lang="en-US"/>
          </a:p>
        </p:txBody>
      </p:sp>
      <p:sp>
        <p:nvSpPr>
          <p:cNvPr id="5" name="מציין מיקום של מספר שקופית 4"/>
          <p:cNvSpPr>
            <a:spLocks noGrp="1"/>
          </p:cNvSpPr>
          <p:nvPr>
            <p:ph type="sldNum" sz="quarter" idx="5"/>
          </p:nvPr>
        </p:nvSpPr>
        <p:spPr/>
        <p:txBody>
          <a:bodyPr/>
          <a:lstStyle/>
          <a:p>
            <a:pPr rtl="1"/>
            <a:fld id="{37A705E3-E620-489D-9973-6221209A4B3B}" type="slidenum">
              <a:rPr lang="en-US" smtClean="0"/>
              <a:pPr rtl="1"/>
              <a:t>13</a:t>
            </a:fld>
            <a:endParaRPr lang="en-US"/>
          </a:p>
        </p:txBody>
      </p:sp>
    </p:spTree>
    <p:extLst>
      <p:ext uri="{BB962C8B-B14F-4D97-AF65-F5344CB8AC3E}">
        <p14:creationId xmlns:p14="http://schemas.microsoft.com/office/powerpoint/2010/main" val="3202590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i="0" kern="1200" dirty="0">
                <a:latin typeface="+mn-lt"/>
                <a:ea typeface="Tahoma" panose="020B0604030504040204" pitchFamily="34" charset="0"/>
                <a:cs typeface="Tahoma" panose="020B0604030504040204" pitchFamily="34" charset="0"/>
              </a:rPr>
              <a:t>(</a:t>
            </a:r>
            <a:r>
              <a:rPr lang="he-IL" sz="1200" b="1" i="0" kern="1200" dirty="0" err="1">
                <a:latin typeface="+mn-lt"/>
                <a:ea typeface="Tahoma" panose="020B0604030504040204" pitchFamily="34" charset="0"/>
                <a:cs typeface="Tahoma" panose="020B0604030504040204" pitchFamily="34" charset="0"/>
              </a:rPr>
              <a:t>but</a:t>
            </a:r>
            <a:r>
              <a:rPr lang="he-IL" sz="1200" b="1" i="0" kern="1200" dirty="0">
                <a:latin typeface="+mn-lt"/>
                <a:ea typeface="Tahoma" panose="020B0604030504040204" pitchFamily="34" charset="0"/>
                <a:cs typeface="Tahoma" panose="020B0604030504040204" pitchFamily="34" charset="0"/>
              </a:rPr>
              <a:t> </a:t>
            </a:r>
            <a:r>
              <a:rPr lang="he-IL" sz="1200" b="1" i="0" kern="1200" dirty="0" err="1">
                <a:latin typeface="+mn-lt"/>
                <a:ea typeface="Tahoma" panose="020B0604030504040204" pitchFamily="34" charset="0"/>
                <a:cs typeface="Tahoma" panose="020B0604030504040204" pitchFamily="34" charset="0"/>
              </a:rPr>
              <a:t>the</a:t>
            </a:r>
            <a:r>
              <a:rPr lang="he-IL" sz="1200" b="1" i="0" kern="1200" dirty="0">
                <a:latin typeface="+mn-lt"/>
                <a:ea typeface="Tahoma" panose="020B0604030504040204" pitchFamily="34" charset="0"/>
                <a:cs typeface="Tahoma" panose="020B0604030504040204" pitchFamily="34" charset="0"/>
              </a:rPr>
              <a:t> </a:t>
            </a:r>
            <a:r>
              <a:rPr lang="he-IL" sz="1200" b="1" i="0" kern="1200" dirty="0" err="1">
                <a:latin typeface="+mn-lt"/>
                <a:ea typeface="Tahoma" panose="020B0604030504040204" pitchFamily="34" charset="0"/>
                <a:cs typeface="Tahoma" panose="020B0604030504040204" pitchFamily="34" charset="0"/>
              </a:rPr>
              <a:t>contrast</a:t>
            </a:r>
            <a:r>
              <a:rPr lang="he-IL" sz="1200" b="1" i="0" kern="1200" dirty="0">
                <a:latin typeface="+mn-lt"/>
                <a:ea typeface="Tahoma" panose="020B0604030504040204" pitchFamily="34" charset="0"/>
                <a:cs typeface="Tahoma" panose="020B0604030504040204" pitchFamily="34" charset="0"/>
              </a:rPr>
              <a:t> </a:t>
            </a:r>
            <a:r>
              <a:rPr lang="he-IL" sz="1200" b="1" i="0" kern="1200" dirty="0" err="1">
                <a:latin typeface="+mn-lt"/>
                <a:ea typeface="Tahoma" panose="020B0604030504040204" pitchFamily="34" charset="0"/>
                <a:cs typeface="Tahoma" panose="020B0604030504040204" pitchFamily="34" charset="0"/>
              </a:rPr>
              <a:t>may</a:t>
            </a:r>
            <a:r>
              <a:rPr lang="he-IL" sz="1200" b="1" i="0" kern="1200" dirty="0">
                <a:latin typeface="+mn-lt"/>
                <a:ea typeface="Tahoma" panose="020B0604030504040204" pitchFamily="34" charset="0"/>
                <a:cs typeface="Tahoma" panose="020B0604030504040204" pitchFamily="34" charset="0"/>
              </a:rPr>
              <a:t> </a:t>
            </a:r>
            <a:r>
              <a:rPr lang="he-IL" sz="1200" b="1" i="0" kern="1200" dirty="0" err="1">
                <a:latin typeface="+mn-lt"/>
                <a:ea typeface="Tahoma" panose="020B0604030504040204" pitchFamily="34" charset="0"/>
                <a:cs typeface="Tahoma" panose="020B0604030504040204" pitchFamily="34" charset="0"/>
              </a:rPr>
              <a:t>be</a:t>
            </a:r>
            <a:r>
              <a:rPr lang="he-IL" sz="1200" b="1" i="0" kern="1200" dirty="0">
                <a:latin typeface="+mn-lt"/>
                <a:ea typeface="Tahoma" panose="020B0604030504040204" pitchFamily="34" charset="0"/>
                <a:cs typeface="Tahoma" panose="020B0604030504040204" pitchFamily="34" charset="0"/>
              </a:rPr>
              <a:t> </a:t>
            </a:r>
            <a:r>
              <a:rPr lang="he-IL" sz="1200" b="1" i="0" kern="1200" dirty="0" err="1">
                <a:latin typeface="+mn-lt"/>
                <a:ea typeface="Tahoma" panose="020B0604030504040204" pitchFamily="34" charset="0"/>
                <a:cs typeface="Tahoma" panose="020B0604030504040204" pitchFamily="34" charset="0"/>
              </a:rPr>
              <a:t>poor</a:t>
            </a:r>
            <a:r>
              <a:rPr lang="he-IL" sz="1200" b="1" i="0" kern="1200" dirty="0">
                <a:latin typeface="+mn-lt"/>
                <a:ea typeface="Tahoma" panose="020B0604030504040204" pitchFamily="34" charset="0"/>
                <a:cs typeface="Tahoma" panose="020B0604030504040204" pitchFamily="34" charset="0"/>
              </a:rPr>
              <a:t> </a:t>
            </a:r>
            <a:r>
              <a:rPr lang="he-IL" sz="1200" b="1" i="0" kern="1200" dirty="0" err="1">
                <a:latin typeface="+mn-lt"/>
                <a:ea typeface="Tahoma" panose="020B0604030504040204" pitchFamily="34" charset="0"/>
                <a:cs typeface="Tahoma" panose="020B0604030504040204" pitchFamily="34" charset="0"/>
              </a:rPr>
              <a:t>if</a:t>
            </a:r>
            <a:r>
              <a:rPr lang="he-IL" sz="1200" b="1" i="0" kern="1200" dirty="0">
                <a:latin typeface="+mn-lt"/>
                <a:ea typeface="Tahoma" panose="020B0604030504040204" pitchFamily="34" charset="0"/>
                <a:cs typeface="Tahoma" panose="020B0604030504040204" pitchFamily="34" charset="0"/>
              </a:rPr>
              <a:t> </a:t>
            </a:r>
            <a:r>
              <a:rPr lang="he-IL" sz="1200" b="1" i="0" kern="1200" dirty="0" err="1">
                <a:latin typeface="+mn-lt"/>
                <a:ea typeface="Tahoma" panose="020B0604030504040204" pitchFamily="34" charset="0"/>
                <a:cs typeface="Tahoma" panose="020B0604030504040204" pitchFamily="34" charset="0"/>
              </a:rPr>
              <a:t>the</a:t>
            </a:r>
            <a:r>
              <a:rPr lang="he-IL" sz="1200" b="1" i="0" kern="1200" dirty="0">
                <a:latin typeface="+mn-lt"/>
                <a:ea typeface="Tahoma" panose="020B0604030504040204" pitchFamily="34" charset="0"/>
                <a:cs typeface="Tahoma" panose="020B0604030504040204" pitchFamily="34" charset="0"/>
              </a:rPr>
              <a:t> </a:t>
            </a:r>
            <a:r>
              <a:rPr lang="he-IL" sz="1200" b="1" i="0" kern="1200" dirty="0" err="1">
                <a:latin typeface="+mn-lt"/>
                <a:ea typeface="Tahoma" panose="020B0604030504040204" pitchFamily="34" charset="0"/>
                <a:cs typeface="Tahoma" panose="020B0604030504040204" pitchFamily="34" charset="0"/>
              </a:rPr>
              <a:t>selected</a:t>
            </a:r>
            <a:r>
              <a:rPr lang="he-IL" sz="1200" b="1" i="0" kern="1200" dirty="0">
                <a:latin typeface="+mn-lt"/>
                <a:ea typeface="Tahoma" panose="020B0604030504040204" pitchFamily="34" charset="0"/>
                <a:cs typeface="Tahoma" panose="020B0604030504040204" pitchFamily="34" charset="0"/>
              </a:rPr>
              <a:t> </a:t>
            </a:r>
            <a:r>
              <a:rPr lang="he-IL" sz="1200" b="1" i="0" kern="1200" dirty="0" err="1">
                <a:latin typeface="+mn-lt"/>
                <a:ea typeface="Tahoma" panose="020B0604030504040204" pitchFamily="34" charset="0"/>
                <a:cs typeface="Tahoma" panose="020B0604030504040204" pitchFamily="34" charset="0"/>
              </a:rPr>
              <a:t>bands</a:t>
            </a:r>
            <a:r>
              <a:rPr lang="he-IL" sz="1200" b="1" i="0" kern="1200" dirty="0">
                <a:latin typeface="+mn-lt"/>
                <a:ea typeface="Tahoma" panose="020B0604030504040204" pitchFamily="34" charset="0"/>
                <a:cs typeface="Tahoma" panose="020B0604030504040204" pitchFamily="34" charset="0"/>
              </a:rPr>
              <a:t> </a:t>
            </a:r>
            <a:r>
              <a:rPr lang="he-IL" sz="1200" b="1" i="0" kern="1200" dirty="0" err="1">
                <a:latin typeface="+mn-lt"/>
                <a:ea typeface="Tahoma" panose="020B0604030504040204" pitchFamily="34" charset="0"/>
                <a:cs typeface="Tahoma" panose="020B0604030504040204" pitchFamily="34" charset="0"/>
              </a:rPr>
              <a:t>are</a:t>
            </a:r>
            <a:r>
              <a:rPr lang="he-IL" sz="1200" b="1" i="0" kern="1200" dirty="0">
                <a:latin typeface="+mn-lt"/>
                <a:ea typeface="Tahoma" panose="020B0604030504040204" pitchFamily="34" charset="0"/>
                <a:cs typeface="Tahoma" panose="020B0604030504040204" pitchFamily="34" charset="0"/>
              </a:rPr>
              <a:t> </a:t>
            </a:r>
            <a:r>
              <a:rPr lang="he-IL" sz="1200" b="1" i="0" kern="1200" dirty="0" err="1">
                <a:latin typeface="+mn-lt"/>
                <a:ea typeface="Tahoma" panose="020B0604030504040204" pitchFamily="34" charset="0"/>
                <a:cs typeface="Tahoma" panose="020B0604030504040204" pitchFamily="34" charset="0"/>
              </a:rPr>
              <a:t>highly</a:t>
            </a:r>
            <a:r>
              <a:rPr lang="he-IL" sz="1200" b="1" i="0" kern="1200" dirty="0">
                <a:latin typeface="+mn-lt"/>
                <a:ea typeface="Tahoma" panose="020B0604030504040204" pitchFamily="34" charset="0"/>
                <a:cs typeface="Tahoma" panose="020B0604030504040204" pitchFamily="34" charset="0"/>
              </a:rPr>
              <a:t> </a:t>
            </a:r>
            <a:r>
              <a:rPr lang="he-IL" sz="1200" b="1" i="0" kern="1200" dirty="0" err="1">
                <a:latin typeface="+mn-lt"/>
                <a:ea typeface="Tahoma" panose="020B0604030504040204" pitchFamily="34" charset="0"/>
                <a:cs typeface="Tahoma" panose="020B0604030504040204" pitchFamily="34" charset="0"/>
              </a:rPr>
              <a:t>correlated</a:t>
            </a:r>
            <a:r>
              <a:rPr lang="he-IL" sz="1200" b="1" i="0" kern="1200" dirty="0">
                <a:latin typeface="+mn-lt"/>
                <a:ea typeface="Tahoma" panose="020B0604030504040204" pitchFamily="34" charset="0"/>
                <a:cs typeface="Tahoma" panose="020B0604030504040204" pitchFamily="34" charset="0"/>
              </a:rPr>
              <a:t>.)</a:t>
            </a:r>
          </a:p>
          <a:p>
            <a:endParaRPr lang="he-IL" dirty="0"/>
          </a:p>
        </p:txBody>
      </p:sp>
      <p:sp>
        <p:nvSpPr>
          <p:cNvPr id="4" name="מציין מיקום של תאריך 3"/>
          <p:cNvSpPr>
            <a:spLocks noGrp="1"/>
          </p:cNvSpPr>
          <p:nvPr>
            <p:ph type="dt" idx="1"/>
          </p:nvPr>
        </p:nvSpPr>
        <p:spPr/>
        <p:txBody>
          <a:bodyPr/>
          <a:lstStyle/>
          <a:p>
            <a:pPr rtl="1"/>
            <a:fld id="{487BAAEE-F7BD-4A16-8518-0FD93306B6A0}" type="datetime1">
              <a:rPr lang="he-IL" smtClean="0"/>
              <a:t>ל'/ניסן/תשפ"ד</a:t>
            </a:fld>
            <a:endParaRPr lang="en-US"/>
          </a:p>
        </p:txBody>
      </p:sp>
      <p:sp>
        <p:nvSpPr>
          <p:cNvPr id="5" name="מציין מיקום של מספר שקופית 4"/>
          <p:cNvSpPr>
            <a:spLocks noGrp="1"/>
          </p:cNvSpPr>
          <p:nvPr>
            <p:ph type="sldNum" sz="quarter" idx="5"/>
          </p:nvPr>
        </p:nvSpPr>
        <p:spPr/>
        <p:txBody>
          <a:bodyPr/>
          <a:lstStyle/>
          <a:p>
            <a:pPr rtl="1"/>
            <a:fld id="{37A705E3-E620-489D-9973-6221209A4B3B}" type="slidenum">
              <a:rPr lang="en-US" smtClean="0"/>
              <a:pPr rtl="1"/>
              <a:t>15</a:t>
            </a:fld>
            <a:endParaRPr lang="en-US"/>
          </a:p>
        </p:txBody>
      </p:sp>
    </p:spTree>
    <p:extLst>
      <p:ext uri="{BB962C8B-B14F-4D97-AF65-F5344CB8AC3E}">
        <p14:creationId xmlns:p14="http://schemas.microsoft.com/office/powerpoint/2010/main" val="3113872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rtl="0"/>
            <a:r>
              <a:rPr lang="en-US" dirty="0"/>
              <a:t>The color-matching function (CMF) projection is a technique used in the field of imaging and data visualization to convert data, such as hyperspectral imagery, into a format that matches how human eyes perceive color. Let me explain how this works in a simple way:</a:t>
            </a:r>
          </a:p>
          <a:p>
            <a:pPr algn="l" rtl="0"/>
            <a:endParaRPr lang="en-US" dirty="0"/>
          </a:p>
          <a:p>
            <a:pPr algn="l" rtl="0"/>
            <a:r>
              <a:rPr lang="en-US" dirty="0"/>
              <a:t>### CMF Projection:</a:t>
            </a:r>
          </a:p>
          <a:p>
            <a:pPr algn="l" rtl="0"/>
            <a:r>
              <a:rPr lang="en-US" dirty="0"/>
              <a:t>- **Human Vision**: Humans see colors using three types of color receptors (cones) in their eyes that respond to red, green, and blue light.</a:t>
            </a:r>
          </a:p>
          <a:p>
            <a:pPr algn="l" rtl="0"/>
            <a:r>
              <a:rPr lang="en-US" dirty="0"/>
              <a:t>- **Mapping Data to Vision**: CMF projection takes data (like hyperspectral data with lots of bands of light) and maps it to the three colors our eyes see best (red, green, and blue).</a:t>
            </a:r>
          </a:p>
          <a:p>
            <a:pPr algn="l" rtl="0"/>
            <a:r>
              <a:rPr lang="en-US" dirty="0"/>
              <a:t>- **Matching Color Perception**: The goal is to match the data to how humans perceive color, so the images look natural to us.</a:t>
            </a:r>
          </a:p>
          <a:p>
            <a:pPr algn="l" rtl="0"/>
            <a:endParaRPr lang="en-US" dirty="0"/>
          </a:p>
          <a:p>
            <a:pPr algn="l" rtl="0"/>
            <a:r>
              <a:rPr lang="en-US" dirty="0"/>
              <a:t>### How It Works:</a:t>
            </a:r>
          </a:p>
          <a:p>
            <a:pPr algn="l" rtl="0"/>
            <a:r>
              <a:rPr lang="en-US" dirty="0"/>
              <a:t>- **Choose Color-Matching Functions**: These functions represent how human vision perceives different wavelengths of light.</a:t>
            </a:r>
          </a:p>
          <a:p>
            <a:pPr algn="l" rtl="0"/>
            <a:r>
              <a:rPr lang="en-US" dirty="0"/>
              <a:t>- **Convert Data**: The data is transformed using these functions so that it can be displayed as red, green, and blue, similar to how our eyes see.</a:t>
            </a:r>
          </a:p>
          <a:p>
            <a:pPr algn="l" rtl="0"/>
            <a:r>
              <a:rPr lang="en-US" dirty="0"/>
              <a:t>- **Create a Picture**: The result is an image that looks natural to our eyes and lets us see patterns and features clearly.</a:t>
            </a:r>
          </a:p>
          <a:p>
            <a:pPr algn="l" rtl="0"/>
            <a:endParaRPr lang="en-US" dirty="0"/>
          </a:p>
          <a:p>
            <a:pPr algn="l" rtl="0"/>
            <a:r>
              <a:rPr lang="en-US" dirty="0"/>
              <a:t>### Summary:</a:t>
            </a:r>
          </a:p>
          <a:p>
            <a:pPr algn="l" rtl="0"/>
            <a:r>
              <a:rPr lang="en-US" dirty="0"/>
              <a:t>CMF projection helps convert complex data into a format that matches how we see colors, making the images easier to understand and more familiar to us. It makes the data more accessible by presenting it in colors that our eyes are used to seeing.</a:t>
            </a:r>
            <a:endParaRPr lang="he-IL" dirty="0"/>
          </a:p>
          <a:p>
            <a:endParaRPr lang="he-IL" dirty="0"/>
          </a:p>
        </p:txBody>
      </p:sp>
      <p:sp>
        <p:nvSpPr>
          <p:cNvPr id="4" name="מציין מיקום של תאריך 3"/>
          <p:cNvSpPr>
            <a:spLocks noGrp="1"/>
          </p:cNvSpPr>
          <p:nvPr>
            <p:ph type="dt" idx="1"/>
          </p:nvPr>
        </p:nvSpPr>
        <p:spPr/>
        <p:txBody>
          <a:bodyPr/>
          <a:lstStyle/>
          <a:p>
            <a:pPr rtl="1"/>
            <a:fld id="{487BAAEE-F7BD-4A16-8518-0FD93306B6A0}" type="datetime1">
              <a:rPr lang="he-IL" smtClean="0"/>
              <a:t>ל'/ניסן/תשפ"ד</a:t>
            </a:fld>
            <a:endParaRPr lang="en-US"/>
          </a:p>
        </p:txBody>
      </p:sp>
      <p:sp>
        <p:nvSpPr>
          <p:cNvPr id="5" name="מציין מיקום של מספר שקופית 4"/>
          <p:cNvSpPr>
            <a:spLocks noGrp="1"/>
          </p:cNvSpPr>
          <p:nvPr>
            <p:ph type="sldNum" sz="quarter" idx="5"/>
          </p:nvPr>
        </p:nvSpPr>
        <p:spPr/>
        <p:txBody>
          <a:bodyPr/>
          <a:lstStyle/>
          <a:p>
            <a:pPr rtl="1"/>
            <a:fld id="{37A705E3-E620-489D-9973-6221209A4B3B}" type="slidenum">
              <a:rPr lang="en-US" smtClean="0"/>
              <a:pPr rtl="1"/>
              <a:t>16</a:t>
            </a:fld>
            <a:endParaRPr lang="en-US"/>
          </a:p>
        </p:txBody>
      </p:sp>
    </p:spTree>
    <p:extLst>
      <p:ext uri="{BB962C8B-B14F-4D97-AF65-F5344CB8AC3E}">
        <p14:creationId xmlns:p14="http://schemas.microsoft.com/office/powerpoint/2010/main" val="1011986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תאריך 3"/>
          <p:cNvSpPr>
            <a:spLocks noGrp="1"/>
          </p:cNvSpPr>
          <p:nvPr>
            <p:ph type="dt" idx="1"/>
          </p:nvPr>
        </p:nvSpPr>
        <p:spPr/>
        <p:txBody>
          <a:bodyPr/>
          <a:lstStyle/>
          <a:p>
            <a:pPr rtl="1"/>
            <a:fld id="{487BAAEE-F7BD-4A16-8518-0FD93306B6A0}" type="datetime1">
              <a:rPr lang="he-IL" smtClean="0"/>
              <a:t>ל'/ניסן/תשפ"ד</a:t>
            </a:fld>
            <a:endParaRPr lang="en-US"/>
          </a:p>
        </p:txBody>
      </p:sp>
      <p:sp>
        <p:nvSpPr>
          <p:cNvPr id="5" name="מציין מיקום של מספר שקופית 4"/>
          <p:cNvSpPr>
            <a:spLocks noGrp="1"/>
          </p:cNvSpPr>
          <p:nvPr>
            <p:ph type="sldNum" sz="quarter" idx="5"/>
          </p:nvPr>
        </p:nvSpPr>
        <p:spPr/>
        <p:txBody>
          <a:bodyPr/>
          <a:lstStyle/>
          <a:p>
            <a:pPr rtl="1"/>
            <a:fld id="{37A705E3-E620-489D-9973-6221209A4B3B}" type="slidenum">
              <a:rPr lang="en-US" smtClean="0"/>
              <a:pPr rtl="1"/>
              <a:t>18</a:t>
            </a:fld>
            <a:endParaRPr lang="en-US"/>
          </a:p>
        </p:txBody>
      </p:sp>
    </p:spTree>
    <p:extLst>
      <p:ext uri="{BB962C8B-B14F-4D97-AF65-F5344CB8AC3E}">
        <p14:creationId xmlns:p14="http://schemas.microsoft.com/office/powerpoint/2010/main" val="16256100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תאריך 3"/>
          <p:cNvSpPr>
            <a:spLocks noGrp="1"/>
          </p:cNvSpPr>
          <p:nvPr>
            <p:ph type="dt" idx="1"/>
          </p:nvPr>
        </p:nvSpPr>
        <p:spPr/>
        <p:txBody>
          <a:bodyPr/>
          <a:lstStyle/>
          <a:p>
            <a:pPr rtl="1"/>
            <a:fld id="{487BAAEE-F7BD-4A16-8518-0FD93306B6A0}" type="datetime1">
              <a:rPr lang="he-IL" smtClean="0"/>
              <a:t>ל'/ניסן/תשפ"ד</a:t>
            </a:fld>
            <a:endParaRPr lang="en-US"/>
          </a:p>
        </p:txBody>
      </p:sp>
      <p:sp>
        <p:nvSpPr>
          <p:cNvPr id="5" name="מציין מיקום של מספר שקופית 4"/>
          <p:cNvSpPr>
            <a:spLocks noGrp="1"/>
          </p:cNvSpPr>
          <p:nvPr>
            <p:ph type="sldNum" sz="quarter" idx="5"/>
          </p:nvPr>
        </p:nvSpPr>
        <p:spPr/>
        <p:txBody>
          <a:bodyPr/>
          <a:lstStyle/>
          <a:p>
            <a:pPr rtl="1"/>
            <a:fld id="{37A705E3-E620-489D-9973-6221209A4B3B}" type="slidenum">
              <a:rPr lang="en-US" smtClean="0"/>
              <a:pPr rtl="1"/>
              <a:t>19</a:t>
            </a:fld>
            <a:endParaRPr lang="en-US"/>
          </a:p>
        </p:txBody>
      </p:sp>
    </p:spTree>
    <p:extLst>
      <p:ext uri="{BB962C8B-B14F-4D97-AF65-F5344CB8AC3E}">
        <p14:creationId xmlns:p14="http://schemas.microsoft.com/office/powerpoint/2010/main" val="12989759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rtl="0"/>
            <a:endParaRPr lang="he-IL" dirty="0"/>
          </a:p>
        </p:txBody>
      </p:sp>
      <p:sp>
        <p:nvSpPr>
          <p:cNvPr id="4" name="מציין מיקום של תאריך 3"/>
          <p:cNvSpPr>
            <a:spLocks noGrp="1"/>
          </p:cNvSpPr>
          <p:nvPr>
            <p:ph type="dt" idx="1"/>
          </p:nvPr>
        </p:nvSpPr>
        <p:spPr/>
        <p:txBody>
          <a:bodyPr/>
          <a:lstStyle/>
          <a:p>
            <a:pPr rtl="1"/>
            <a:fld id="{487BAAEE-F7BD-4A16-8518-0FD93306B6A0}" type="datetime1">
              <a:rPr lang="he-IL" smtClean="0"/>
              <a:t>ל'/ניסן/תשפ"ד</a:t>
            </a:fld>
            <a:endParaRPr lang="en-US"/>
          </a:p>
        </p:txBody>
      </p:sp>
      <p:sp>
        <p:nvSpPr>
          <p:cNvPr id="5" name="מציין מיקום של מספר שקופית 4"/>
          <p:cNvSpPr>
            <a:spLocks noGrp="1"/>
          </p:cNvSpPr>
          <p:nvPr>
            <p:ph type="sldNum" sz="quarter" idx="5"/>
          </p:nvPr>
        </p:nvSpPr>
        <p:spPr/>
        <p:txBody>
          <a:bodyPr/>
          <a:lstStyle/>
          <a:p>
            <a:pPr rtl="1"/>
            <a:fld id="{37A705E3-E620-489D-9973-6221209A4B3B}" type="slidenum">
              <a:rPr lang="en-US" smtClean="0"/>
              <a:pPr rtl="1"/>
              <a:t>20</a:t>
            </a:fld>
            <a:endParaRPr lang="en-US"/>
          </a:p>
        </p:txBody>
      </p:sp>
    </p:spTree>
    <p:extLst>
      <p:ext uri="{BB962C8B-B14F-4D97-AF65-F5344CB8AC3E}">
        <p14:creationId xmlns:p14="http://schemas.microsoft.com/office/powerpoint/2010/main" val="2224335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rtl="0"/>
            <a:r>
              <a:rPr lang="en-US" dirty="0"/>
              <a:t>Sure, I can explain Independent Component Analysis (ICA) using an example that might help you understand how it works:</a:t>
            </a:r>
          </a:p>
          <a:p>
            <a:pPr algn="l" rtl="0"/>
            <a:endParaRPr lang="en-US" dirty="0"/>
          </a:p>
          <a:p>
            <a:pPr algn="l" rtl="0"/>
            <a:r>
              <a:rPr lang="en-US" dirty="0"/>
              <a:t>### Imagine a Party:</a:t>
            </a:r>
          </a:p>
          <a:p>
            <a:pPr algn="l" rtl="0"/>
            <a:r>
              <a:rPr lang="en-US" dirty="0"/>
              <a:t>- **Noisy Party**: Imagine you're at a party where multiple people are talking at the same time. It's hard to understand what each person is saying because all the voices are mixed together and make a lot of noise.</a:t>
            </a:r>
          </a:p>
          <a:p>
            <a:pPr algn="l" rtl="0"/>
            <a:r>
              <a:rPr lang="en-US" dirty="0"/>
              <a:t>- **Recording the Sounds**: You decide to record the party with two microphones in different parts of the room. The recordings capture a mix of all the different voices and sounds in the room.</a:t>
            </a:r>
          </a:p>
          <a:p>
            <a:pPr algn="l" rtl="0"/>
            <a:endParaRPr lang="en-US" dirty="0"/>
          </a:p>
          <a:p>
            <a:pPr algn="l" rtl="0"/>
            <a:r>
              <a:rPr lang="en-US" dirty="0"/>
              <a:t>### What ICA Does:</a:t>
            </a:r>
          </a:p>
          <a:p>
            <a:pPr algn="l" rtl="0"/>
            <a:r>
              <a:rPr lang="en-US" dirty="0"/>
              <a:t>- **Separate the Sources**: ICA tries to separate the different voices in the recording so you can hear each person speaking individually. It looks for patterns in the sound that are different from each other.</a:t>
            </a:r>
          </a:p>
          <a:p>
            <a:pPr algn="l" rtl="0"/>
            <a:r>
              <a:rPr lang="en-US" dirty="0"/>
              <a:t>- **Finding Independent Voices**: ICA tries to find voices that are independent from one another, meaning they don't overlap much in the recordings.</a:t>
            </a:r>
          </a:p>
          <a:p>
            <a:pPr algn="l" rtl="0"/>
            <a:r>
              <a:rPr lang="en-US" dirty="0"/>
              <a:t>- **Optimization**: ICA uses math to maximize the independence of the voices, making them easier to tell apart.</a:t>
            </a:r>
          </a:p>
          <a:p>
            <a:pPr algn="l" rtl="0"/>
            <a:endParaRPr lang="en-US" dirty="0"/>
          </a:p>
          <a:p>
            <a:pPr algn="l" rtl="0"/>
            <a:r>
              <a:rPr lang="en-US" dirty="0"/>
              <a:t>### Classifying the Voices:</a:t>
            </a:r>
          </a:p>
          <a:p>
            <a:pPr algn="l" rtl="0"/>
            <a:r>
              <a:rPr lang="en-US" dirty="0"/>
              <a:t>- **Different Voices**: Once ICA separates the recordings into independent voices, you can clearly hear each person speaking.</a:t>
            </a:r>
          </a:p>
          <a:p>
            <a:pPr algn="l" rtl="0"/>
            <a:r>
              <a:rPr lang="en-US" dirty="0"/>
              <a:t>- **Classifying the People**: You can then classify the people based on their voices. For example, you can identify your friend, the host, and others by their unique voices.</a:t>
            </a:r>
          </a:p>
          <a:p>
            <a:pPr algn="l" rtl="0"/>
            <a:endParaRPr lang="en-US" dirty="0"/>
          </a:p>
          <a:p>
            <a:pPr algn="l" rtl="0"/>
            <a:r>
              <a:rPr lang="en-US" dirty="0"/>
              <a:t>### Summary:</a:t>
            </a:r>
          </a:p>
          <a:p>
            <a:pPr algn="l" rtl="0"/>
            <a:r>
              <a:rPr lang="en-US" dirty="0"/>
              <a:t>So, just like ICA can separate different voices in a noisy party, it can also separate different sources of information in hyperspectral imagery. It helps you find and classify different types of materials or objects in the data by making each one stand out on its own.</a:t>
            </a:r>
            <a:endParaRPr lang="he-IL" dirty="0"/>
          </a:p>
        </p:txBody>
      </p:sp>
      <p:sp>
        <p:nvSpPr>
          <p:cNvPr id="4" name="מציין מיקום של תאריך 3"/>
          <p:cNvSpPr>
            <a:spLocks noGrp="1"/>
          </p:cNvSpPr>
          <p:nvPr>
            <p:ph type="dt" idx="1"/>
          </p:nvPr>
        </p:nvSpPr>
        <p:spPr/>
        <p:txBody>
          <a:bodyPr/>
          <a:lstStyle/>
          <a:p>
            <a:pPr rtl="1"/>
            <a:fld id="{487BAAEE-F7BD-4A16-8518-0FD93306B6A0}" type="datetime1">
              <a:rPr lang="he-IL" smtClean="0"/>
              <a:t>ל'/ניסן/תשפ"ד</a:t>
            </a:fld>
            <a:endParaRPr lang="en-US"/>
          </a:p>
        </p:txBody>
      </p:sp>
      <p:sp>
        <p:nvSpPr>
          <p:cNvPr id="5" name="מציין מיקום של מספר שקופית 4"/>
          <p:cNvSpPr>
            <a:spLocks noGrp="1"/>
          </p:cNvSpPr>
          <p:nvPr>
            <p:ph type="sldNum" sz="quarter" idx="5"/>
          </p:nvPr>
        </p:nvSpPr>
        <p:spPr/>
        <p:txBody>
          <a:bodyPr/>
          <a:lstStyle/>
          <a:p>
            <a:pPr rtl="1"/>
            <a:fld id="{37A705E3-E620-489D-9973-6221209A4B3B}" type="slidenum">
              <a:rPr lang="en-US" smtClean="0"/>
              <a:pPr rtl="1"/>
              <a:t>24</a:t>
            </a:fld>
            <a:endParaRPr lang="en-US"/>
          </a:p>
        </p:txBody>
      </p:sp>
    </p:spTree>
    <p:extLst>
      <p:ext uri="{BB962C8B-B14F-4D97-AF65-F5344CB8AC3E}">
        <p14:creationId xmlns:p14="http://schemas.microsoft.com/office/powerpoint/2010/main" val="8965184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rtl="0"/>
            <a:r>
              <a:rPr lang="en-US" dirty="0"/>
              <a:t>The passage describes some challenges and techniques involved in working with certain data processing methods such as PCA, ICA, and LDA, and how to manage the results to create effective color displays from hyperspectral imagery. Let me explain what this means in simpler terms and how it relates to the concepts you previously mentioned:</a:t>
            </a:r>
          </a:p>
          <a:p>
            <a:pPr algn="l" rtl="0"/>
            <a:endParaRPr lang="en-US" dirty="0"/>
          </a:p>
          <a:p>
            <a:pPr algn="l" rtl="0"/>
            <a:r>
              <a:rPr lang="en-US" dirty="0"/>
              <a:t>### Sign Indeterminacy:</a:t>
            </a:r>
          </a:p>
          <a:p>
            <a:pPr algn="l" rtl="0"/>
            <a:r>
              <a:rPr lang="en-US" dirty="0"/>
              <a:t>- **What It Is**: In some techniques (e.g., PCA, ICA, LDA), the solutions may not have a definite sign (positive or negative), meaning that you might get either a positive or a negative version of the results.</a:t>
            </a:r>
          </a:p>
          <a:p>
            <a:pPr algn="l" rtl="0"/>
            <a:r>
              <a:rPr lang="en-US" dirty="0"/>
              <a:t>- **Adjustment**: To handle this, you check whether the absolute value of the minimum negative value (`</a:t>
            </a:r>
            <a:r>
              <a:rPr lang="en-US" dirty="0" err="1"/>
              <a:t>bmin</a:t>
            </a:r>
            <a:r>
              <a:rPr lang="en-US" dirty="0"/>
              <a:t>`) is greater than the maximum positive value (`</a:t>
            </a:r>
            <a:r>
              <a:rPr lang="en-US" dirty="0" err="1"/>
              <a:t>bmax</a:t>
            </a:r>
            <a:r>
              <a:rPr lang="en-US" dirty="0"/>
              <a:t>`) in a display element (DE). If it is, you use the negative image as the DE.</a:t>
            </a:r>
          </a:p>
          <a:p>
            <a:pPr algn="l" rtl="0"/>
            <a:endParaRPr lang="en-US" dirty="0"/>
          </a:p>
          <a:p>
            <a:pPr algn="l" rtl="0"/>
            <a:r>
              <a:rPr lang="en-US" dirty="0"/>
              <a:t>### Normalizing DEs:</a:t>
            </a:r>
          </a:p>
          <a:p>
            <a:pPr algn="l" rtl="0"/>
            <a:r>
              <a:rPr lang="en-US" dirty="0"/>
              <a:t>- **Why It's Needed**: If one DE has a much larger range of pixel values compared to others, it could overpower the final color display.</a:t>
            </a:r>
          </a:p>
          <a:p>
            <a:pPr algn="l" rtl="0"/>
            <a:r>
              <a:rPr lang="en-US" dirty="0"/>
              <a:t>- **How to Fix It**: To prevent one DE from dominating the final display, you need to normalize each DE, meaning you adjust the pixel values so that they all have a similar range.</a:t>
            </a:r>
          </a:p>
          <a:p>
            <a:pPr algn="l" rtl="0"/>
            <a:endParaRPr lang="en-US" dirty="0"/>
          </a:p>
          <a:p>
            <a:pPr algn="l" rtl="0"/>
            <a:r>
              <a:rPr lang="en-US" dirty="0"/>
              <a:t>### Limiting Number of DEs:</a:t>
            </a:r>
          </a:p>
          <a:p>
            <a:pPr algn="l" rtl="0"/>
            <a:r>
              <a:rPr lang="en-US" dirty="0"/>
              <a:t>- **Fewer Than Ten**: To keep the color display clear and easy to understand, it's best to use fewer than ten DEs. This way, you can use colors from different categories without them blending together.</a:t>
            </a:r>
          </a:p>
          <a:p>
            <a:pPr algn="l" rtl="0"/>
            <a:r>
              <a:rPr lang="en-US" dirty="0"/>
              <a:t>- **Merging Classes**: If there are more than ten classes in the data, similar classes need to be merged based on similarity measures such as correlation coefficient (CC) or spectral angle mapper (SAM).</a:t>
            </a:r>
          </a:p>
          <a:p>
            <a:pPr algn="l" rtl="0"/>
            <a:endParaRPr lang="en-US" dirty="0"/>
          </a:p>
          <a:p>
            <a:pPr algn="l" rtl="0"/>
            <a:r>
              <a:rPr lang="en-US" dirty="0"/>
              <a:t>### Relation to Previous Concepts:</a:t>
            </a:r>
          </a:p>
          <a:p>
            <a:pPr algn="l" rtl="0"/>
            <a:r>
              <a:rPr lang="en-US" dirty="0"/>
              <a:t>- **Improving Class Separability**: By managing sign indeterminacy and normalizing DEs, you help improve class separability in the final color display, making it easier to distinguish between different classes in the image.</a:t>
            </a:r>
          </a:p>
          <a:p>
            <a:pPr algn="l" rtl="0"/>
            <a:r>
              <a:rPr lang="en-US" dirty="0"/>
              <a:t>- **Color Assignment**: The process of using fewer DEs and merging similar classes helps ensure the colors assigned to each DE are distinct and come from different color categories, which you mentioned as important for creating clear and informative color displays.</a:t>
            </a:r>
          </a:p>
          <a:p>
            <a:pPr algn="l" rtl="0"/>
            <a:endParaRPr lang="en-US" dirty="0"/>
          </a:p>
          <a:p>
            <a:pPr algn="l" rtl="0"/>
            <a:r>
              <a:rPr lang="en-US" dirty="0"/>
              <a:t>### Summary:</a:t>
            </a:r>
          </a:p>
          <a:p>
            <a:pPr algn="l" rtl="0"/>
            <a:r>
              <a:rPr lang="en-US" dirty="0"/>
              <a:t>The passage discusses how to handle technical challenges when using methods like PCA, ICA, and LDA to ensure that the final color display is clear and represents the data accurately. It relates to the importance of proper color assignment, managing sign indeterminacy, and ensuring that each DE contributes to a balanced and distinguishable final color display.</a:t>
            </a:r>
          </a:p>
          <a:p>
            <a:pPr algn="l" rtl="0"/>
            <a:endParaRPr lang="en-US" dirty="0"/>
          </a:p>
          <a:p>
            <a:pPr algn="l" rtl="0"/>
            <a:endParaRPr lang="en-US" dirty="0"/>
          </a:p>
          <a:p>
            <a:pPr algn="l" rtl="0"/>
            <a:endParaRPr lang="en-US" dirty="0"/>
          </a:p>
          <a:p>
            <a:pPr algn="l" rtl="0"/>
            <a:endParaRPr lang="en-US" dirty="0"/>
          </a:p>
          <a:p>
            <a:pPr algn="l" rtl="0"/>
            <a:endParaRPr lang="en-US" dirty="0"/>
          </a:p>
          <a:p>
            <a:pPr algn="l" rtl="0"/>
            <a:endParaRPr lang="en-US" dirty="0"/>
          </a:p>
          <a:p>
            <a:pPr algn="l" rtl="0"/>
            <a:endParaRPr lang="en-US" dirty="0"/>
          </a:p>
          <a:p>
            <a:pPr algn="l" rtl="0"/>
            <a:endParaRPr lang="en-US" dirty="0"/>
          </a:p>
          <a:p>
            <a:pPr algn="l" rtl="0"/>
            <a:endParaRPr lang="en-US" dirty="0"/>
          </a:p>
          <a:p>
            <a:pPr algn="l" rtl="0"/>
            <a:endParaRPr lang="en-US" dirty="0"/>
          </a:p>
          <a:p>
            <a:pPr algn="l" rtl="0"/>
            <a:r>
              <a:rPr lang="en-US" dirty="0"/>
              <a:t>When using certain data processing techniques like PCA (Principal Component Analysis), ICA (Independent Component Analysis), and LDA (Linear Discriminant Analysis), the results you get might be either positive or negative. This is because these methods can sometimes provide solutions where the sign (positive or negative) is not fixed or determined.</a:t>
            </a:r>
          </a:p>
          <a:p>
            <a:pPr algn="l" rtl="0"/>
            <a:endParaRPr lang="en-US" dirty="0"/>
          </a:p>
          <a:p>
            <a:pPr algn="l" rtl="0"/>
            <a:r>
              <a:rPr lang="en-US" dirty="0"/>
              <a:t>### Why Sign Indeterminacy Happens:</a:t>
            </a:r>
          </a:p>
          <a:p>
            <a:pPr algn="l" rtl="0"/>
            <a:r>
              <a:rPr lang="en-US" dirty="0"/>
              <a:t>- **Mathematical Properties**: In some techniques, the mathematical properties of the algorithms mean that there isn't a clear or fixed sign in the results.</a:t>
            </a:r>
          </a:p>
          <a:p>
            <a:pPr algn="l" rtl="0"/>
            <a:r>
              <a:rPr lang="en-US" dirty="0"/>
              <a:t>- **Equivalent Solutions**: In some cases, flipping the sign of the results doesn't change the information provided—it just mirrors the results.</a:t>
            </a:r>
          </a:p>
          <a:p>
            <a:pPr algn="l" rtl="0"/>
            <a:endParaRPr lang="en-US" dirty="0"/>
          </a:p>
          <a:p>
            <a:pPr algn="l" rtl="0"/>
            <a:r>
              <a:rPr lang="en-US" dirty="0"/>
              <a:t>### What to Do About It:</a:t>
            </a:r>
          </a:p>
          <a:p>
            <a:pPr algn="l" rtl="0"/>
            <a:r>
              <a:rPr lang="en-US" dirty="0"/>
              <a:t>- **Check Absolute Values**: To decide whether to use the positive or negative version of the results, you check the absolute value of the minimum negative value (`</a:t>
            </a:r>
            <a:r>
              <a:rPr lang="en-US" dirty="0" err="1"/>
              <a:t>bmin</a:t>
            </a:r>
            <a:r>
              <a:rPr lang="en-US" dirty="0"/>
              <a:t>`) and the maximum positive value (`</a:t>
            </a:r>
            <a:r>
              <a:rPr lang="en-US" dirty="0" err="1"/>
              <a:t>bmax</a:t>
            </a:r>
            <a:r>
              <a:rPr lang="en-US" dirty="0"/>
              <a:t>`) in a display element (DE).</a:t>
            </a:r>
          </a:p>
          <a:p>
            <a:pPr algn="l" rtl="0"/>
            <a:r>
              <a:rPr lang="en-US" dirty="0"/>
              <a:t>- **Choose Based on Larger Absolute Value**: If the absolute value of the minimum negative value (`</a:t>
            </a:r>
            <a:r>
              <a:rPr lang="en-US" dirty="0" err="1"/>
              <a:t>bmin</a:t>
            </a:r>
            <a:r>
              <a:rPr lang="en-US" dirty="0"/>
              <a:t>`) is larger than the maximum positive value (`</a:t>
            </a:r>
            <a:r>
              <a:rPr lang="en-US" dirty="0" err="1"/>
              <a:t>bmax</a:t>
            </a:r>
            <a:r>
              <a:rPr lang="en-US" dirty="0"/>
              <a:t>`), it indicates that the negative image should be used. In other words, the negative values contain more important information, so you would use them as your display element.</a:t>
            </a:r>
          </a:p>
          <a:p>
            <a:pPr algn="l" rtl="0"/>
            <a:endParaRPr lang="en-US" dirty="0"/>
          </a:p>
          <a:p>
            <a:pPr algn="l" rtl="0"/>
            <a:r>
              <a:rPr lang="en-US" dirty="0"/>
              <a:t>### Why It Matters:</a:t>
            </a:r>
          </a:p>
          <a:p>
            <a:pPr algn="l" rtl="0"/>
            <a:r>
              <a:rPr lang="en-US" dirty="0"/>
              <a:t>- **Affects Visualization**: Whether you use the positive or negative version of the results will affect the visualization of your data, including the color display you create.</a:t>
            </a:r>
          </a:p>
          <a:p>
            <a:pPr algn="l" rtl="0"/>
            <a:r>
              <a:rPr lang="en-US" dirty="0"/>
              <a:t>- **Improves Clarity**: Choosing the version with the larger absolute value ensures that you are using the most meaningful and significant data for your analysis and color display.</a:t>
            </a:r>
          </a:p>
          <a:p>
            <a:pPr algn="l" rtl="0"/>
            <a:endParaRPr lang="en-US" dirty="0"/>
          </a:p>
          <a:p>
            <a:pPr algn="l" rtl="0"/>
            <a:r>
              <a:rPr lang="en-US" dirty="0"/>
              <a:t>### Summary:</a:t>
            </a:r>
          </a:p>
          <a:p>
            <a:pPr algn="l" rtl="0"/>
            <a:r>
              <a:rPr lang="en-US" dirty="0"/>
              <a:t>The goal of deciding between using the positive or negative version of the results is to ensure that you select the version that provides the most meaningful information. This choice affects how clear and accurate your data visualization will be.</a:t>
            </a:r>
            <a:endParaRPr lang="he-IL" dirty="0"/>
          </a:p>
        </p:txBody>
      </p:sp>
      <p:sp>
        <p:nvSpPr>
          <p:cNvPr id="4" name="מציין מיקום של תאריך 3"/>
          <p:cNvSpPr>
            <a:spLocks noGrp="1"/>
          </p:cNvSpPr>
          <p:nvPr>
            <p:ph type="dt" idx="1"/>
          </p:nvPr>
        </p:nvSpPr>
        <p:spPr/>
        <p:txBody>
          <a:bodyPr/>
          <a:lstStyle/>
          <a:p>
            <a:pPr rtl="1"/>
            <a:fld id="{487BAAEE-F7BD-4A16-8518-0FD93306B6A0}" type="datetime1">
              <a:rPr lang="he-IL" smtClean="0"/>
              <a:t>ל'/ניסן/תשפ"ד</a:t>
            </a:fld>
            <a:endParaRPr lang="en-US"/>
          </a:p>
        </p:txBody>
      </p:sp>
      <p:sp>
        <p:nvSpPr>
          <p:cNvPr id="5" name="מציין מיקום של מספר שקופית 4"/>
          <p:cNvSpPr>
            <a:spLocks noGrp="1"/>
          </p:cNvSpPr>
          <p:nvPr>
            <p:ph type="sldNum" sz="quarter" idx="5"/>
          </p:nvPr>
        </p:nvSpPr>
        <p:spPr/>
        <p:txBody>
          <a:bodyPr/>
          <a:lstStyle/>
          <a:p>
            <a:pPr rtl="1"/>
            <a:fld id="{37A705E3-E620-489D-9973-6221209A4B3B}" type="slidenum">
              <a:rPr lang="en-US" smtClean="0"/>
              <a:pPr rtl="1"/>
              <a:t>28</a:t>
            </a:fld>
            <a:endParaRPr lang="en-US"/>
          </a:p>
        </p:txBody>
      </p:sp>
    </p:spTree>
    <p:extLst>
      <p:ext uri="{BB962C8B-B14F-4D97-AF65-F5344CB8AC3E}">
        <p14:creationId xmlns:p14="http://schemas.microsoft.com/office/powerpoint/2010/main" val="20676344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תאריך 3"/>
          <p:cNvSpPr>
            <a:spLocks noGrp="1"/>
          </p:cNvSpPr>
          <p:nvPr>
            <p:ph type="dt" idx="1"/>
          </p:nvPr>
        </p:nvSpPr>
        <p:spPr/>
        <p:txBody>
          <a:bodyPr/>
          <a:lstStyle/>
          <a:p>
            <a:pPr rtl="1"/>
            <a:fld id="{487BAAEE-F7BD-4A16-8518-0FD93306B6A0}" type="datetime1">
              <a:rPr lang="he-IL" smtClean="0"/>
              <a:t>ל'/ניסן/תשפ"ד</a:t>
            </a:fld>
            <a:endParaRPr lang="en-US"/>
          </a:p>
        </p:txBody>
      </p:sp>
      <p:sp>
        <p:nvSpPr>
          <p:cNvPr id="5" name="מציין מיקום של מספר שקופית 4"/>
          <p:cNvSpPr>
            <a:spLocks noGrp="1"/>
          </p:cNvSpPr>
          <p:nvPr>
            <p:ph type="sldNum" sz="quarter" idx="5"/>
          </p:nvPr>
        </p:nvSpPr>
        <p:spPr/>
        <p:txBody>
          <a:bodyPr/>
          <a:lstStyle/>
          <a:p>
            <a:pPr rtl="1"/>
            <a:fld id="{37A705E3-E620-489D-9973-6221209A4B3B}" type="slidenum">
              <a:rPr lang="en-US" smtClean="0"/>
              <a:pPr rtl="1"/>
              <a:t>29</a:t>
            </a:fld>
            <a:endParaRPr lang="en-US"/>
          </a:p>
        </p:txBody>
      </p:sp>
    </p:spTree>
    <p:extLst>
      <p:ext uri="{BB962C8B-B14F-4D97-AF65-F5344CB8AC3E}">
        <p14:creationId xmlns:p14="http://schemas.microsoft.com/office/powerpoint/2010/main" val="2001625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kern="100" dirty="0">
                <a:effectLst/>
                <a:latin typeface="Aptos" panose="020B0004020202020204" pitchFamily="34" charset="0"/>
                <a:ea typeface="Aptos" panose="020B0004020202020204" pitchFamily="34" charset="0"/>
                <a:cs typeface="Arial" panose="020B0604020202020204" pitchFamily="34" charset="0"/>
              </a:rPr>
              <a:t>אז מה היא בכלל תמונה </a:t>
            </a:r>
            <a:r>
              <a:rPr lang="he-IL" sz="1800" kern="100" dirty="0" err="1">
                <a:effectLst/>
                <a:latin typeface="Aptos" panose="020B0004020202020204" pitchFamily="34" charset="0"/>
                <a:ea typeface="Aptos" panose="020B0004020202020204" pitchFamily="34" charset="0"/>
                <a:cs typeface="Arial" panose="020B0604020202020204" pitchFamily="34" charset="0"/>
              </a:rPr>
              <a:t>היפרספקטרלית</a:t>
            </a:r>
            <a:r>
              <a:rPr lang="he-IL" sz="1800" kern="100" dirty="0">
                <a:effectLst/>
                <a:latin typeface="Aptos" panose="020B0004020202020204" pitchFamily="34" charset="0"/>
                <a:ea typeface="Aptos" panose="020B0004020202020204" pitchFamily="34" charset="0"/>
                <a:cs typeface="Arial" panose="020B0604020202020204" pitchFamily="34" charset="0"/>
              </a:rPr>
              <a:t>? כפי שהזכרנו בהרצאה הקודמת וכפי שהציגו החברים שלנו לפני, נדון בתמונה המכילה מידע עמוק יותר ממה שראוי לעין שמאוחסן בתור וויקטור לכל פיקסל בודד, ובסך </a:t>
            </a:r>
            <a:r>
              <a:rPr lang="he-IL" sz="1800" kern="100" dirty="0" err="1">
                <a:effectLst/>
                <a:latin typeface="Aptos" panose="020B0004020202020204" pitchFamily="34" charset="0"/>
                <a:ea typeface="Aptos" panose="020B0004020202020204" pitchFamily="34" charset="0"/>
                <a:cs typeface="Arial" panose="020B0604020202020204" pitchFamily="34" charset="0"/>
              </a:rPr>
              <a:t>הכל</a:t>
            </a:r>
            <a:r>
              <a:rPr lang="he-IL" sz="1800" kern="100" dirty="0">
                <a:effectLst/>
                <a:latin typeface="Aptos" panose="020B0004020202020204" pitchFamily="34" charset="0"/>
                <a:ea typeface="Aptos" panose="020B0004020202020204" pitchFamily="34" charset="0"/>
                <a:cs typeface="Arial" panose="020B0604020202020204" pitchFamily="34" charset="0"/>
              </a:rPr>
              <a:t> מקבלים קובייה תלת ממדית.  </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endParaRPr lang="he-IL" dirty="0"/>
          </a:p>
        </p:txBody>
      </p:sp>
      <p:sp>
        <p:nvSpPr>
          <p:cNvPr id="4" name="מציין מיקום של תאריך 3"/>
          <p:cNvSpPr>
            <a:spLocks noGrp="1"/>
          </p:cNvSpPr>
          <p:nvPr>
            <p:ph type="dt" idx="1"/>
          </p:nvPr>
        </p:nvSpPr>
        <p:spPr/>
        <p:txBody>
          <a:bodyPr/>
          <a:lstStyle/>
          <a:p>
            <a:pPr rtl="1"/>
            <a:fld id="{487BAAEE-F7BD-4A16-8518-0FD93306B6A0}" type="datetime1">
              <a:rPr lang="he-IL" smtClean="0"/>
              <a:t>ל'/ניסן/תשפ"ד</a:t>
            </a:fld>
            <a:endParaRPr lang="en-US"/>
          </a:p>
        </p:txBody>
      </p:sp>
      <p:sp>
        <p:nvSpPr>
          <p:cNvPr id="5" name="מציין מיקום של מספר שקופית 4"/>
          <p:cNvSpPr>
            <a:spLocks noGrp="1"/>
          </p:cNvSpPr>
          <p:nvPr>
            <p:ph type="sldNum" sz="quarter" idx="5"/>
          </p:nvPr>
        </p:nvSpPr>
        <p:spPr/>
        <p:txBody>
          <a:bodyPr/>
          <a:lstStyle/>
          <a:p>
            <a:pPr rtl="1"/>
            <a:fld id="{37A705E3-E620-489D-9973-6221209A4B3B}" type="slidenum">
              <a:rPr lang="en-US" smtClean="0"/>
              <a:pPr rtl="1"/>
              <a:t>2</a:t>
            </a:fld>
            <a:endParaRPr lang="en-US"/>
          </a:p>
        </p:txBody>
      </p:sp>
    </p:spTree>
    <p:extLst>
      <p:ext uri="{BB962C8B-B14F-4D97-AF65-F5344CB8AC3E}">
        <p14:creationId xmlns:p14="http://schemas.microsoft.com/office/powerpoint/2010/main" val="10082028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rtl="0"/>
            <a:r>
              <a:rPr lang="en-US" dirty="0"/>
              <a:t>The passage explains different ways to check how well visualizations of hyperspectral imagery work, depending on the goal of the analysis.</a:t>
            </a:r>
          </a:p>
          <a:p>
            <a:pPr algn="l" rtl="0"/>
            <a:endParaRPr lang="en-US" dirty="0"/>
          </a:p>
          <a:p>
            <a:pPr algn="l" rtl="0"/>
            <a:r>
              <a:rPr lang="en-US" dirty="0"/>
              <a:t>### Metrics and Objectives:</a:t>
            </a:r>
          </a:p>
          <a:p>
            <a:pPr algn="l" rtl="0"/>
            <a:r>
              <a:rPr lang="en-US" dirty="0"/>
              <a:t>- **Different Goals, Different Metrics**: The way we measure how good a visualization is depends on what we want to achieve. Different goals need different ways of measuring how effective a visualization is.</a:t>
            </a:r>
          </a:p>
          <a:p>
            <a:pPr algn="l" rtl="0"/>
            <a:endParaRPr lang="en-US" dirty="0"/>
          </a:p>
          <a:p>
            <a:pPr algn="l" rtl="0"/>
            <a:r>
              <a:rPr lang="en-US" dirty="0"/>
              <a:t>- **Keeping Original Differences**: In one approach, we measure how closely the original pixel distances match the distances in the color display. A higher match means the visualization keeps the original differences well.</a:t>
            </a:r>
          </a:p>
          <a:p>
            <a:pPr algn="l" rtl="0"/>
            <a:endParaRPr lang="en-US" dirty="0"/>
          </a:p>
          <a:p>
            <a:pPr algn="l" rtl="0"/>
            <a:r>
              <a:rPr lang="en-US" dirty="0"/>
              <a:t>- **Class Separability**: This means evaluating how clearly different classes (categories) in the data are visually separated in the final color display.</a:t>
            </a:r>
          </a:p>
          <a:p>
            <a:pPr algn="l" rtl="0"/>
            <a:r>
              <a:rPr lang="en-US" dirty="0"/>
              <a:t>    - **Color Distance**: We measure the distance between color centers of different classes. A bigger distance generally means better separation.</a:t>
            </a:r>
          </a:p>
          <a:p>
            <a:pPr algn="l" rtl="0"/>
            <a:r>
              <a:rPr lang="en-US" dirty="0"/>
              <a:t>    - **Statistical Detection**: We use a method called constrained energy minimization (CEM) to make grayscale maps of each class to see how separate they are.</a:t>
            </a:r>
          </a:p>
          <a:p>
            <a:pPr algn="l" rtl="0"/>
            <a:endParaRPr lang="en-US" dirty="0"/>
          </a:p>
          <a:p>
            <a:pPr algn="l" rtl="0"/>
            <a:r>
              <a:rPr lang="en-US" dirty="0"/>
              <a:t>### Comparing Detection Maps:</a:t>
            </a:r>
          </a:p>
          <a:p>
            <a:pPr algn="l" rtl="0"/>
            <a:r>
              <a:rPr lang="en-US" dirty="0"/>
              <a:t>- **Detection Maps**: If we don't have the correct answers (ground truth), we compare each detection map with one made using all the original bands.</a:t>
            </a:r>
          </a:p>
          <a:p>
            <a:pPr algn="l" rtl="0"/>
            <a:r>
              <a:rPr lang="en-US" dirty="0"/>
              <a:t>- **Measuring Similarity**: If the maps are similar, it means the color display preserves and separates different classes well.</a:t>
            </a:r>
          </a:p>
          <a:p>
            <a:pPr algn="l" rtl="0"/>
            <a:endParaRPr lang="en-US" dirty="0"/>
          </a:p>
          <a:p>
            <a:pPr algn="l" rtl="0"/>
            <a:r>
              <a:rPr lang="en-US" dirty="0"/>
              <a:t>### Summary:</a:t>
            </a:r>
          </a:p>
          <a:p>
            <a:pPr algn="l" rtl="0"/>
            <a:r>
              <a:rPr lang="en-US" dirty="0"/>
              <a:t>The passage explains that the ways we measure how good visualizations are depend on what we want to achieve. For class separability, we use metrics like color distance and detection methods to check how well classes are separated and shown in the color display. Comparing detection maps helps us understand how good the visualization is at preserving and separating classes.</a:t>
            </a:r>
          </a:p>
          <a:p>
            <a:pPr algn="l" rtl="0"/>
            <a:endParaRPr lang="en-US" dirty="0"/>
          </a:p>
          <a:p>
            <a:pPr algn="l" rtl="0"/>
            <a:endParaRPr lang="en-US" dirty="0"/>
          </a:p>
          <a:p>
            <a:pPr algn="l" rtl="0"/>
            <a:endParaRPr lang="en-US" dirty="0"/>
          </a:p>
          <a:p>
            <a:pPr algn="l" rtl="0"/>
            <a:endParaRPr lang="en-US" dirty="0"/>
          </a:p>
          <a:p>
            <a:pPr algn="l" rtl="0"/>
            <a:endParaRPr lang="en-US" dirty="0"/>
          </a:p>
          <a:p>
            <a:pPr algn="l" rtl="0"/>
            <a:endParaRPr lang="en-US" dirty="0"/>
          </a:p>
          <a:p>
            <a:pPr algn="l" rtl="0"/>
            <a:endParaRPr lang="en-US" dirty="0"/>
          </a:p>
          <a:p>
            <a:pPr algn="l" rtl="0"/>
            <a:endParaRPr lang="en-US" dirty="0"/>
          </a:p>
          <a:p>
            <a:pPr algn="l" rtl="0"/>
            <a:r>
              <a:rPr lang="en-US" dirty="0"/>
              <a:t>In the context of hyperspectral imagery, when we don't have the correct answers (ground truth) to compare our visualizations against, we use detection maps to check how well the color display works.</a:t>
            </a:r>
          </a:p>
          <a:p>
            <a:pPr algn="l" rtl="0"/>
            <a:endParaRPr lang="en-US" dirty="0"/>
          </a:p>
          <a:p>
            <a:pPr algn="l" rtl="0"/>
            <a:r>
              <a:rPr lang="en-US" dirty="0"/>
              <a:t>### Detection Maps:</a:t>
            </a:r>
          </a:p>
          <a:p>
            <a:pPr algn="l" rtl="0"/>
            <a:r>
              <a:rPr lang="en-US" dirty="0"/>
              <a:t>- **What They Are**: Detection maps are grayscale images that show how much of each class (e.g., water, soil, vegetation) is present in different parts of the data. They are created using a method called constrained energy minimization (CEM).</a:t>
            </a:r>
          </a:p>
          <a:p>
            <a:pPr algn="l" rtl="0"/>
            <a:r>
              <a:rPr lang="en-US" dirty="0"/>
              <a:t>- **Comparing Maps**: We create detection maps using both the color display and all the original bands of the hyperspectral data.</a:t>
            </a:r>
          </a:p>
          <a:p>
            <a:pPr algn="l" rtl="0"/>
            <a:r>
              <a:rPr lang="en-US" dirty="0"/>
              <a:t>- **Why We Compare Them**: If the two detection maps (one from the color display and one from the original bands) look similar, it means the color display is doing a good job of keeping the information from the original bands. In other words, the color display is accurately representing the data and separating the different classes.</a:t>
            </a:r>
          </a:p>
          <a:p>
            <a:pPr algn="l" rtl="0"/>
            <a:endParaRPr lang="en-US" dirty="0"/>
          </a:p>
          <a:p>
            <a:pPr algn="l" rtl="0"/>
            <a:r>
              <a:rPr lang="en-US" dirty="0"/>
              <a:t>### Summary:</a:t>
            </a:r>
          </a:p>
          <a:p>
            <a:pPr algn="l" rtl="0"/>
            <a:r>
              <a:rPr lang="en-US" dirty="0"/>
              <a:t>Comparing the detection maps from the color display and the original bands helps us understand whether the color display is accurately representing the information in the hyperspectral data. If the two maps are similar, it suggests the color display is doing a good job of preserving and showing the different classes in the data.</a:t>
            </a:r>
            <a:endParaRPr lang="he-IL" dirty="0"/>
          </a:p>
        </p:txBody>
      </p:sp>
      <p:sp>
        <p:nvSpPr>
          <p:cNvPr id="4" name="מציין מיקום של תאריך 3"/>
          <p:cNvSpPr>
            <a:spLocks noGrp="1"/>
          </p:cNvSpPr>
          <p:nvPr>
            <p:ph type="dt" idx="1"/>
          </p:nvPr>
        </p:nvSpPr>
        <p:spPr/>
        <p:txBody>
          <a:bodyPr/>
          <a:lstStyle/>
          <a:p>
            <a:pPr rtl="1"/>
            <a:fld id="{487BAAEE-F7BD-4A16-8518-0FD93306B6A0}" type="datetime1">
              <a:rPr lang="he-IL" smtClean="0"/>
              <a:t>ל'/ניסן/תשפ"ד</a:t>
            </a:fld>
            <a:endParaRPr lang="en-US"/>
          </a:p>
        </p:txBody>
      </p:sp>
      <p:sp>
        <p:nvSpPr>
          <p:cNvPr id="5" name="מציין מיקום של מספר שקופית 4"/>
          <p:cNvSpPr>
            <a:spLocks noGrp="1"/>
          </p:cNvSpPr>
          <p:nvPr>
            <p:ph type="sldNum" sz="quarter" idx="5"/>
          </p:nvPr>
        </p:nvSpPr>
        <p:spPr/>
        <p:txBody>
          <a:bodyPr/>
          <a:lstStyle/>
          <a:p>
            <a:pPr rtl="1"/>
            <a:fld id="{37A705E3-E620-489D-9973-6221209A4B3B}" type="slidenum">
              <a:rPr lang="en-US" smtClean="0"/>
              <a:pPr rtl="1"/>
              <a:t>31</a:t>
            </a:fld>
            <a:endParaRPr lang="en-US"/>
          </a:p>
        </p:txBody>
      </p:sp>
    </p:spTree>
    <p:extLst>
      <p:ext uri="{BB962C8B-B14F-4D97-AF65-F5344CB8AC3E}">
        <p14:creationId xmlns:p14="http://schemas.microsoft.com/office/powerpoint/2010/main" val="2782963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תאריך 3"/>
          <p:cNvSpPr>
            <a:spLocks noGrp="1"/>
          </p:cNvSpPr>
          <p:nvPr>
            <p:ph type="dt" idx="1"/>
          </p:nvPr>
        </p:nvSpPr>
        <p:spPr/>
        <p:txBody>
          <a:bodyPr/>
          <a:lstStyle/>
          <a:p>
            <a:pPr rtl="1"/>
            <a:fld id="{487BAAEE-F7BD-4A16-8518-0FD93306B6A0}" type="datetime1">
              <a:rPr lang="he-IL" smtClean="0"/>
              <a:t>ל'/ניסן/תשפ"ד</a:t>
            </a:fld>
            <a:endParaRPr lang="en-US"/>
          </a:p>
        </p:txBody>
      </p:sp>
      <p:sp>
        <p:nvSpPr>
          <p:cNvPr id="5" name="מציין מיקום של מספר שקופית 4"/>
          <p:cNvSpPr>
            <a:spLocks noGrp="1"/>
          </p:cNvSpPr>
          <p:nvPr>
            <p:ph type="sldNum" sz="quarter" idx="5"/>
          </p:nvPr>
        </p:nvSpPr>
        <p:spPr/>
        <p:txBody>
          <a:bodyPr/>
          <a:lstStyle/>
          <a:p>
            <a:pPr rtl="1"/>
            <a:fld id="{37A705E3-E620-489D-9973-6221209A4B3B}" type="slidenum">
              <a:rPr lang="en-US" smtClean="0"/>
              <a:pPr rtl="1"/>
              <a:t>36</a:t>
            </a:fld>
            <a:endParaRPr lang="en-US"/>
          </a:p>
        </p:txBody>
      </p:sp>
    </p:spTree>
    <p:extLst>
      <p:ext uri="{BB962C8B-B14F-4D97-AF65-F5344CB8AC3E}">
        <p14:creationId xmlns:p14="http://schemas.microsoft.com/office/powerpoint/2010/main" val="2774801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תאריך 3"/>
          <p:cNvSpPr>
            <a:spLocks noGrp="1"/>
          </p:cNvSpPr>
          <p:nvPr>
            <p:ph type="dt" idx="1"/>
          </p:nvPr>
        </p:nvSpPr>
        <p:spPr/>
        <p:txBody>
          <a:bodyPr/>
          <a:lstStyle/>
          <a:p>
            <a:pPr rtl="1"/>
            <a:fld id="{487BAAEE-F7BD-4A16-8518-0FD93306B6A0}" type="datetime1">
              <a:rPr lang="he-IL" smtClean="0"/>
              <a:t>ל'/ניסן/תשפ"ד</a:t>
            </a:fld>
            <a:endParaRPr lang="en-US"/>
          </a:p>
        </p:txBody>
      </p:sp>
      <p:sp>
        <p:nvSpPr>
          <p:cNvPr id="5" name="מציין מיקום של מספר שקופית 4"/>
          <p:cNvSpPr>
            <a:spLocks noGrp="1"/>
          </p:cNvSpPr>
          <p:nvPr>
            <p:ph type="sldNum" sz="quarter" idx="5"/>
          </p:nvPr>
        </p:nvSpPr>
        <p:spPr/>
        <p:txBody>
          <a:bodyPr/>
          <a:lstStyle/>
          <a:p>
            <a:pPr rtl="1"/>
            <a:fld id="{37A705E3-E620-489D-9973-6221209A4B3B}" type="slidenum">
              <a:rPr lang="en-US" smtClean="0"/>
              <a:pPr rtl="1"/>
              <a:t>55</a:t>
            </a:fld>
            <a:endParaRPr lang="en-US"/>
          </a:p>
        </p:txBody>
      </p:sp>
    </p:spTree>
    <p:extLst>
      <p:ext uri="{BB962C8B-B14F-4D97-AF65-F5344CB8AC3E}">
        <p14:creationId xmlns:p14="http://schemas.microsoft.com/office/powerpoint/2010/main" val="3558147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אז באופן תכני ראינו מה זה, אבל למה בכלל מציגים תמונות בצורה הזו? </a:t>
            </a:r>
          </a:p>
          <a:p>
            <a:r>
              <a:rPr lang="he-IL" dirty="0"/>
              <a:t>לזה יש הרבה סיבות ולהלן חלק מהם: </a:t>
            </a:r>
          </a:p>
          <a:p>
            <a:endParaRPr lang="he-IL" dirty="0"/>
          </a:p>
        </p:txBody>
      </p:sp>
      <p:sp>
        <p:nvSpPr>
          <p:cNvPr id="4" name="מציין מיקום של תאריך 3"/>
          <p:cNvSpPr>
            <a:spLocks noGrp="1"/>
          </p:cNvSpPr>
          <p:nvPr>
            <p:ph type="dt" idx="1"/>
          </p:nvPr>
        </p:nvSpPr>
        <p:spPr/>
        <p:txBody>
          <a:bodyPr/>
          <a:lstStyle/>
          <a:p>
            <a:pPr rtl="1"/>
            <a:fld id="{487BAAEE-F7BD-4A16-8518-0FD93306B6A0}" type="datetime1">
              <a:rPr lang="he-IL" smtClean="0"/>
              <a:t>ל'/ניסן/תשפ"ד</a:t>
            </a:fld>
            <a:endParaRPr lang="en-US"/>
          </a:p>
        </p:txBody>
      </p:sp>
      <p:sp>
        <p:nvSpPr>
          <p:cNvPr id="5" name="מציין מיקום של מספר שקופית 4"/>
          <p:cNvSpPr>
            <a:spLocks noGrp="1"/>
          </p:cNvSpPr>
          <p:nvPr>
            <p:ph type="sldNum" sz="quarter" idx="5"/>
          </p:nvPr>
        </p:nvSpPr>
        <p:spPr/>
        <p:txBody>
          <a:bodyPr/>
          <a:lstStyle/>
          <a:p>
            <a:pPr rtl="1"/>
            <a:fld id="{37A705E3-E620-489D-9973-6221209A4B3B}" type="slidenum">
              <a:rPr lang="en-US" smtClean="0"/>
              <a:pPr rtl="1"/>
              <a:t>3</a:t>
            </a:fld>
            <a:endParaRPr lang="en-US"/>
          </a:p>
        </p:txBody>
      </p:sp>
    </p:spTree>
    <p:extLst>
      <p:ext uri="{BB962C8B-B14F-4D97-AF65-F5344CB8AC3E}">
        <p14:creationId xmlns:p14="http://schemas.microsoft.com/office/powerpoint/2010/main" val="3578587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kern="100" dirty="0">
                <a:effectLst/>
                <a:latin typeface="Aptos" panose="020B0004020202020204" pitchFamily="34" charset="0"/>
                <a:ea typeface="Aptos" panose="020B0004020202020204" pitchFamily="34" charset="0"/>
                <a:cs typeface="Arial" panose="020B0604020202020204" pitchFamily="34" charset="0"/>
              </a:rPr>
              <a:t>אבל עבור ייצוג זה ולמרות שהוא מאוד עוזר שמצד אחד המידע השמור יכול לעזור בזיהוי עצמים, סיווג אובייקטים או להבדיל בין תכונות שונות (שעל זה נראה דוגמאות בהמשך) הוא מאוד כבד כך שקשה להשתמש בו ביעילות ומאתגר מהרבה צדדים כיגון זמן המעבר (סיבוכיות הזמן), והמקום שיתפוס באחסון (שהוא ענק).</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endParaRPr lang="he-IL" dirty="0"/>
          </a:p>
        </p:txBody>
      </p:sp>
      <p:sp>
        <p:nvSpPr>
          <p:cNvPr id="4" name="מציין מיקום של תאריך 3"/>
          <p:cNvSpPr>
            <a:spLocks noGrp="1"/>
          </p:cNvSpPr>
          <p:nvPr>
            <p:ph type="dt" idx="1"/>
          </p:nvPr>
        </p:nvSpPr>
        <p:spPr/>
        <p:txBody>
          <a:bodyPr/>
          <a:lstStyle/>
          <a:p>
            <a:pPr rtl="1"/>
            <a:fld id="{487BAAEE-F7BD-4A16-8518-0FD93306B6A0}" type="datetime1">
              <a:rPr lang="he-IL" smtClean="0"/>
              <a:t>ל'/ניסן/תשפ"ד</a:t>
            </a:fld>
            <a:endParaRPr lang="en-US"/>
          </a:p>
        </p:txBody>
      </p:sp>
      <p:sp>
        <p:nvSpPr>
          <p:cNvPr id="5" name="מציין מיקום של מספר שקופית 4"/>
          <p:cNvSpPr>
            <a:spLocks noGrp="1"/>
          </p:cNvSpPr>
          <p:nvPr>
            <p:ph type="sldNum" sz="quarter" idx="5"/>
          </p:nvPr>
        </p:nvSpPr>
        <p:spPr/>
        <p:txBody>
          <a:bodyPr/>
          <a:lstStyle/>
          <a:p>
            <a:pPr rtl="1"/>
            <a:fld id="{37A705E3-E620-489D-9973-6221209A4B3B}" type="slidenum">
              <a:rPr lang="en-US" smtClean="0"/>
              <a:pPr rtl="1"/>
              <a:t>4</a:t>
            </a:fld>
            <a:endParaRPr lang="en-US"/>
          </a:p>
        </p:txBody>
      </p:sp>
    </p:spTree>
    <p:extLst>
      <p:ext uri="{BB962C8B-B14F-4D97-AF65-F5344CB8AC3E}">
        <p14:creationId xmlns:p14="http://schemas.microsoft.com/office/powerpoint/2010/main" val="1888225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kern="100" dirty="0">
                <a:effectLst/>
                <a:latin typeface="Aptos" panose="020B0004020202020204" pitchFamily="34" charset="0"/>
                <a:ea typeface="Aptos" panose="020B0004020202020204" pitchFamily="34" charset="0"/>
                <a:cs typeface="Arial" panose="020B0604020202020204" pitchFamily="34" charset="0"/>
              </a:rPr>
              <a:t>לבעיה שהזכרנו לעיל פיתחו הרבה פתרונות לייעול תצוגת התמונות עם אובדן מינימלי של מידע.</a:t>
            </a:r>
          </a:p>
        </p:txBody>
      </p:sp>
      <p:sp>
        <p:nvSpPr>
          <p:cNvPr id="4" name="מציין מיקום של תאריך 3"/>
          <p:cNvSpPr>
            <a:spLocks noGrp="1"/>
          </p:cNvSpPr>
          <p:nvPr>
            <p:ph type="dt" idx="1"/>
          </p:nvPr>
        </p:nvSpPr>
        <p:spPr/>
        <p:txBody>
          <a:bodyPr/>
          <a:lstStyle/>
          <a:p>
            <a:pPr rtl="1"/>
            <a:fld id="{487BAAEE-F7BD-4A16-8518-0FD93306B6A0}" type="datetime1">
              <a:rPr lang="he-IL" smtClean="0"/>
              <a:t>ל'/ניסן/תשפ"ד</a:t>
            </a:fld>
            <a:endParaRPr lang="en-US"/>
          </a:p>
        </p:txBody>
      </p:sp>
      <p:sp>
        <p:nvSpPr>
          <p:cNvPr id="5" name="מציין מיקום של מספר שקופית 4"/>
          <p:cNvSpPr>
            <a:spLocks noGrp="1"/>
          </p:cNvSpPr>
          <p:nvPr>
            <p:ph type="sldNum" sz="quarter" idx="5"/>
          </p:nvPr>
        </p:nvSpPr>
        <p:spPr/>
        <p:txBody>
          <a:bodyPr/>
          <a:lstStyle/>
          <a:p>
            <a:pPr rtl="1"/>
            <a:fld id="{37A705E3-E620-489D-9973-6221209A4B3B}" type="slidenum">
              <a:rPr lang="en-US" smtClean="0"/>
              <a:pPr rtl="1"/>
              <a:t>5</a:t>
            </a:fld>
            <a:endParaRPr lang="en-US"/>
          </a:p>
        </p:txBody>
      </p:sp>
    </p:spTree>
    <p:extLst>
      <p:ext uri="{BB962C8B-B14F-4D97-AF65-F5344CB8AC3E}">
        <p14:creationId xmlns:p14="http://schemas.microsoft.com/office/powerpoint/2010/main" val="394685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ואז בגלל כל היתרונות שהזכירו לעיל מסיקים </a:t>
            </a:r>
            <a:r>
              <a:rPr lang="he-IL" dirty="0" err="1"/>
              <a:t>שמטרתינו</a:t>
            </a:r>
            <a:r>
              <a:rPr lang="he-IL" dirty="0"/>
              <a:t> היא להמיר אותן </a:t>
            </a:r>
            <a:r>
              <a:rPr lang="he-IL" dirty="0" err="1"/>
              <a:t>לפומט</a:t>
            </a:r>
            <a:r>
              <a:rPr lang="he-IL" dirty="0"/>
              <a:t> אר </a:t>
            </a:r>
            <a:r>
              <a:rPr lang="he-IL" dirty="0" err="1"/>
              <a:t>גי</a:t>
            </a:r>
            <a:r>
              <a:rPr lang="he-IL" dirty="0"/>
              <a:t> בי </a:t>
            </a:r>
          </a:p>
          <a:p>
            <a:r>
              <a:rPr lang="he-IL" dirty="0"/>
              <a:t>עם אובדן מינימלי של מידע ובאופן היעיל ביותר.</a:t>
            </a:r>
          </a:p>
        </p:txBody>
      </p:sp>
      <p:sp>
        <p:nvSpPr>
          <p:cNvPr id="4" name="מציין מיקום של תאריך 3"/>
          <p:cNvSpPr>
            <a:spLocks noGrp="1"/>
          </p:cNvSpPr>
          <p:nvPr>
            <p:ph type="dt" idx="1"/>
          </p:nvPr>
        </p:nvSpPr>
        <p:spPr/>
        <p:txBody>
          <a:bodyPr/>
          <a:lstStyle/>
          <a:p>
            <a:pPr rtl="1"/>
            <a:fld id="{487BAAEE-F7BD-4A16-8518-0FD93306B6A0}" type="datetime1">
              <a:rPr lang="he-IL" smtClean="0"/>
              <a:t>ל'/ניסן/תשפ"ד</a:t>
            </a:fld>
            <a:endParaRPr lang="en-US"/>
          </a:p>
        </p:txBody>
      </p:sp>
      <p:sp>
        <p:nvSpPr>
          <p:cNvPr id="5" name="מציין מיקום של מספר שקופית 4"/>
          <p:cNvSpPr>
            <a:spLocks noGrp="1"/>
          </p:cNvSpPr>
          <p:nvPr>
            <p:ph type="sldNum" sz="quarter" idx="5"/>
          </p:nvPr>
        </p:nvSpPr>
        <p:spPr/>
        <p:txBody>
          <a:bodyPr/>
          <a:lstStyle/>
          <a:p>
            <a:pPr rtl="1"/>
            <a:fld id="{37A705E3-E620-489D-9973-6221209A4B3B}" type="slidenum">
              <a:rPr lang="en-US" smtClean="0"/>
              <a:pPr rtl="1"/>
              <a:t>6</a:t>
            </a:fld>
            <a:endParaRPr lang="en-US"/>
          </a:p>
        </p:txBody>
      </p:sp>
    </p:spTree>
    <p:extLst>
      <p:ext uri="{BB962C8B-B14F-4D97-AF65-F5344CB8AC3E}">
        <p14:creationId xmlns:p14="http://schemas.microsoft.com/office/powerpoint/2010/main" val="1575987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kern="100" dirty="0">
                <a:effectLst/>
                <a:latin typeface="Aptos" panose="020B0004020202020204" pitchFamily="34" charset="0"/>
                <a:ea typeface="Aptos" panose="020B0004020202020204" pitchFamily="34" charset="0"/>
                <a:cs typeface="Arial" panose="020B0604020202020204" pitchFamily="34" charset="0"/>
              </a:rPr>
              <a:t>אבל לפני שנתחיל הבינו לכם אַשְׁלָיָה / אִלוּזִיָה שמטרתה להדגים לכם את כוחו של הצבע. פה למרות שנראה לנו שצבעיהם של הלבבות שונים אבל האמת שהם באותו צבע!</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endParaRPr lang="he-IL" dirty="0"/>
          </a:p>
        </p:txBody>
      </p:sp>
      <p:sp>
        <p:nvSpPr>
          <p:cNvPr id="4" name="מציין מיקום של תאריך 3"/>
          <p:cNvSpPr>
            <a:spLocks noGrp="1"/>
          </p:cNvSpPr>
          <p:nvPr>
            <p:ph type="dt" idx="1"/>
          </p:nvPr>
        </p:nvSpPr>
        <p:spPr/>
        <p:txBody>
          <a:bodyPr/>
          <a:lstStyle/>
          <a:p>
            <a:pPr rtl="1"/>
            <a:fld id="{487BAAEE-F7BD-4A16-8518-0FD93306B6A0}" type="datetime1">
              <a:rPr lang="he-IL" smtClean="0"/>
              <a:t>ל'/ניסן/תשפ"ד</a:t>
            </a:fld>
            <a:endParaRPr lang="en-US"/>
          </a:p>
        </p:txBody>
      </p:sp>
      <p:sp>
        <p:nvSpPr>
          <p:cNvPr id="5" name="מציין מיקום של מספר שקופית 4"/>
          <p:cNvSpPr>
            <a:spLocks noGrp="1"/>
          </p:cNvSpPr>
          <p:nvPr>
            <p:ph type="sldNum" sz="quarter" idx="5"/>
          </p:nvPr>
        </p:nvSpPr>
        <p:spPr/>
        <p:txBody>
          <a:bodyPr/>
          <a:lstStyle/>
          <a:p>
            <a:pPr rtl="1"/>
            <a:fld id="{37A705E3-E620-489D-9973-6221209A4B3B}" type="slidenum">
              <a:rPr lang="en-US" smtClean="0"/>
              <a:pPr rtl="1"/>
              <a:t>7</a:t>
            </a:fld>
            <a:endParaRPr lang="en-US"/>
          </a:p>
        </p:txBody>
      </p:sp>
    </p:spTree>
    <p:extLst>
      <p:ext uri="{BB962C8B-B14F-4D97-AF65-F5344CB8AC3E}">
        <p14:creationId xmlns:p14="http://schemas.microsoft.com/office/powerpoint/2010/main" val="1020658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תאריך 3"/>
          <p:cNvSpPr>
            <a:spLocks noGrp="1"/>
          </p:cNvSpPr>
          <p:nvPr>
            <p:ph type="dt" idx="1"/>
          </p:nvPr>
        </p:nvSpPr>
        <p:spPr/>
        <p:txBody>
          <a:bodyPr/>
          <a:lstStyle/>
          <a:p>
            <a:pPr rtl="1"/>
            <a:fld id="{487BAAEE-F7BD-4A16-8518-0FD93306B6A0}" type="datetime1">
              <a:rPr lang="he-IL" smtClean="0"/>
              <a:t>ל'/ניסן/תשפ"ד</a:t>
            </a:fld>
            <a:endParaRPr lang="en-US"/>
          </a:p>
        </p:txBody>
      </p:sp>
      <p:sp>
        <p:nvSpPr>
          <p:cNvPr id="5" name="מציין מיקום של מספר שקופית 4"/>
          <p:cNvSpPr>
            <a:spLocks noGrp="1"/>
          </p:cNvSpPr>
          <p:nvPr>
            <p:ph type="sldNum" sz="quarter" idx="5"/>
          </p:nvPr>
        </p:nvSpPr>
        <p:spPr/>
        <p:txBody>
          <a:bodyPr/>
          <a:lstStyle/>
          <a:p>
            <a:pPr rtl="1"/>
            <a:fld id="{37A705E3-E620-489D-9973-6221209A4B3B}" type="slidenum">
              <a:rPr lang="en-US" smtClean="0"/>
              <a:pPr rtl="1"/>
              <a:t>9</a:t>
            </a:fld>
            <a:endParaRPr lang="en-US"/>
          </a:p>
        </p:txBody>
      </p:sp>
    </p:spTree>
    <p:extLst>
      <p:ext uri="{BB962C8B-B14F-4D97-AF65-F5344CB8AC3E}">
        <p14:creationId xmlns:p14="http://schemas.microsoft.com/office/powerpoint/2010/main" val="1423150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תאריך 3"/>
          <p:cNvSpPr>
            <a:spLocks noGrp="1"/>
          </p:cNvSpPr>
          <p:nvPr>
            <p:ph type="dt" idx="1"/>
          </p:nvPr>
        </p:nvSpPr>
        <p:spPr/>
        <p:txBody>
          <a:bodyPr/>
          <a:lstStyle/>
          <a:p>
            <a:pPr rtl="1"/>
            <a:fld id="{487BAAEE-F7BD-4A16-8518-0FD93306B6A0}" type="datetime1">
              <a:rPr lang="he-IL" smtClean="0"/>
              <a:t>ל'/ניסן/תשפ"ד</a:t>
            </a:fld>
            <a:endParaRPr lang="en-US"/>
          </a:p>
        </p:txBody>
      </p:sp>
      <p:sp>
        <p:nvSpPr>
          <p:cNvPr id="5" name="מציין מיקום של מספר שקופית 4"/>
          <p:cNvSpPr>
            <a:spLocks noGrp="1"/>
          </p:cNvSpPr>
          <p:nvPr>
            <p:ph type="sldNum" sz="quarter" idx="5"/>
          </p:nvPr>
        </p:nvSpPr>
        <p:spPr/>
        <p:txBody>
          <a:bodyPr/>
          <a:lstStyle/>
          <a:p>
            <a:pPr rtl="1"/>
            <a:fld id="{37A705E3-E620-489D-9973-6221209A4B3B}" type="slidenum">
              <a:rPr lang="en-US" smtClean="0"/>
              <a:pPr rtl="1"/>
              <a:t>10</a:t>
            </a:fld>
            <a:endParaRPr lang="en-US"/>
          </a:p>
        </p:txBody>
      </p:sp>
    </p:spTree>
    <p:extLst>
      <p:ext uri="{BB962C8B-B14F-4D97-AF65-F5344CB8AC3E}">
        <p14:creationId xmlns:p14="http://schemas.microsoft.com/office/powerpoint/2010/main" val="2836537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שקופית כותרת">
    <p:spTree>
      <p:nvGrpSpPr>
        <p:cNvPr id="1" name=""/>
        <p:cNvGrpSpPr/>
        <p:nvPr/>
      </p:nvGrpSpPr>
      <p:grpSpPr>
        <a:xfrm>
          <a:off x="0" y="0"/>
          <a:ext cx="0" cy="0"/>
          <a:chOff x="0" y="0"/>
          <a:chExt cx="0" cy="0"/>
        </a:xfrm>
      </p:grpSpPr>
      <p:sp>
        <p:nvSpPr>
          <p:cNvPr id="5" name="מלבן 4">
            <a:extLst>
              <a:ext uri="{FF2B5EF4-FFF2-40B4-BE49-F238E27FC236}">
                <a16:creationId xmlns:a16="http://schemas.microsoft.com/office/drawing/2014/main" id="{904DB13E-F722-4ED6-BB00-556651E95281}"/>
              </a:ext>
            </a:extLst>
          </p:cNvPr>
          <p:cNvSpPr/>
          <p:nvPr/>
        </p:nvSpPr>
        <p:spPr>
          <a:xfrm flipH="1">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sz="1350"/>
          </a:p>
        </p:txBody>
      </p:sp>
      <p:sp useBgFill="1">
        <p:nvSpPr>
          <p:cNvPr id="10" name="מלבן 9"/>
          <p:cNvSpPr/>
          <p:nvPr/>
        </p:nvSpPr>
        <p:spPr>
          <a:xfrm flipH="1">
            <a:off x="980901" y="1267730"/>
            <a:ext cx="7182197" cy="4307950"/>
          </a:xfrm>
          <a:prstGeom prst="rect">
            <a:avLst/>
          </a:prstGeom>
          <a:ln w="6350" cap="flat" cmpd="sng" algn="ctr">
            <a:noFill/>
            <a:prstDash val="solid"/>
          </a:ln>
          <a:effectLst>
            <a:outerShdw blurRad="50800" algn="ctr" rotWithShape="0">
              <a:prstClr val="black">
                <a:alpha val="66000"/>
              </a:prstClr>
            </a:outerShdw>
            <a:softEdge rad="0"/>
          </a:effectLst>
        </p:spPr>
        <p:txBody>
          <a:bodyPr rtlCol="1"/>
          <a:lstStyle/>
          <a:p>
            <a:pPr algn="r" rtl="1"/>
            <a:endParaRPr lang="en-US" sz="1350"/>
          </a:p>
        </p:txBody>
      </p:sp>
      <p:sp>
        <p:nvSpPr>
          <p:cNvPr id="11" name="מלבן 10"/>
          <p:cNvSpPr/>
          <p:nvPr/>
        </p:nvSpPr>
        <p:spPr>
          <a:xfrm flipH="1">
            <a:off x="1085849" y="1411615"/>
            <a:ext cx="6972300" cy="4034770"/>
          </a:xfrm>
          <a:prstGeom prst="rect">
            <a:avLst/>
          </a:prstGeom>
          <a:noFill/>
          <a:ln w="6350" cap="sq" cmpd="sng" algn="ctr">
            <a:solidFill>
              <a:schemeClr val="tx1">
                <a:lumMod val="75000"/>
                <a:lumOff val="25000"/>
              </a:schemeClr>
            </a:solidFill>
            <a:prstDash val="solid"/>
            <a:miter lim="800000"/>
          </a:ln>
          <a:effectLst/>
        </p:spPr>
        <p:txBody>
          <a:bodyPr rtlCol="1"/>
          <a:lstStyle/>
          <a:p>
            <a:pPr algn="r" rtl="1"/>
            <a:endParaRPr lang="en-US" sz="1350"/>
          </a:p>
        </p:txBody>
      </p:sp>
      <p:sp>
        <p:nvSpPr>
          <p:cNvPr id="15" name="מלבן 14"/>
          <p:cNvSpPr/>
          <p:nvPr/>
        </p:nvSpPr>
        <p:spPr>
          <a:xfrm flipH="1">
            <a:off x="3851910" y="1267730"/>
            <a:ext cx="144018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lstStyle/>
          <a:p>
            <a:pPr algn="r" rtl="1"/>
            <a:endParaRPr lang="en-US" sz="1350"/>
          </a:p>
        </p:txBody>
      </p:sp>
      <p:grpSp>
        <p:nvGrpSpPr>
          <p:cNvPr id="7" name="קבוצה 6">
            <a:extLst>
              <a:ext uri="{FF2B5EF4-FFF2-40B4-BE49-F238E27FC236}">
                <a16:creationId xmlns:a16="http://schemas.microsoft.com/office/drawing/2014/main" id="{E26428D7-C6F3-473D-A360-A3F5C3E8728C}"/>
              </a:ext>
            </a:extLst>
          </p:cNvPr>
          <p:cNvGrpSpPr/>
          <p:nvPr/>
        </p:nvGrpSpPr>
        <p:grpSpPr>
          <a:xfrm flipH="1">
            <a:off x="3937635" y="1267730"/>
            <a:ext cx="1268730" cy="615934"/>
            <a:chOff x="5250180" y="1267730"/>
            <a:chExt cx="1691640" cy="615934"/>
          </a:xfrm>
        </p:grpSpPr>
        <p:cxnSp>
          <p:nvCxnSpPr>
            <p:cNvPr id="17" name="מחבר ישר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מחבר ישר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מחבר ישר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כותרת 1"/>
          <p:cNvSpPr>
            <a:spLocks noGrp="1"/>
          </p:cNvSpPr>
          <p:nvPr>
            <p:ph type="ctrTitle"/>
          </p:nvPr>
        </p:nvSpPr>
        <p:spPr>
          <a:xfrm flipH="1">
            <a:off x="1221826" y="2244830"/>
            <a:ext cx="6700347" cy="2437232"/>
          </a:xfrm>
        </p:spPr>
        <p:txBody>
          <a:bodyPr tIns="45720" bIns="45720" rtlCol="1" anchor="ctr">
            <a:normAutofit/>
          </a:bodyPr>
          <a:lstStyle>
            <a:lvl1pPr algn="ctr" rtl="1">
              <a:lnSpc>
                <a:spcPct val="83000"/>
              </a:lnSpc>
              <a:defRPr lang="en-US" sz="5100" b="0" kern="1200" cap="all" spc="-75" baseline="0" dirty="0">
                <a:solidFill>
                  <a:schemeClr val="tx1">
                    <a:lumMod val="85000"/>
                    <a:lumOff val="15000"/>
                  </a:schemeClr>
                </a:solidFill>
                <a:effectLst/>
                <a:latin typeface="+mj-lt"/>
                <a:ea typeface="+mn-ea"/>
                <a:cs typeface="+mn-cs"/>
              </a:defRPr>
            </a:lvl1pPr>
          </a:lstStyle>
          <a:p>
            <a:pPr rtl="1"/>
            <a:r>
              <a:rPr lang="he-IL"/>
              <a:t>לחץ כדי לערוך סגנון כותרת של תבנית בסיס</a:t>
            </a:r>
            <a:endParaRPr lang="en-US" dirty="0"/>
          </a:p>
        </p:txBody>
      </p:sp>
      <p:sp>
        <p:nvSpPr>
          <p:cNvPr id="3" name="כותרת משנה 2"/>
          <p:cNvSpPr>
            <a:spLocks noGrp="1"/>
          </p:cNvSpPr>
          <p:nvPr>
            <p:ph type="subTitle" idx="1"/>
          </p:nvPr>
        </p:nvSpPr>
        <p:spPr>
          <a:xfrm flipH="1">
            <a:off x="1219540" y="4682063"/>
            <a:ext cx="6702635" cy="457201"/>
          </a:xfrm>
        </p:spPr>
        <p:txBody>
          <a:bodyPr rtlCol="1">
            <a:normAutofit/>
          </a:bodyPr>
          <a:lstStyle>
            <a:lvl1pPr marL="0" indent="0" algn="ctr" rtl="1">
              <a:spcBef>
                <a:spcPts val="0"/>
              </a:spcBef>
              <a:buNone/>
              <a:defRPr sz="1350" spc="60" baseline="0">
                <a:solidFill>
                  <a:schemeClr val="tx1">
                    <a:lumMod val="95000"/>
                    <a:lumOff val="5000"/>
                  </a:schemeClr>
                </a:solidFill>
              </a:defRPr>
            </a:lvl1pPr>
            <a:lvl2pPr marL="342900" indent="0" algn="ctr" rtl="1">
              <a:buNone/>
              <a:defRPr sz="1200"/>
            </a:lvl2pPr>
            <a:lvl3pPr marL="685800" indent="0" algn="ctr" rtl="1">
              <a:buNone/>
              <a:defRPr sz="1200"/>
            </a:lvl3pPr>
            <a:lvl4pPr marL="1028700" indent="0" algn="ctr" rtl="1">
              <a:buNone/>
              <a:defRPr sz="1200"/>
            </a:lvl4pPr>
            <a:lvl5pPr marL="1371600" indent="0" algn="ctr" rtl="1">
              <a:buNone/>
              <a:defRPr sz="1200"/>
            </a:lvl5pPr>
            <a:lvl6pPr marL="1714500" indent="0" algn="ctr" rtl="1">
              <a:buNone/>
              <a:defRPr sz="1200"/>
            </a:lvl6pPr>
            <a:lvl7pPr marL="2057400" indent="0" algn="ctr" rtl="1">
              <a:buNone/>
              <a:defRPr sz="1200"/>
            </a:lvl7pPr>
            <a:lvl8pPr marL="2400300" indent="0" algn="ctr" rtl="1">
              <a:buNone/>
              <a:defRPr sz="1200"/>
            </a:lvl8pPr>
            <a:lvl9pPr marL="2743200" indent="0" algn="ctr" rtl="1">
              <a:buNone/>
              <a:defRPr sz="1200"/>
            </a:lvl9pPr>
          </a:lstStyle>
          <a:p>
            <a:pPr rtl="1"/>
            <a:r>
              <a:rPr lang="he-IL"/>
              <a:t>לחץ כדי לערוך סגנון כותרת משנה של תבנית בסיס</a:t>
            </a:r>
            <a:endParaRPr lang="en-US" dirty="0"/>
          </a:p>
        </p:txBody>
      </p:sp>
      <p:sp>
        <p:nvSpPr>
          <p:cNvPr id="20" name="מציין מיקום של תאריך 19"/>
          <p:cNvSpPr>
            <a:spLocks noGrp="1"/>
          </p:cNvSpPr>
          <p:nvPr>
            <p:ph type="dt" sz="half" idx="10"/>
          </p:nvPr>
        </p:nvSpPr>
        <p:spPr>
          <a:xfrm flipH="1">
            <a:off x="3989070" y="1341256"/>
            <a:ext cx="1165860" cy="485546"/>
          </a:xfrm>
        </p:spPr>
        <p:txBody>
          <a:bodyPr rtlCol="1"/>
          <a:lstStyle>
            <a:lvl1pPr algn="ctr" rtl="1">
              <a:defRPr sz="975" spc="0" baseline="0">
                <a:solidFill>
                  <a:srgbClr val="FFFFFF"/>
                </a:solidFill>
                <a:latin typeface="+mn-lt"/>
              </a:defRPr>
            </a:lvl1pPr>
          </a:lstStyle>
          <a:p>
            <a:pPr rtl="1"/>
            <a:fld id="{BF7160C1-15A3-436B-BE8D-A4D9E0EAAE91}" type="datetime1">
              <a:rPr lang="he-IL" smtClean="0"/>
              <a:t>ל'/ניסן/תשפ"ד</a:t>
            </a:fld>
            <a:endParaRPr lang="en-US" dirty="0"/>
          </a:p>
        </p:txBody>
      </p:sp>
      <p:sp>
        <p:nvSpPr>
          <p:cNvPr id="21" name="מציין מיקום של כותרת תחתונה 20"/>
          <p:cNvSpPr>
            <a:spLocks noGrp="1"/>
          </p:cNvSpPr>
          <p:nvPr>
            <p:ph type="ftr" sz="quarter" idx="11"/>
          </p:nvPr>
        </p:nvSpPr>
        <p:spPr>
          <a:xfrm flipH="1">
            <a:off x="3624454" y="5177408"/>
            <a:ext cx="4297721" cy="228600"/>
          </a:xfrm>
        </p:spPr>
        <p:txBody>
          <a:bodyPr rtlCol="1"/>
          <a:lstStyle>
            <a:lvl1pPr algn="r" rtl="1">
              <a:defRPr>
                <a:solidFill>
                  <a:schemeClr val="tx1">
                    <a:lumMod val="85000"/>
                    <a:lumOff val="15000"/>
                  </a:schemeClr>
                </a:solidFill>
              </a:defRPr>
            </a:lvl1pPr>
          </a:lstStyle>
          <a:p>
            <a:pPr rtl="1"/>
            <a:endParaRPr lang="en-US" dirty="0"/>
          </a:p>
        </p:txBody>
      </p:sp>
      <p:sp>
        <p:nvSpPr>
          <p:cNvPr id="22" name="מציין מיקום של מספר שקופית 21"/>
          <p:cNvSpPr>
            <a:spLocks noGrp="1"/>
          </p:cNvSpPr>
          <p:nvPr>
            <p:ph type="sldNum" sz="quarter" idx="12"/>
          </p:nvPr>
        </p:nvSpPr>
        <p:spPr>
          <a:xfrm flipH="1">
            <a:off x="1221825" y="5177408"/>
            <a:ext cx="1466985" cy="228600"/>
          </a:xfrm>
        </p:spPr>
        <p:txBody>
          <a:bodyPr rtlCol="1"/>
          <a:lstStyle>
            <a:lvl1pPr algn="r" rtl="1">
              <a:defRPr>
                <a:solidFill>
                  <a:schemeClr val="tx1">
                    <a:lumMod val="85000"/>
                    <a:lumOff val="15000"/>
                  </a:schemeClr>
                </a:solidFill>
              </a:defRPr>
            </a:lvl1pPr>
          </a:lstStyle>
          <a:p>
            <a:pPr rtl="1"/>
            <a:fld id="{34B7E4EF-A1BD-40F4-AB7B-04F084DD991D}" type="slidenum">
              <a:rPr lang="en-US" smtClean="0"/>
              <a:pPr/>
              <a:t>‹#›</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a:xfrm flipH="1">
            <a:off x="800100" y="642594"/>
            <a:ext cx="7543800" cy="1371600"/>
          </a:xfrm>
        </p:spPr>
        <p:txBody>
          <a:bodyPr rtlCol="1"/>
          <a:lstStyle>
            <a:lvl1pPr algn="r" rtl="1">
              <a:defRPr/>
            </a:lvl1pPr>
          </a:lstStyle>
          <a:p>
            <a:pPr rtl="1"/>
            <a:r>
              <a:rPr lang="he-IL"/>
              <a:t>לחץ כדי לערוך סגנון כותרת של תבנית בסיס</a:t>
            </a:r>
            <a:endParaRPr lang="en-US" dirty="0"/>
          </a:p>
        </p:txBody>
      </p:sp>
      <p:sp>
        <p:nvSpPr>
          <p:cNvPr id="3" name="מציין מיקום טקסט אנכי 2"/>
          <p:cNvSpPr>
            <a:spLocks noGrp="1"/>
          </p:cNvSpPr>
          <p:nvPr>
            <p:ph type="body" orient="vert" idx="1"/>
          </p:nvPr>
        </p:nvSpPr>
        <p:spPr>
          <a:xfrm rot="10800000" flipH="1">
            <a:off x="800100" y="2103120"/>
            <a:ext cx="7543800" cy="3849624"/>
          </a:xfrm>
        </p:spPr>
        <p:txBody>
          <a:bodyPr vert="eaVert" rtlCol="1"/>
          <a:lstStyle>
            <a:lvl1pPr algn="r" rtl="1">
              <a:defRPr/>
            </a:lvl1pPr>
            <a:lvl2pPr algn="r" rtl="1">
              <a:defRPr/>
            </a:lvl2pPr>
            <a:lvl3pPr algn="r" rtl="1">
              <a:defRPr/>
            </a:lvl3pPr>
            <a:lvl4pPr algn="r" rtl="1">
              <a:defRPr/>
            </a:lvl4pPr>
            <a:lvl5pPr algn="r" rtl="1">
              <a:defRPr/>
            </a:lvl5pPr>
          </a:lstStyle>
          <a:p>
            <a:pPr lvl="0" rtl="1"/>
            <a:r>
              <a:rPr lang="he-IL"/>
              <a:t>לחץ כדי לערוך סגנונות טקסט של תבנית בסיס</a:t>
            </a:r>
          </a:p>
          <a:p>
            <a:pPr lvl="1" rtl="1"/>
            <a:r>
              <a:rPr lang="he-IL"/>
              <a:t>רמה שנייה</a:t>
            </a:r>
          </a:p>
          <a:p>
            <a:pPr lvl="2" rtl="1"/>
            <a:r>
              <a:rPr lang="he-IL"/>
              <a:t>רמה שלישית</a:t>
            </a:r>
          </a:p>
          <a:p>
            <a:pPr lvl="3" rtl="1"/>
            <a:r>
              <a:rPr lang="he-IL"/>
              <a:t>רמה רביעית</a:t>
            </a:r>
          </a:p>
          <a:p>
            <a:pPr lvl="4" rtl="1"/>
            <a:r>
              <a:rPr lang="he-IL"/>
              <a:t>רמה חמישית</a:t>
            </a:r>
            <a:endParaRPr lang="en-US" dirty="0"/>
          </a:p>
        </p:txBody>
      </p:sp>
      <p:sp>
        <p:nvSpPr>
          <p:cNvPr id="4" name="מציין מיקום של תאריך 3"/>
          <p:cNvSpPr>
            <a:spLocks noGrp="1"/>
          </p:cNvSpPr>
          <p:nvPr>
            <p:ph type="dt" sz="half" idx="10"/>
          </p:nvPr>
        </p:nvSpPr>
        <p:spPr>
          <a:xfrm flipH="1">
            <a:off x="1531621" y="6035040"/>
            <a:ext cx="2169784" cy="365760"/>
          </a:xfrm>
        </p:spPr>
        <p:txBody>
          <a:bodyPr rtlCol="1"/>
          <a:lstStyle>
            <a:lvl1pPr algn="r" rtl="1">
              <a:defRPr/>
            </a:lvl1pPr>
          </a:lstStyle>
          <a:p>
            <a:pPr rtl="1"/>
            <a:fld id="{9E18CD11-5483-4186-9C9D-D99E7FE92433}" type="datetime1">
              <a:rPr lang="he-IL" smtClean="0"/>
              <a:t>ל'/ניסן/תשפ"ד</a:t>
            </a:fld>
            <a:endParaRPr lang="en-US"/>
          </a:p>
        </p:txBody>
      </p:sp>
      <p:sp>
        <p:nvSpPr>
          <p:cNvPr id="5" name="מציין מיקום של כותרת תחתונה 4"/>
          <p:cNvSpPr>
            <a:spLocks noGrp="1"/>
          </p:cNvSpPr>
          <p:nvPr>
            <p:ph type="ftr" sz="quarter" idx="11"/>
          </p:nvPr>
        </p:nvSpPr>
        <p:spPr>
          <a:xfrm flipH="1">
            <a:off x="3981450" y="6035040"/>
            <a:ext cx="4362450" cy="365760"/>
          </a:xfrm>
        </p:spPr>
        <p:txBody>
          <a:bodyPr rtlCol="1"/>
          <a:lstStyle>
            <a:lvl1pPr algn="r" rtl="1">
              <a:defRPr/>
            </a:lvl1pPr>
          </a:lstStyle>
          <a:p>
            <a:pPr rtl="1"/>
            <a:endParaRPr lang="en-US"/>
          </a:p>
        </p:txBody>
      </p:sp>
      <p:sp>
        <p:nvSpPr>
          <p:cNvPr id="6" name="מציין מיקום של מספר שקופית 5"/>
          <p:cNvSpPr>
            <a:spLocks noGrp="1"/>
          </p:cNvSpPr>
          <p:nvPr>
            <p:ph type="sldNum" sz="quarter" idx="12"/>
          </p:nvPr>
        </p:nvSpPr>
        <p:spPr>
          <a:xfrm flipH="1">
            <a:off x="800100" y="6035040"/>
            <a:ext cx="628650" cy="365760"/>
          </a:xfrm>
        </p:spPr>
        <p:txBody>
          <a:bodyPr rtlCol="1"/>
          <a:lstStyle>
            <a:lvl1pPr algn="r" rtl="1">
              <a:defRPr/>
            </a:lvl1pPr>
          </a:lstStyle>
          <a:p>
            <a:pPr rtl="1"/>
            <a:fld id="{34B7E4EF-A1BD-40F4-AB7B-04F084DD991D}" type="slidenum">
              <a:rPr lang="en-US" smtClean="0"/>
              <a:pPr/>
              <a:t>‹#›</a:t>
            </a:fld>
            <a:endParaRPr lang="en-US"/>
          </a:p>
        </p:txBody>
      </p:sp>
    </p:spTree>
    <p:extLst>
      <p:ext uri="{BB962C8B-B14F-4D97-AF65-F5344CB8AC3E}">
        <p14:creationId xmlns:p14="http://schemas.microsoft.com/office/powerpoint/2010/main" val="4023329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rot="10800000" flipH="1">
            <a:off x="628650" y="762000"/>
            <a:ext cx="1771650" cy="5257800"/>
          </a:xfrm>
        </p:spPr>
        <p:txBody>
          <a:bodyPr vert="eaVert" rtlCol="1"/>
          <a:lstStyle>
            <a:lvl1pPr algn="r" rtl="1">
              <a:defRPr/>
            </a:lvl1pPr>
          </a:lstStyle>
          <a:p>
            <a:pPr rtl="1"/>
            <a:r>
              <a:rPr lang="he-IL"/>
              <a:t>לחץ כדי לערוך סגנון כותרת של תבנית בסיס</a:t>
            </a:r>
            <a:endParaRPr lang="en-US" dirty="0"/>
          </a:p>
        </p:txBody>
      </p:sp>
      <p:sp>
        <p:nvSpPr>
          <p:cNvPr id="3" name="מציין מיקום טקסט אנכי 2"/>
          <p:cNvSpPr>
            <a:spLocks noGrp="1"/>
          </p:cNvSpPr>
          <p:nvPr>
            <p:ph type="body" orient="vert" idx="1"/>
          </p:nvPr>
        </p:nvSpPr>
        <p:spPr>
          <a:xfrm rot="10800000" flipH="1">
            <a:off x="2457450" y="762000"/>
            <a:ext cx="6057900" cy="5257800"/>
          </a:xfrm>
        </p:spPr>
        <p:txBody>
          <a:bodyPr vert="eaVert" rtlCol="1"/>
          <a:lstStyle>
            <a:lvl1pPr algn="r" rtl="1">
              <a:defRPr/>
            </a:lvl1pPr>
            <a:lvl2pPr algn="r" rtl="1">
              <a:defRPr/>
            </a:lvl2pPr>
            <a:lvl3pPr algn="r" rtl="1">
              <a:defRPr/>
            </a:lvl3pPr>
            <a:lvl4pPr algn="r" rtl="1">
              <a:defRPr/>
            </a:lvl4pPr>
            <a:lvl5pPr algn="r" rtl="1">
              <a:defRPr/>
            </a:lvl5pPr>
          </a:lstStyle>
          <a:p>
            <a:pPr lvl="0" rtl="1"/>
            <a:r>
              <a:rPr lang="he-IL"/>
              <a:t>לחץ כדי לערוך סגנונות טקסט של תבנית בסיס</a:t>
            </a:r>
          </a:p>
          <a:p>
            <a:pPr lvl="1" rtl="1"/>
            <a:r>
              <a:rPr lang="he-IL"/>
              <a:t>רמה שנייה</a:t>
            </a:r>
          </a:p>
          <a:p>
            <a:pPr lvl="2" rtl="1"/>
            <a:r>
              <a:rPr lang="he-IL"/>
              <a:t>רמה שלישית</a:t>
            </a:r>
          </a:p>
          <a:p>
            <a:pPr lvl="3" rtl="1"/>
            <a:r>
              <a:rPr lang="he-IL"/>
              <a:t>רמה רביעית</a:t>
            </a:r>
          </a:p>
          <a:p>
            <a:pPr lvl="4" rtl="1"/>
            <a:r>
              <a:rPr lang="he-IL"/>
              <a:t>רמה חמישית</a:t>
            </a:r>
            <a:endParaRPr lang="en-US" dirty="0"/>
          </a:p>
        </p:txBody>
      </p:sp>
      <p:sp>
        <p:nvSpPr>
          <p:cNvPr id="4" name="מציין מיקום של תאריך 3"/>
          <p:cNvSpPr>
            <a:spLocks noGrp="1"/>
          </p:cNvSpPr>
          <p:nvPr>
            <p:ph type="dt" sz="half" idx="10"/>
          </p:nvPr>
        </p:nvSpPr>
        <p:spPr>
          <a:xfrm flipH="1">
            <a:off x="1531621" y="6035040"/>
            <a:ext cx="2169784" cy="365760"/>
          </a:xfrm>
        </p:spPr>
        <p:txBody>
          <a:bodyPr rtlCol="1"/>
          <a:lstStyle>
            <a:lvl1pPr algn="r" rtl="1">
              <a:defRPr/>
            </a:lvl1pPr>
          </a:lstStyle>
          <a:p>
            <a:pPr rtl="1"/>
            <a:fld id="{8128C7A3-6078-4E1D-A45D-7F8EB763EDD3}" type="datetime1">
              <a:rPr lang="he-IL" smtClean="0"/>
              <a:t>ל'/ניסן/תשפ"ד</a:t>
            </a:fld>
            <a:endParaRPr lang="en-US"/>
          </a:p>
        </p:txBody>
      </p:sp>
      <p:sp>
        <p:nvSpPr>
          <p:cNvPr id="5" name="מציין מיקום של כותרת תחתונה 4"/>
          <p:cNvSpPr>
            <a:spLocks noGrp="1"/>
          </p:cNvSpPr>
          <p:nvPr>
            <p:ph type="ftr" sz="quarter" idx="11"/>
          </p:nvPr>
        </p:nvSpPr>
        <p:spPr>
          <a:xfrm flipH="1">
            <a:off x="3981450" y="6035040"/>
            <a:ext cx="4362450" cy="365760"/>
          </a:xfrm>
        </p:spPr>
        <p:txBody>
          <a:bodyPr rtlCol="1"/>
          <a:lstStyle>
            <a:lvl1pPr algn="r" rtl="1">
              <a:defRPr/>
            </a:lvl1pPr>
          </a:lstStyle>
          <a:p>
            <a:pPr rtl="1"/>
            <a:endParaRPr lang="en-US"/>
          </a:p>
        </p:txBody>
      </p:sp>
      <p:sp>
        <p:nvSpPr>
          <p:cNvPr id="6" name="מציין מיקום של מספר שקופית 5"/>
          <p:cNvSpPr>
            <a:spLocks noGrp="1"/>
          </p:cNvSpPr>
          <p:nvPr>
            <p:ph type="sldNum" sz="quarter" idx="12"/>
          </p:nvPr>
        </p:nvSpPr>
        <p:spPr>
          <a:xfrm flipH="1">
            <a:off x="800100" y="6035040"/>
            <a:ext cx="628650" cy="365760"/>
          </a:xfrm>
        </p:spPr>
        <p:txBody>
          <a:bodyPr rtlCol="1"/>
          <a:lstStyle>
            <a:lvl1pPr algn="r" rtl="1">
              <a:defRPr/>
            </a:lvl1pPr>
          </a:lstStyle>
          <a:p>
            <a:pPr rtl="1"/>
            <a:fld id="{34B7E4EF-A1BD-40F4-AB7B-04F084DD991D}" type="slidenum">
              <a:rPr lang="en-US" smtClean="0"/>
              <a:pPr/>
              <a:t>‹#›</a:t>
            </a:fld>
            <a:endParaRPr lang="en-US"/>
          </a:p>
        </p:txBody>
      </p:sp>
    </p:spTree>
    <p:extLst>
      <p:ext uri="{BB962C8B-B14F-4D97-AF65-F5344CB8AC3E}">
        <p14:creationId xmlns:p14="http://schemas.microsoft.com/office/powerpoint/2010/main" val="1510073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92F6C6D-39AF-85D5-6A8A-BFC5A6D6072F}"/>
              </a:ext>
            </a:extLst>
          </p:cNvPr>
          <p:cNvSpPr>
            <a:spLocks noGrp="1"/>
          </p:cNvSpPr>
          <p:nvPr>
            <p:ph type="ctrTitle"/>
          </p:nvPr>
        </p:nvSpPr>
        <p:spPr>
          <a:xfrm>
            <a:off x="1143000" y="1122363"/>
            <a:ext cx="6858000" cy="2387600"/>
          </a:xfrm>
        </p:spPr>
        <p:txBody>
          <a:bodyPr anchor="b"/>
          <a:lstStyle>
            <a:lvl1pPr algn="ctr">
              <a:defRPr sz="45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14045F1C-B127-17BF-CE21-FA8D16DE333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5258999A-F001-2828-5769-7815A27E2210}"/>
              </a:ext>
            </a:extLst>
          </p:cNvPr>
          <p:cNvSpPr>
            <a:spLocks noGrp="1"/>
          </p:cNvSpPr>
          <p:nvPr>
            <p:ph type="dt" sz="half" idx="10"/>
          </p:nvPr>
        </p:nvSpPr>
        <p:spPr/>
        <p:txBody>
          <a:bodyPr/>
          <a:lstStyle/>
          <a:p>
            <a:pPr rtl="1"/>
            <a:fld id="{BF7160C1-15A3-436B-BE8D-A4D9E0EAAE91}" type="datetime1">
              <a:rPr lang="he-IL" smtClean="0"/>
              <a:t>ל'/ניסן/תשפ"ד</a:t>
            </a:fld>
            <a:endParaRPr lang="en-US" dirty="0"/>
          </a:p>
        </p:txBody>
      </p:sp>
      <p:sp>
        <p:nvSpPr>
          <p:cNvPr id="5" name="מציין מיקום של כותרת תחתונה 4">
            <a:extLst>
              <a:ext uri="{FF2B5EF4-FFF2-40B4-BE49-F238E27FC236}">
                <a16:creationId xmlns:a16="http://schemas.microsoft.com/office/drawing/2014/main" id="{ADF28F7E-DDF8-16C7-4746-8A13A7AB1CE9}"/>
              </a:ext>
            </a:extLst>
          </p:cNvPr>
          <p:cNvSpPr>
            <a:spLocks noGrp="1"/>
          </p:cNvSpPr>
          <p:nvPr>
            <p:ph type="ftr" sz="quarter" idx="11"/>
          </p:nvPr>
        </p:nvSpPr>
        <p:spPr/>
        <p:txBody>
          <a:bodyPr/>
          <a:lstStyle/>
          <a:p>
            <a:pPr rtl="1"/>
            <a:endParaRPr lang="en-US" dirty="0"/>
          </a:p>
        </p:txBody>
      </p:sp>
      <p:sp>
        <p:nvSpPr>
          <p:cNvPr id="6" name="מציין מיקום של מספר שקופית 5">
            <a:extLst>
              <a:ext uri="{FF2B5EF4-FFF2-40B4-BE49-F238E27FC236}">
                <a16:creationId xmlns:a16="http://schemas.microsoft.com/office/drawing/2014/main" id="{787D1777-F532-67C8-18E4-F7795BBE07FE}"/>
              </a:ext>
            </a:extLst>
          </p:cNvPr>
          <p:cNvSpPr>
            <a:spLocks noGrp="1"/>
          </p:cNvSpPr>
          <p:nvPr>
            <p:ph type="sldNum" sz="quarter" idx="12"/>
          </p:nvPr>
        </p:nvSpPr>
        <p:spPr/>
        <p:txBody>
          <a:bodyPr/>
          <a:lstStyle/>
          <a:p>
            <a:pPr rtl="1"/>
            <a:fld id="{34B7E4EF-A1BD-40F4-AB7B-04F084DD991D}" type="slidenum">
              <a:rPr lang="en-US" smtClean="0"/>
              <a:pPr/>
              <a:t>‹#›</a:t>
            </a:fld>
            <a:endParaRPr lang="en-US" dirty="0"/>
          </a:p>
        </p:txBody>
      </p:sp>
    </p:spTree>
    <p:extLst>
      <p:ext uri="{BB962C8B-B14F-4D97-AF65-F5344CB8AC3E}">
        <p14:creationId xmlns:p14="http://schemas.microsoft.com/office/powerpoint/2010/main" val="23366865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6E48A3D-094D-8967-0591-5C2B7023A6F8}"/>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B10DD8EC-AEE0-1F34-C0E1-FE3FE22189A0}"/>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7D899BFE-41AE-A31F-F77F-EC07E59E1BE6}"/>
              </a:ext>
            </a:extLst>
          </p:cNvPr>
          <p:cNvSpPr>
            <a:spLocks noGrp="1"/>
          </p:cNvSpPr>
          <p:nvPr>
            <p:ph type="dt" sz="half" idx="10"/>
          </p:nvPr>
        </p:nvSpPr>
        <p:spPr/>
        <p:txBody>
          <a:bodyPr/>
          <a:lstStyle/>
          <a:p>
            <a:pPr rtl="1"/>
            <a:fld id="{B2AC4221-72F6-45F6-B2F2-4BE5E859C5B9}" type="datetime1">
              <a:rPr lang="he-IL" smtClean="0"/>
              <a:t>ל'/ניסן/תשפ"ד</a:t>
            </a:fld>
            <a:endParaRPr lang="en-US"/>
          </a:p>
        </p:txBody>
      </p:sp>
      <p:sp>
        <p:nvSpPr>
          <p:cNvPr id="5" name="מציין מיקום של כותרת תחתונה 4">
            <a:extLst>
              <a:ext uri="{FF2B5EF4-FFF2-40B4-BE49-F238E27FC236}">
                <a16:creationId xmlns:a16="http://schemas.microsoft.com/office/drawing/2014/main" id="{E558EB02-21BA-E8AE-5D58-9EA867E90CE8}"/>
              </a:ext>
            </a:extLst>
          </p:cNvPr>
          <p:cNvSpPr>
            <a:spLocks noGrp="1"/>
          </p:cNvSpPr>
          <p:nvPr>
            <p:ph type="ftr" sz="quarter" idx="11"/>
          </p:nvPr>
        </p:nvSpPr>
        <p:spPr/>
        <p:txBody>
          <a:bodyPr/>
          <a:lstStyle/>
          <a:p>
            <a:pPr rtl="1"/>
            <a:endParaRPr lang="en-US"/>
          </a:p>
        </p:txBody>
      </p:sp>
      <p:sp>
        <p:nvSpPr>
          <p:cNvPr id="6" name="מציין מיקום של מספר שקופית 5">
            <a:extLst>
              <a:ext uri="{FF2B5EF4-FFF2-40B4-BE49-F238E27FC236}">
                <a16:creationId xmlns:a16="http://schemas.microsoft.com/office/drawing/2014/main" id="{0102987C-AF13-2ACA-CDE1-F66D17CFA4CA}"/>
              </a:ext>
            </a:extLst>
          </p:cNvPr>
          <p:cNvSpPr>
            <a:spLocks noGrp="1"/>
          </p:cNvSpPr>
          <p:nvPr>
            <p:ph type="sldNum" sz="quarter" idx="12"/>
          </p:nvPr>
        </p:nvSpPr>
        <p:spPr/>
        <p:txBody>
          <a:bodyPr/>
          <a:lstStyle/>
          <a:p>
            <a:pPr rtl="1"/>
            <a:fld id="{34B7E4EF-A1BD-40F4-AB7B-04F084DD991D}" type="slidenum">
              <a:rPr lang="en-US" smtClean="0"/>
              <a:pPr/>
              <a:t>‹#›</a:t>
            </a:fld>
            <a:endParaRPr lang="en-US"/>
          </a:p>
        </p:txBody>
      </p:sp>
    </p:spTree>
    <p:extLst>
      <p:ext uri="{BB962C8B-B14F-4D97-AF65-F5344CB8AC3E}">
        <p14:creationId xmlns:p14="http://schemas.microsoft.com/office/powerpoint/2010/main" val="30448509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FD41289-4A8F-BC9D-5755-DC08C18A8A10}"/>
              </a:ext>
            </a:extLst>
          </p:cNvPr>
          <p:cNvSpPr>
            <a:spLocks noGrp="1"/>
          </p:cNvSpPr>
          <p:nvPr>
            <p:ph type="title"/>
          </p:nvPr>
        </p:nvSpPr>
        <p:spPr>
          <a:xfrm>
            <a:off x="623888" y="1709739"/>
            <a:ext cx="7886700" cy="2852737"/>
          </a:xfrm>
        </p:spPr>
        <p:txBody>
          <a:bodyPr anchor="b"/>
          <a:lstStyle>
            <a:lvl1pPr>
              <a:defRPr sz="45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D58FC018-8FA9-E3AA-1D8A-28880204D9B5}"/>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4339C655-1BC1-7958-786C-6502AD90BDA4}"/>
              </a:ext>
            </a:extLst>
          </p:cNvPr>
          <p:cNvSpPr>
            <a:spLocks noGrp="1"/>
          </p:cNvSpPr>
          <p:nvPr>
            <p:ph type="dt" sz="half" idx="10"/>
          </p:nvPr>
        </p:nvSpPr>
        <p:spPr/>
        <p:txBody>
          <a:bodyPr/>
          <a:lstStyle/>
          <a:p>
            <a:pPr rtl="1"/>
            <a:fld id="{7E798AAF-4D28-4EAA-AAA2-0B0D10BF921A}" type="datetime1">
              <a:rPr lang="he-IL" smtClean="0"/>
              <a:t>ל'/ניסן/תשפ"ד</a:t>
            </a:fld>
            <a:endParaRPr lang="en-US" dirty="0"/>
          </a:p>
        </p:txBody>
      </p:sp>
      <p:sp>
        <p:nvSpPr>
          <p:cNvPr id="5" name="מציין מיקום של כותרת תחתונה 4">
            <a:extLst>
              <a:ext uri="{FF2B5EF4-FFF2-40B4-BE49-F238E27FC236}">
                <a16:creationId xmlns:a16="http://schemas.microsoft.com/office/drawing/2014/main" id="{109862FE-C504-98BF-2180-123493AE1144}"/>
              </a:ext>
            </a:extLst>
          </p:cNvPr>
          <p:cNvSpPr>
            <a:spLocks noGrp="1"/>
          </p:cNvSpPr>
          <p:nvPr>
            <p:ph type="ftr" sz="quarter" idx="11"/>
          </p:nvPr>
        </p:nvSpPr>
        <p:spPr/>
        <p:txBody>
          <a:bodyPr/>
          <a:lstStyle/>
          <a:p>
            <a:pPr rtl="1"/>
            <a:endParaRPr lang="en-US" dirty="0"/>
          </a:p>
        </p:txBody>
      </p:sp>
      <p:sp>
        <p:nvSpPr>
          <p:cNvPr id="6" name="מציין מיקום של מספר שקופית 5">
            <a:extLst>
              <a:ext uri="{FF2B5EF4-FFF2-40B4-BE49-F238E27FC236}">
                <a16:creationId xmlns:a16="http://schemas.microsoft.com/office/drawing/2014/main" id="{B471150A-E8F2-5390-B058-0DF3085DA8B5}"/>
              </a:ext>
            </a:extLst>
          </p:cNvPr>
          <p:cNvSpPr>
            <a:spLocks noGrp="1"/>
          </p:cNvSpPr>
          <p:nvPr>
            <p:ph type="sldNum" sz="quarter" idx="12"/>
          </p:nvPr>
        </p:nvSpPr>
        <p:spPr/>
        <p:txBody>
          <a:bodyPr/>
          <a:lstStyle/>
          <a:p>
            <a:pPr rtl="1"/>
            <a:fld id="{34B7E4EF-A1BD-40F4-AB7B-04F084DD991D}" type="slidenum">
              <a:rPr lang="en-US" smtClean="0"/>
              <a:pPr/>
              <a:t>‹#›</a:t>
            </a:fld>
            <a:endParaRPr lang="en-US" dirty="0"/>
          </a:p>
        </p:txBody>
      </p:sp>
    </p:spTree>
    <p:extLst>
      <p:ext uri="{BB962C8B-B14F-4D97-AF65-F5344CB8AC3E}">
        <p14:creationId xmlns:p14="http://schemas.microsoft.com/office/powerpoint/2010/main" val="27816937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30E3DA2-399B-E0BC-F4B4-F8A7C24EF0D6}"/>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FDDD4313-6EE9-356E-E138-8EDFC23D24BF}"/>
              </a:ext>
            </a:extLst>
          </p:cNvPr>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42CCA0BE-5AF3-3CE5-4ECA-CEB7AAFAF81B}"/>
              </a:ext>
            </a:extLst>
          </p:cNvPr>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331777BD-08C7-6DCD-E715-B6D4EC2C8C64}"/>
              </a:ext>
            </a:extLst>
          </p:cNvPr>
          <p:cNvSpPr>
            <a:spLocks noGrp="1"/>
          </p:cNvSpPr>
          <p:nvPr>
            <p:ph type="dt" sz="half" idx="10"/>
          </p:nvPr>
        </p:nvSpPr>
        <p:spPr/>
        <p:txBody>
          <a:bodyPr/>
          <a:lstStyle/>
          <a:p>
            <a:pPr rtl="1"/>
            <a:fld id="{4F86298B-D689-4B54-8E0F-6FF70DC91813}" type="datetime1">
              <a:rPr lang="he-IL" smtClean="0"/>
              <a:t>ל'/ניסן/תשפ"ד</a:t>
            </a:fld>
            <a:endParaRPr lang="en-US"/>
          </a:p>
        </p:txBody>
      </p:sp>
      <p:sp>
        <p:nvSpPr>
          <p:cNvPr id="6" name="מציין מיקום של כותרת תחתונה 5">
            <a:extLst>
              <a:ext uri="{FF2B5EF4-FFF2-40B4-BE49-F238E27FC236}">
                <a16:creationId xmlns:a16="http://schemas.microsoft.com/office/drawing/2014/main" id="{50108F58-165A-BBD0-69C4-029067CD4A29}"/>
              </a:ext>
            </a:extLst>
          </p:cNvPr>
          <p:cNvSpPr>
            <a:spLocks noGrp="1"/>
          </p:cNvSpPr>
          <p:nvPr>
            <p:ph type="ftr" sz="quarter" idx="11"/>
          </p:nvPr>
        </p:nvSpPr>
        <p:spPr/>
        <p:txBody>
          <a:bodyPr/>
          <a:lstStyle/>
          <a:p>
            <a:pPr rtl="1"/>
            <a:endParaRPr lang="en-US"/>
          </a:p>
        </p:txBody>
      </p:sp>
      <p:sp>
        <p:nvSpPr>
          <p:cNvPr id="7" name="מציין מיקום של מספר שקופית 6">
            <a:extLst>
              <a:ext uri="{FF2B5EF4-FFF2-40B4-BE49-F238E27FC236}">
                <a16:creationId xmlns:a16="http://schemas.microsoft.com/office/drawing/2014/main" id="{1A2962C3-D627-F4F0-7018-C146610C4AC0}"/>
              </a:ext>
            </a:extLst>
          </p:cNvPr>
          <p:cNvSpPr>
            <a:spLocks noGrp="1"/>
          </p:cNvSpPr>
          <p:nvPr>
            <p:ph type="sldNum" sz="quarter" idx="12"/>
          </p:nvPr>
        </p:nvSpPr>
        <p:spPr/>
        <p:txBody>
          <a:bodyPr/>
          <a:lstStyle/>
          <a:p>
            <a:pPr rtl="1"/>
            <a:fld id="{34B7E4EF-A1BD-40F4-AB7B-04F084DD991D}" type="slidenum">
              <a:rPr lang="en-US" smtClean="0"/>
              <a:pPr/>
              <a:t>‹#›</a:t>
            </a:fld>
            <a:endParaRPr lang="en-US"/>
          </a:p>
        </p:txBody>
      </p:sp>
    </p:spTree>
    <p:extLst>
      <p:ext uri="{BB962C8B-B14F-4D97-AF65-F5344CB8AC3E}">
        <p14:creationId xmlns:p14="http://schemas.microsoft.com/office/powerpoint/2010/main" val="28483699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A430965-F298-2A8E-30C4-5926301D6F57}"/>
              </a:ext>
            </a:extLst>
          </p:cNvPr>
          <p:cNvSpPr>
            <a:spLocks noGrp="1"/>
          </p:cNvSpPr>
          <p:nvPr>
            <p:ph type="title"/>
          </p:nvPr>
        </p:nvSpPr>
        <p:spPr>
          <a:xfrm>
            <a:off x="629841" y="365126"/>
            <a:ext cx="78867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C8C7A655-CEE3-1FB0-03E0-C8EC4F1B8381}"/>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561921CF-C2D7-79F2-1EA7-DD75AA17C47E}"/>
              </a:ext>
            </a:extLst>
          </p:cNvPr>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6045A7A9-1A5F-20DC-5993-B03C5F062FD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C7A7B400-5A3D-5300-013A-B744BC524DD7}"/>
              </a:ext>
            </a:extLst>
          </p:cNvPr>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406D4B57-F8B7-715D-030B-878686825604}"/>
              </a:ext>
            </a:extLst>
          </p:cNvPr>
          <p:cNvSpPr>
            <a:spLocks noGrp="1"/>
          </p:cNvSpPr>
          <p:nvPr>
            <p:ph type="dt" sz="half" idx="10"/>
          </p:nvPr>
        </p:nvSpPr>
        <p:spPr/>
        <p:txBody>
          <a:bodyPr/>
          <a:lstStyle/>
          <a:p>
            <a:pPr rtl="1"/>
            <a:fld id="{73807155-A311-4510-8D30-D78E6A05356E}" type="datetime1">
              <a:rPr lang="he-IL" smtClean="0"/>
              <a:t>ל'/ניסן/תשפ"ד</a:t>
            </a:fld>
            <a:endParaRPr lang="en-US"/>
          </a:p>
        </p:txBody>
      </p:sp>
      <p:sp>
        <p:nvSpPr>
          <p:cNvPr id="8" name="מציין מיקום של כותרת תחתונה 7">
            <a:extLst>
              <a:ext uri="{FF2B5EF4-FFF2-40B4-BE49-F238E27FC236}">
                <a16:creationId xmlns:a16="http://schemas.microsoft.com/office/drawing/2014/main" id="{EF0AB3ED-0DF7-E7ED-BBC5-AA0B1F1D74F7}"/>
              </a:ext>
            </a:extLst>
          </p:cNvPr>
          <p:cNvSpPr>
            <a:spLocks noGrp="1"/>
          </p:cNvSpPr>
          <p:nvPr>
            <p:ph type="ftr" sz="quarter" idx="11"/>
          </p:nvPr>
        </p:nvSpPr>
        <p:spPr/>
        <p:txBody>
          <a:bodyPr/>
          <a:lstStyle/>
          <a:p>
            <a:pPr rtl="1"/>
            <a:endParaRPr lang="en-US"/>
          </a:p>
        </p:txBody>
      </p:sp>
      <p:sp>
        <p:nvSpPr>
          <p:cNvPr id="9" name="מציין מיקום של מספר שקופית 8">
            <a:extLst>
              <a:ext uri="{FF2B5EF4-FFF2-40B4-BE49-F238E27FC236}">
                <a16:creationId xmlns:a16="http://schemas.microsoft.com/office/drawing/2014/main" id="{33C4DECA-DD20-3FA6-AF7E-F51FFB06774B}"/>
              </a:ext>
            </a:extLst>
          </p:cNvPr>
          <p:cNvSpPr>
            <a:spLocks noGrp="1"/>
          </p:cNvSpPr>
          <p:nvPr>
            <p:ph type="sldNum" sz="quarter" idx="12"/>
          </p:nvPr>
        </p:nvSpPr>
        <p:spPr/>
        <p:txBody>
          <a:bodyPr/>
          <a:lstStyle/>
          <a:p>
            <a:pPr rtl="1"/>
            <a:fld id="{34B7E4EF-A1BD-40F4-AB7B-04F084DD991D}" type="slidenum">
              <a:rPr lang="en-US" smtClean="0"/>
              <a:pPr/>
              <a:t>‹#›</a:t>
            </a:fld>
            <a:endParaRPr lang="en-US"/>
          </a:p>
        </p:txBody>
      </p:sp>
    </p:spTree>
    <p:extLst>
      <p:ext uri="{BB962C8B-B14F-4D97-AF65-F5344CB8AC3E}">
        <p14:creationId xmlns:p14="http://schemas.microsoft.com/office/powerpoint/2010/main" val="36997146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A2EE121-F6B1-7DE2-8E62-65916B113E0D}"/>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481A2D25-FE87-F5BE-E181-CCBABDB2B77F}"/>
              </a:ext>
            </a:extLst>
          </p:cNvPr>
          <p:cNvSpPr>
            <a:spLocks noGrp="1"/>
          </p:cNvSpPr>
          <p:nvPr>
            <p:ph type="dt" sz="half" idx="10"/>
          </p:nvPr>
        </p:nvSpPr>
        <p:spPr/>
        <p:txBody>
          <a:bodyPr/>
          <a:lstStyle/>
          <a:p>
            <a:pPr rtl="1"/>
            <a:fld id="{BC61730B-C49D-4774-8B68-B748FEA5604F}" type="datetime1">
              <a:rPr lang="he-IL" smtClean="0"/>
              <a:t>ל'/ניסן/תשפ"ד</a:t>
            </a:fld>
            <a:endParaRPr lang="en-US"/>
          </a:p>
        </p:txBody>
      </p:sp>
      <p:sp>
        <p:nvSpPr>
          <p:cNvPr id="4" name="מציין מיקום של כותרת תחתונה 3">
            <a:extLst>
              <a:ext uri="{FF2B5EF4-FFF2-40B4-BE49-F238E27FC236}">
                <a16:creationId xmlns:a16="http://schemas.microsoft.com/office/drawing/2014/main" id="{C14B784F-D017-92A7-1CC9-CD0914CC132B}"/>
              </a:ext>
            </a:extLst>
          </p:cNvPr>
          <p:cNvSpPr>
            <a:spLocks noGrp="1"/>
          </p:cNvSpPr>
          <p:nvPr>
            <p:ph type="ftr" sz="quarter" idx="11"/>
          </p:nvPr>
        </p:nvSpPr>
        <p:spPr/>
        <p:txBody>
          <a:bodyPr/>
          <a:lstStyle/>
          <a:p>
            <a:pPr rtl="1"/>
            <a:endParaRPr lang="en-US"/>
          </a:p>
        </p:txBody>
      </p:sp>
      <p:sp>
        <p:nvSpPr>
          <p:cNvPr id="5" name="מציין מיקום של מספר שקופית 4">
            <a:extLst>
              <a:ext uri="{FF2B5EF4-FFF2-40B4-BE49-F238E27FC236}">
                <a16:creationId xmlns:a16="http://schemas.microsoft.com/office/drawing/2014/main" id="{1B5229E0-0B2E-20D9-4AAF-0D389D67B102}"/>
              </a:ext>
            </a:extLst>
          </p:cNvPr>
          <p:cNvSpPr>
            <a:spLocks noGrp="1"/>
          </p:cNvSpPr>
          <p:nvPr>
            <p:ph type="sldNum" sz="quarter" idx="12"/>
          </p:nvPr>
        </p:nvSpPr>
        <p:spPr/>
        <p:txBody>
          <a:bodyPr/>
          <a:lstStyle/>
          <a:p>
            <a:pPr rtl="1"/>
            <a:fld id="{34B7E4EF-A1BD-40F4-AB7B-04F084DD991D}" type="slidenum">
              <a:rPr lang="en-US" smtClean="0"/>
              <a:pPr/>
              <a:t>‹#›</a:t>
            </a:fld>
            <a:endParaRPr lang="en-US"/>
          </a:p>
        </p:txBody>
      </p:sp>
    </p:spTree>
    <p:extLst>
      <p:ext uri="{BB962C8B-B14F-4D97-AF65-F5344CB8AC3E}">
        <p14:creationId xmlns:p14="http://schemas.microsoft.com/office/powerpoint/2010/main" val="7584427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9985D1F3-A897-E014-C160-9660B8E6596F}"/>
              </a:ext>
            </a:extLst>
          </p:cNvPr>
          <p:cNvSpPr>
            <a:spLocks noGrp="1"/>
          </p:cNvSpPr>
          <p:nvPr>
            <p:ph type="dt" sz="half" idx="10"/>
          </p:nvPr>
        </p:nvSpPr>
        <p:spPr/>
        <p:txBody>
          <a:bodyPr/>
          <a:lstStyle/>
          <a:p>
            <a:pPr rtl="1"/>
            <a:fld id="{5DD4575C-2D90-4767-8FC9-62CC2DF9AD34}" type="datetime1">
              <a:rPr lang="he-IL" smtClean="0"/>
              <a:t>ל'/ניסן/תשפ"ד</a:t>
            </a:fld>
            <a:endParaRPr lang="en-US"/>
          </a:p>
        </p:txBody>
      </p:sp>
      <p:sp>
        <p:nvSpPr>
          <p:cNvPr id="3" name="מציין מיקום של כותרת תחתונה 2">
            <a:extLst>
              <a:ext uri="{FF2B5EF4-FFF2-40B4-BE49-F238E27FC236}">
                <a16:creationId xmlns:a16="http://schemas.microsoft.com/office/drawing/2014/main" id="{3F525B68-443C-EA88-6FDB-8E2ECB6FBEC8}"/>
              </a:ext>
            </a:extLst>
          </p:cNvPr>
          <p:cNvSpPr>
            <a:spLocks noGrp="1"/>
          </p:cNvSpPr>
          <p:nvPr>
            <p:ph type="ftr" sz="quarter" idx="11"/>
          </p:nvPr>
        </p:nvSpPr>
        <p:spPr/>
        <p:txBody>
          <a:bodyPr/>
          <a:lstStyle/>
          <a:p>
            <a:pPr rtl="1"/>
            <a:endParaRPr lang="en-US"/>
          </a:p>
        </p:txBody>
      </p:sp>
      <p:sp>
        <p:nvSpPr>
          <p:cNvPr id="4" name="מציין מיקום של מספר שקופית 3">
            <a:extLst>
              <a:ext uri="{FF2B5EF4-FFF2-40B4-BE49-F238E27FC236}">
                <a16:creationId xmlns:a16="http://schemas.microsoft.com/office/drawing/2014/main" id="{209F40F1-BAA4-32E3-1199-63099E7E5910}"/>
              </a:ext>
            </a:extLst>
          </p:cNvPr>
          <p:cNvSpPr>
            <a:spLocks noGrp="1"/>
          </p:cNvSpPr>
          <p:nvPr>
            <p:ph type="sldNum" sz="quarter" idx="12"/>
          </p:nvPr>
        </p:nvSpPr>
        <p:spPr/>
        <p:txBody>
          <a:bodyPr/>
          <a:lstStyle/>
          <a:p>
            <a:pPr rtl="1"/>
            <a:fld id="{34B7E4EF-A1BD-40F4-AB7B-04F084DD991D}" type="slidenum">
              <a:rPr lang="en-US" smtClean="0"/>
              <a:pPr/>
              <a:t>‹#›</a:t>
            </a:fld>
            <a:endParaRPr lang="en-US"/>
          </a:p>
        </p:txBody>
      </p:sp>
    </p:spTree>
    <p:extLst>
      <p:ext uri="{BB962C8B-B14F-4D97-AF65-F5344CB8AC3E}">
        <p14:creationId xmlns:p14="http://schemas.microsoft.com/office/powerpoint/2010/main" val="16643926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AA53324-E8F1-C7F0-0FCC-F15657EF97D2}"/>
              </a:ext>
            </a:extLst>
          </p:cNvPr>
          <p:cNvSpPr>
            <a:spLocks noGrp="1"/>
          </p:cNvSpPr>
          <p:nvPr>
            <p:ph type="title"/>
          </p:nvPr>
        </p:nvSpPr>
        <p:spPr>
          <a:xfrm>
            <a:off x="629841" y="457200"/>
            <a:ext cx="2949178" cy="1600200"/>
          </a:xfrm>
        </p:spPr>
        <p:txBody>
          <a:bodyPr anchor="b"/>
          <a:lstStyle>
            <a:lvl1pPr>
              <a:defRPr sz="24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90E31229-7B22-2344-BFF1-71868636CAE7}"/>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2B73DBF1-FC77-5DB3-E772-430BC0FAE17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C2D71989-A181-32E9-2A51-4BC9A97F6EDB}"/>
              </a:ext>
            </a:extLst>
          </p:cNvPr>
          <p:cNvSpPr>
            <a:spLocks noGrp="1"/>
          </p:cNvSpPr>
          <p:nvPr>
            <p:ph type="dt" sz="half" idx="10"/>
          </p:nvPr>
        </p:nvSpPr>
        <p:spPr/>
        <p:txBody>
          <a:bodyPr/>
          <a:lstStyle/>
          <a:p>
            <a:pPr rtl="1"/>
            <a:fld id="{A177B91D-4277-4997-971F-08A00B31D816}" type="datetime1">
              <a:rPr lang="he-IL" smtClean="0"/>
              <a:t>ל'/ניסן/תשפ"ד</a:t>
            </a:fld>
            <a:endParaRPr lang="en-US"/>
          </a:p>
        </p:txBody>
      </p:sp>
      <p:sp>
        <p:nvSpPr>
          <p:cNvPr id="6" name="מציין מיקום של כותרת תחתונה 5">
            <a:extLst>
              <a:ext uri="{FF2B5EF4-FFF2-40B4-BE49-F238E27FC236}">
                <a16:creationId xmlns:a16="http://schemas.microsoft.com/office/drawing/2014/main" id="{764D2D7D-E14B-0D8F-0BBC-A531D921F0F1}"/>
              </a:ext>
            </a:extLst>
          </p:cNvPr>
          <p:cNvSpPr>
            <a:spLocks noGrp="1"/>
          </p:cNvSpPr>
          <p:nvPr>
            <p:ph type="ftr" sz="quarter" idx="11"/>
          </p:nvPr>
        </p:nvSpPr>
        <p:spPr/>
        <p:txBody>
          <a:bodyPr/>
          <a:lstStyle/>
          <a:p>
            <a:pPr rtl="1"/>
            <a:endParaRPr lang="en-US"/>
          </a:p>
        </p:txBody>
      </p:sp>
      <p:sp>
        <p:nvSpPr>
          <p:cNvPr id="7" name="מציין מיקום של מספר שקופית 6">
            <a:extLst>
              <a:ext uri="{FF2B5EF4-FFF2-40B4-BE49-F238E27FC236}">
                <a16:creationId xmlns:a16="http://schemas.microsoft.com/office/drawing/2014/main" id="{A7676804-B1DC-E09E-F8D0-9A119D134248}"/>
              </a:ext>
            </a:extLst>
          </p:cNvPr>
          <p:cNvSpPr>
            <a:spLocks noGrp="1"/>
          </p:cNvSpPr>
          <p:nvPr>
            <p:ph type="sldNum" sz="quarter" idx="12"/>
          </p:nvPr>
        </p:nvSpPr>
        <p:spPr/>
        <p:txBody>
          <a:bodyPr/>
          <a:lstStyle/>
          <a:p>
            <a:pPr rtl="1"/>
            <a:fld id="{34B7E4EF-A1BD-40F4-AB7B-04F084DD991D}" type="slidenum">
              <a:rPr lang="en-US" smtClean="0"/>
              <a:pPr/>
              <a:t>‹#›</a:t>
            </a:fld>
            <a:endParaRPr lang="en-US"/>
          </a:p>
        </p:txBody>
      </p:sp>
    </p:spTree>
    <p:extLst>
      <p:ext uri="{BB962C8B-B14F-4D97-AF65-F5344CB8AC3E}">
        <p14:creationId xmlns:p14="http://schemas.microsoft.com/office/powerpoint/2010/main" val="3278970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a:xfrm flipH="1">
            <a:off x="800100" y="642594"/>
            <a:ext cx="7543800" cy="1371600"/>
          </a:xfrm>
        </p:spPr>
        <p:txBody>
          <a:bodyPr rtlCol="1"/>
          <a:lstStyle>
            <a:lvl1pPr algn="r" rtl="1">
              <a:defRPr/>
            </a:lvl1pPr>
          </a:lstStyle>
          <a:p>
            <a:pPr rtl="1"/>
            <a:r>
              <a:rPr lang="he-IL"/>
              <a:t>לחץ כדי לערוך סגנון כותרת של תבנית בסיס</a:t>
            </a:r>
            <a:endParaRPr lang="en-US" dirty="0"/>
          </a:p>
        </p:txBody>
      </p:sp>
      <p:sp>
        <p:nvSpPr>
          <p:cNvPr id="3" name="מציין מיקום תוכן 2"/>
          <p:cNvSpPr>
            <a:spLocks noGrp="1"/>
          </p:cNvSpPr>
          <p:nvPr>
            <p:ph idx="1"/>
          </p:nvPr>
        </p:nvSpPr>
        <p:spPr>
          <a:xfrm flipH="1">
            <a:off x="800100" y="2103120"/>
            <a:ext cx="7543800" cy="3849624"/>
          </a:xfrm>
        </p:spPr>
        <p:txBody>
          <a:bodyPr rtlCol="1"/>
          <a:lstStyle>
            <a:lvl1pPr algn="r" rtl="1">
              <a:defRPr/>
            </a:lvl1pPr>
            <a:lvl2pPr algn="r" rtl="1">
              <a:defRPr/>
            </a:lvl2pPr>
            <a:lvl3pPr algn="r" rtl="1">
              <a:defRPr/>
            </a:lvl3pPr>
            <a:lvl4pPr algn="r" rtl="1">
              <a:defRPr/>
            </a:lvl4pPr>
            <a:lvl5pPr algn="r" rtl="1">
              <a:defRPr/>
            </a:lvl5pPr>
          </a:lstStyle>
          <a:p>
            <a:pPr lvl="0" rtl="1"/>
            <a:r>
              <a:rPr lang="he-IL"/>
              <a:t>לחץ כדי לערוך סגנונות טקסט של תבנית בסיס</a:t>
            </a:r>
          </a:p>
          <a:p>
            <a:pPr lvl="1" rtl="1"/>
            <a:r>
              <a:rPr lang="he-IL"/>
              <a:t>רמה שנייה</a:t>
            </a:r>
          </a:p>
          <a:p>
            <a:pPr lvl="2" rtl="1"/>
            <a:r>
              <a:rPr lang="he-IL"/>
              <a:t>רמה שלישית</a:t>
            </a:r>
          </a:p>
          <a:p>
            <a:pPr lvl="3" rtl="1"/>
            <a:r>
              <a:rPr lang="he-IL"/>
              <a:t>רמה רביעית</a:t>
            </a:r>
          </a:p>
          <a:p>
            <a:pPr lvl="4" rtl="1"/>
            <a:r>
              <a:rPr lang="he-IL"/>
              <a:t>רמה חמישית</a:t>
            </a:r>
            <a:endParaRPr lang="en-US" dirty="0"/>
          </a:p>
        </p:txBody>
      </p:sp>
      <p:sp>
        <p:nvSpPr>
          <p:cNvPr id="4" name="מציין מיקום של תאריך 3"/>
          <p:cNvSpPr>
            <a:spLocks noGrp="1"/>
          </p:cNvSpPr>
          <p:nvPr>
            <p:ph type="dt" sz="half" idx="10"/>
          </p:nvPr>
        </p:nvSpPr>
        <p:spPr>
          <a:xfrm flipH="1">
            <a:off x="1531621" y="6035040"/>
            <a:ext cx="2169784" cy="365760"/>
          </a:xfrm>
        </p:spPr>
        <p:txBody>
          <a:bodyPr rtlCol="1"/>
          <a:lstStyle>
            <a:lvl1pPr algn="r" rtl="1">
              <a:defRPr/>
            </a:lvl1pPr>
          </a:lstStyle>
          <a:p>
            <a:pPr rtl="1"/>
            <a:fld id="{B2AC4221-72F6-45F6-B2F2-4BE5E859C5B9}" type="datetime1">
              <a:rPr lang="he-IL" smtClean="0"/>
              <a:t>ל'/ניסן/תשפ"ד</a:t>
            </a:fld>
            <a:endParaRPr lang="en-US"/>
          </a:p>
        </p:txBody>
      </p:sp>
      <p:sp>
        <p:nvSpPr>
          <p:cNvPr id="5" name="מציין מיקום של כותרת תחתונה 4"/>
          <p:cNvSpPr>
            <a:spLocks noGrp="1"/>
          </p:cNvSpPr>
          <p:nvPr>
            <p:ph type="ftr" sz="quarter" idx="11"/>
          </p:nvPr>
        </p:nvSpPr>
        <p:spPr>
          <a:xfrm flipH="1">
            <a:off x="3981450" y="6035040"/>
            <a:ext cx="4362450" cy="365760"/>
          </a:xfrm>
        </p:spPr>
        <p:txBody>
          <a:bodyPr rtlCol="1"/>
          <a:lstStyle>
            <a:lvl1pPr algn="r" rtl="1">
              <a:defRPr/>
            </a:lvl1pPr>
          </a:lstStyle>
          <a:p>
            <a:pPr rtl="1"/>
            <a:endParaRPr lang="en-US"/>
          </a:p>
        </p:txBody>
      </p:sp>
      <p:sp>
        <p:nvSpPr>
          <p:cNvPr id="6" name="מציין מיקום של מספר שקופית 5"/>
          <p:cNvSpPr>
            <a:spLocks noGrp="1"/>
          </p:cNvSpPr>
          <p:nvPr>
            <p:ph type="sldNum" sz="quarter" idx="12"/>
          </p:nvPr>
        </p:nvSpPr>
        <p:spPr>
          <a:xfrm flipH="1">
            <a:off x="800100" y="6035040"/>
            <a:ext cx="628650" cy="365760"/>
          </a:xfrm>
        </p:spPr>
        <p:txBody>
          <a:bodyPr rtlCol="1"/>
          <a:lstStyle>
            <a:lvl1pPr algn="r" rtl="1">
              <a:defRPr/>
            </a:lvl1pPr>
          </a:lstStyle>
          <a:p>
            <a:pPr rtl="1"/>
            <a:fld id="{34B7E4EF-A1BD-40F4-AB7B-04F084DD991D}" type="slidenum">
              <a:rPr lang="en-US" smtClean="0"/>
              <a:pPr/>
              <a:t>‹#›</a:t>
            </a:fld>
            <a:endParaRPr lang="en-US"/>
          </a:p>
        </p:txBody>
      </p:sp>
    </p:spTree>
    <p:extLst>
      <p:ext uri="{BB962C8B-B14F-4D97-AF65-F5344CB8AC3E}">
        <p14:creationId xmlns:p14="http://schemas.microsoft.com/office/powerpoint/2010/main" val="21537087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9EEF30F-60A5-0DE8-EC4F-28FBF674E46D}"/>
              </a:ext>
            </a:extLst>
          </p:cNvPr>
          <p:cNvSpPr>
            <a:spLocks noGrp="1"/>
          </p:cNvSpPr>
          <p:nvPr>
            <p:ph type="title"/>
          </p:nvPr>
        </p:nvSpPr>
        <p:spPr>
          <a:xfrm>
            <a:off x="629841" y="457200"/>
            <a:ext cx="2949178" cy="1600200"/>
          </a:xfrm>
        </p:spPr>
        <p:txBody>
          <a:bodyPr anchor="b"/>
          <a:lstStyle>
            <a:lvl1pPr>
              <a:defRPr sz="24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6F61DEE8-A463-E8C9-7CD6-B0B463BDB281}"/>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he-IL"/>
          </a:p>
        </p:txBody>
      </p:sp>
      <p:sp>
        <p:nvSpPr>
          <p:cNvPr id="4" name="מציין מיקום טקסט 3">
            <a:extLst>
              <a:ext uri="{FF2B5EF4-FFF2-40B4-BE49-F238E27FC236}">
                <a16:creationId xmlns:a16="http://schemas.microsoft.com/office/drawing/2014/main" id="{933F440A-1B2A-1B19-9A07-24C37B5F95D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6D939A0C-983C-F67D-E60D-BF6119119E51}"/>
              </a:ext>
            </a:extLst>
          </p:cNvPr>
          <p:cNvSpPr>
            <a:spLocks noGrp="1"/>
          </p:cNvSpPr>
          <p:nvPr>
            <p:ph type="dt" sz="half" idx="10"/>
          </p:nvPr>
        </p:nvSpPr>
        <p:spPr/>
        <p:txBody>
          <a:bodyPr/>
          <a:lstStyle/>
          <a:p>
            <a:pPr rtl="1"/>
            <a:fld id="{C5447206-BEB7-4694-8BE2-489006A54066}" type="datetime1">
              <a:rPr lang="he-IL" smtClean="0"/>
              <a:t>ל'/ניסן/תשפ"ד</a:t>
            </a:fld>
            <a:endParaRPr lang="en-US" dirty="0"/>
          </a:p>
        </p:txBody>
      </p:sp>
      <p:sp>
        <p:nvSpPr>
          <p:cNvPr id="6" name="מציין מיקום של כותרת תחתונה 5">
            <a:extLst>
              <a:ext uri="{FF2B5EF4-FFF2-40B4-BE49-F238E27FC236}">
                <a16:creationId xmlns:a16="http://schemas.microsoft.com/office/drawing/2014/main" id="{3B69F238-2708-A597-191B-80A4EED9CB0A}"/>
              </a:ext>
            </a:extLst>
          </p:cNvPr>
          <p:cNvSpPr>
            <a:spLocks noGrp="1"/>
          </p:cNvSpPr>
          <p:nvPr>
            <p:ph type="ftr" sz="quarter" idx="11"/>
          </p:nvPr>
        </p:nvSpPr>
        <p:spPr/>
        <p:txBody>
          <a:bodyPr/>
          <a:lstStyle/>
          <a:p>
            <a:pPr algn="r" rtl="1"/>
            <a:endParaRPr lang="en-US"/>
          </a:p>
        </p:txBody>
      </p:sp>
      <p:sp>
        <p:nvSpPr>
          <p:cNvPr id="7" name="מציין מיקום של מספר שקופית 6">
            <a:extLst>
              <a:ext uri="{FF2B5EF4-FFF2-40B4-BE49-F238E27FC236}">
                <a16:creationId xmlns:a16="http://schemas.microsoft.com/office/drawing/2014/main" id="{E18849B9-8935-6E28-158B-6D9B46C250A0}"/>
              </a:ext>
            </a:extLst>
          </p:cNvPr>
          <p:cNvSpPr>
            <a:spLocks noGrp="1"/>
          </p:cNvSpPr>
          <p:nvPr>
            <p:ph type="sldNum" sz="quarter" idx="12"/>
          </p:nvPr>
        </p:nvSpPr>
        <p:spPr/>
        <p:txBody>
          <a:bodyPr/>
          <a:lstStyle/>
          <a:p>
            <a:pPr rtl="1"/>
            <a:fld id="{34B7E4EF-A1BD-40F4-AB7B-04F084DD991D}" type="slidenum">
              <a:rPr lang="en-US" smtClean="0"/>
              <a:pPr/>
              <a:t>‹#›</a:t>
            </a:fld>
            <a:endParaRPr lang="en-US"/>
          </a:p>
        </p:txBody>
      </p:sp>
    </p:spTree>
    <p:extLst>
      <p:ext uri="{BB962C8B-B14F-4D97-AF65-F5344CB8AC3E}">
        <p14:creationId xmlns:p14="http://schemas.microsoft.com/office/powerpoint/2010/main" val="27979603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559D6D3-F793-0D9F-3540-E0917C9D9B8B}"/>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2AD39323-0FE2-384E-A5B6-1B845F4E5A78}"/>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802A6B21-E961-3609-1ADB-5C47E16539DF}"/>
              </a:ext>
            </a:extLst>
          </p:cNvPr>
          <p:cNvSpPr>
            <a:spLocks noGrp="1"/>
          </p:cNvSpPr>
          <p:nvPr>
            <p:ph type="dt" sz="half" idx="10"/>
          </p:nvPr>
        </p:nvSpPr>
        <p:spPr/>
        <p:txBody>
          <a:bodyPr/>
          <a:lstStyle/>
          <a:p>
            <a:pPr rtl="1"/>
            <a:fld id="{9E18CD11-5483-4186-9C9D-D99E7FE92433}" type="datetime1">
              <a:rPr lang="he-IL" smtClean="0"/>
              <a:t>ל'/ניסן/תשפ"ד</a:t>
            </a:fld>
            <a:endParaRPr lang="en-US"/>
          </a:p>
        </p:txBody>
      </p:sp>
      <p:sp>
        <p:nvSpPr>
          <p:cNvPr id="5" name="מציין מיקום של כותרת תחתונה 4">
            <a:extLst>
              <a:ext uri="{FF2B5EF4-FFF2-40B4-BE49-F238E27FC236}">
                <a16:creationId xmlns:a16="http://schemas.microsoft.com/office/drawing/2014/main" id="{877F5024-DF77-6836-7640-3D1BE3CAF9D5}"/>
              </a:ext>
            </a:extLst>
          </p:cNvPr>
          <p:cNvSpPr>
            <a:spLocks noGrp="1"/>
          </p:cNvSpPr>
          <p:nvPr>
            <p:ph type="ftr" sz="quarter" idx="11"/>
          </p:nvPr>
        </p:nvSpPr>
        <p:spPr/>
        <p:txBody>
          <a:bodyPr/>
          <a:lstStyle/>
          <a:p>
            <a:pPr rtl="1"/>
            <a:endParaRPr lang="en-US"/>
          </a:p>
        </p:txBody>
      </p:sp>
      <p:sp>
        <p:nvSpPr>
          <p:cNvPr id="6" name="מציין מיקום של מספר שקופית 5">
            <a:extLst>
              <a:ext uri="{FF2B5EF4-FFF2-40B4-BE49-F238E27FC236}">
                <a16:creationId xmlns:a16="http://schemas.microsoft.com/office/drawing/2014/main" id="{E86BBB46-0813-5954-2CF9-BA52E6EAF7A2}"/>
              </a:ext>
            </a:extLst>
          </p:cNvPr>
          <p:cNvSpPr>
            <a:spLocks noGrp="1"/>
          </p:cNvSpPr>
          <p:nvPr>
            <p:ph type="sldNum" sz="quarter" idx="12"/>
          </p:nvPr>
        </p:nvSpPr>
        <p:spPr/>
        <p:txBody>
          <a:bodyPr/>
          <a:lstStyle/>
          <a:p>
            <a:pPr rtl="1"/>
            <a:fld id="{34B7E4EF-A1BD-40F4-AB7B-04F084DD991D}" type="slidenum">
              <a:rPr lang="en-US" smtClean="0"/>
              <a:pPr/>
              <a:t>‹#›</a:t>
            </a:fld>
            <a:endParaRPr lang="en-US"/>
          </a:p>
        </p:txBody>
      </p:sp>
    </p:spTree>
    <p:extLst>
      <p:ext uri="{BB962C8B-B14F-4D97-AF65-F5344CB8AC3E}">
        <p14:creationId xmlns:p14="http://schemas.microsoft.com/office/powerpoint/2010/main" val="22563184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618BFC00-0DC9-C22A-887F-5B46DFBE06B6}"/>
              </a:ext>
            </a:extLst>
          </p:cNvPr>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C6411A25-D4ED-EE3C-980A-7E94367CC78F}"/>
              </a:ext>
            </a:extLst>
          </p:cNvPr>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7B7FE909-10E7-A73C-CADF-14DA0A6FFEE6}"/>
              </a:ext>
            </a:extLst>
          </p:cNvPr>
          <p:cNvSpPr>
            <a:spLocks noGrp="1"/>
          </p:cNvSpPr>
          <p:nvPr>
            <p:ph type="dt" sz="half" idx="10"/>
          </p:nvPr>
        </p:nvSpPr>
        <p:spPr/>
        <p:txBody>
          <a:bodyPr/>
          <a:lstStyle/>
          <a:p>
            <a:pPr rtl="1"/>
            <a:fld id="{8128C7A3-6078-4E1D-A45D-7F8EB763EDD3}" type="datetime1">
              <a:rPr lang="he-IL" smtClean="0"/>
              <a:t>ל'/ניסן/תשפ"ד</a:t>
            </a:fld>
            <a:endParaRPr lang="en-US"/>
          </a:p>
        </p:txBody>
      </p:sp>
      <p:sp>
        <p:nvSpPr>
          <p:cNvPr id="5" name="מציין מיקום של כותרת תחתונה 4">
            <a:extLst>
              <a:ext uri="{FF2B5EF4-FFF2-40B4-BE49-F238E27FC236}">
                <a16:creationId xmlns:a16="http://schemas.microsoft.com/office/drawing/2014/main" id="{F6DAB619-4DCD-4393-15D7-37EC451641D4}"/>
              </a:ext>
            </a:extLst>
          </p:cNvPr>
          <p:cNvSpPr>
            <a:spLocks noGrp="1"/>
          </p:cNvSpPr>
          <p:nvPr>
            <p:ph type="ftr" sz="quarter" idx="11"/>
          </p:nvPr>
        </p:nvSpPr>
        <p:spPr/>
        <p:txBody>
          <a:bodyPr/>
          <a:lstStyle/>
          <a:p>
            <a:pPr rtl="1"/>
            <a:endParaRPr lang="en-US"/>
          </a:p>
        </p:txBody>
      </p:sp>
      <p:sp>
        <p:nvSpPr>
          <p:cNvPr id="6" name="מציין מיקום של מספר שקופית 5">
            <a:extLst>
              <a:ext uri="{FF2B5EF4-FFF2-40B4-BE49-F238E27FC236}">
                <a16:creationId xmlns:a16="http://schemas.microsoft.com/office/drawing/2014/main" id="{5D1511FD-30C3-E399-1357-5F26E331EDEB}"/>
              </a:ext>
            </a:extLst>
          </p:cNvPr>
          <p:cNvSpPr>
            <a:spLocks noGrp="1"/>
          </p:cNvSpPr>
          <p:nvPr>
            <p:ph type="sldNum" sz="quarter" idx="12"/>
          </p:nvPr>
        </p:nvSpPr>
        <p:spPr/>
        <p:txBody>
          <a:bodyPr/>
          <a:lstStyle/>
          <a:p>
            <a:pPr rtl="1"/>
            <a:fld id="{34B7E4EF-A1BD-40F4-AB7B-04F084DD991D}" type="slidenum">
              <a:rPr lang="en-US" smtClean="0"/>
              <a:pPr/>
              <a:t>‹#›</a:t>
            </a:fld>
            <a:endParaRPr lang="en-US"/>
          </a:p>
        </p:txBody>
      </p:sp>
    </p:spTree>
    <p:extLst>
      <p:ext uri="{BB962C8B-B14F-4D97-AF65-F5344CB8AC3E}">
        <p14:creationId xmlns:p14="http://schemas.microsoft.com/office/powerpoint/2010/main" val="34316015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92F6C6D-39AF-85D5-6A8A-BFC5A6D6072F}"/>
              </a:ext>
            </a:extLst>
          </p:cNvPr>
          <p:cNvSpPr>
            <a:spLocks noGrp="1"/>
          </p:cNvSpPr>
          <p:nvPr>
            <p:ph type="ctrTitle"/>
          </p:nvPr>
        </p:nvSpPr>
        <p:spPr>
          <a:xfrm>
            <a:off x="1143000" y="1122363"/>
            <a:ext cx="6858000" cy="2387600"/>
          </a:xfrm>
        </p:spPr>
        <p:txBody>
          <a:bodyPr anchor="b"/>
          <a:lstStyle>
            <a:lvl1pPr algn="ctr">
              <a:defRPr sz="45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14045F1C-B127-17BF-CE21-FA8D16DE333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5258999A-F001-2828-5769-7815A27E2210}"/>
              </a:ext>
            </a:extLst>
          </p:cNvPr>
          <p:cNvSpPr>
            <a:spLocks noGrp="1"/>
          </p:cNvSpPr>
          <p:nvPr>
            <p:ph type="dt" sz="half" idx="10"/>
          </p:nvPr>
        </p:nvSpPr>
        <p:spPr/>
        <p:txBody>
          <a:bodyPr/>
          <a:lstStyle/>
          <a:p>
            <a:pPr rtl="1"/>
            <a:fld id="{BF7160C1-15A3-436B-BE8D-A4D9E0EAAE91}" type="datetime1">
              <a:rPr lang="he-IL" smtClean="0"/>
              <a:t>ל'/ניסן/תשפ"ד</a:t>
            </a:fld>
            <a:endParaRPr lang="en-US" dirty="0"/>
          </a:p>
        </p:txBody>
      </p:sp>
      <p:sp>
        <p:nvSpPr>
          <p:cNvPr id="5" name="מציין מיקום של כותרת תחתונה 4">
            <a:extLst>
              <a:ext uri="{FF2B5EF4-FFF2-40B4-BE49-F238E27FC236}">
                <a16:creationId xmlns:a16="http://schemas.microsoft.com/office/drawing/2014/main" id="{ADF28F7E-DDF8-16C7-4746-8A13A7AB1CE9}"/>
              </a:ext>
            </a:extLst>
          </p:cNvPr>
          <p:cNvSpPr>
            <a:spLocks noGrp="1"/>
          </p:cNvSpPr>
          <p:nvPr>
            <p:ph type="ftr" sz="quarter" idx="11"/>
          </p:nvPr>
        </p:nvSpPr>
        <p:spPr/>
        <p:txBody>
          <a:bodyPr/>
          <a:lstStyle/>
          <a:p>
            <a:pPr rtl="1"/>
            <a:endParaRPr lang="en-US" dirty="0"/>
          </a:p>
        </p:txBody>
      </p:sp>
      <p:sp>
        <p:nvSpPr>
          <p:cNvPr id="6" name="מציין מיקום של מספר שקופית 5">
            <a:extLst>
              <a:ext uri="{FF2B5EF4-FFF2-40B4-BE49-F238E27FC236}">
                <a16:creationId xmlns:a16="http://schemas.microsoft.com/office/drawing/2014/main" id="{787D1777-F532-67C8-18E4-F7795BBE07FE}"/>
              </a:ext>
            </a:extLst>
          </p:cNvPr>
          <p:cNvSpPr>
            <a:spLocks noGrp="1"/>
          </p:cNvSpPr>
          <p:nvPr>
            <p:ph type="sldNum" sz="quarter" idx="12"/>
          </p:nvPr>
        </p:nvSpPr>
        <p:spPr/>
        <p:txBody>
          <a:bodyPr/>
          <a:lstStyle/>
          <a:p>
            <a:pPr rtl="1"/>
            <a:fld id="{34B7E4EF-A1BD-40F4-AB7B-04F084DD991D}" type="slidenum">
              <a:rPr lang="en-US" smtClean="0"/>
              <a:pPr/>
              <a:t>‹#›</a:t>
            </a:fld>
            <a:endParaRPr lang="en-US" dirty="0"/>
          </a:p>
        </p:txBody>
      </p:sp>
    </p:spTree>
    <p:extLst>
      <p:ext uri="{BB962C8B-B14F-4D97-AF65-F5344CB8AC3E}">
        <p14:creationId xmlns:p14="http://schemas.microsoft.com/office/powerpoint/2010/main" val="30546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6E48A3D-094D-8967-0591-5C2B7023A6F8}"/>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B10DD8EC-AEE0-1F34-C0E1-FE3FE22189A0}"/>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7D899BFE-41AE-A31F-F77F-EC07E59E1BE6}"/>
              </a:ext>
            </a:extLst>
          </p:cNvPr>
          <p:cNvSpPr>
            <a:spLocks noGrp="1"/>
          </p:cNvSpPr>
          <p:nvPr>
            <p:ph type="dt" sz="half" idx="10"/>
          </p:nvPr>
        </p:nvSpPr>
        <p:spPr/>
        <p:txBody>
          <a:bodyPr/>
          <a:lstStyle/>
          <a:p>
            <a:pPr rtl="1"/>
            <a:fld id="{B2AC4221-72F6-45F6-B2F2-4BE5E859C5B9}" type="datetime1">
              <a:rPr lang="he-IL" smtClean="0"/>
              <a:t>ל'/ניסן/תשפ"ד</a:t>
            </a:fld>
            <a:endParaRPr lang="en-US"/>
          </a:p>
        </p:txBody>
      </p:sp>
      <p:sp>
        <p:nvSpPr>
          <p:cNvPr id="5" name="מציין מיקום של כותרת תחתונה 4">
            <a:extLst>
              <a:ext uri="{FF2B5EF4-FFF2-40B4-BE49-F238E27FC236}">
                <a16:creationId xmlns:a16="http://schemas.microsoft.com/office/drawing/2014/main" id="{E558EB02-21BA-E8AE-5D58-9EA867E90CE8}"/>
              </a:ext>
            </a:extLst>
          </p:cNvPr>
          <p:cNvSpPr>
            <a:spLocks noGrp="1"/>
          </p:cNvSpPr>
          <p:nvPr>
            <p:ph type="ftr" sz="quarter" idx="11"/>
          </p:nvPr>
        </p:nvSpPr>
        <p:spPr/>
        <p:txBody>
          <a:bodyPr/>
          <a:lstStyle/>
          <a:p>
            <a:pPr rtl="1"/>
            <a:endParaRPr lang="en-US"/>
          </a:p>
        </p:txBody>
      </p:sp>
      <p:sp>
        <p:nvSpPr>
          <p:cNvPr id="6" name="מציין מיקום של מספר שקופית 5">
            <a:extLst>
              <a:ext uri="{FF2B5EF4-FFF2-40B4-BE49-F238E27FC236}">
                <a16:creationId xmlns:a16="http://schemas.microsoft.com/office/drawing/2014/main" id="{0102987C-AF13-2ACA-CDE1-F66D17CFA4CA}"/>
              </a:ext>
            </a:extLst>
          </p:cNvPr>
          <p:cNvSpPr>
            <a:spLocks noGrp="1"/>
          </p:cNvSpPr>
          <p:nvPr>
            <p:ph type="sldNum" sz="quarter" idx="12"/>
          </p:nvPr>
        </p:nvSpPr>
        <p:spPr/>
        <p:txBody>
          <a:bodyPr/>
          <a:lstStyle/>
          <a:p>
            <a:pPr rtl="1"/>
            <a:fld id="{34B7E4EF-A1BD-40F4-AB7B-04F084DD991D}" type="slidenum">
              <a:rPr lang="en-US" smtClean="0"/>
              <a:pPr/>
              <a:t>‹#›</a:t>
            </a:fld>
            <a:endParaRPr lang="en-US"/>
          </a:p>
        </p:txBody>
      </p:sp>
    </p:spTree>
    <p:extLst>
      <p:ext uri="{BB962C8B-B14F-4D97-AF65-F5344CB8AC3E}">
        <p14:creationId xmlns:p14="http://schemas.microsoft.com/office/powerpoint/2010/main" val="1646029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FD41289-4A8F-BC9D-5755-DC08C18A8A10}"/>
              </a:ext>
            </a:extLst>
          </p:cNvPr>
          <p:cNvSpPr>
            <a:spLocks noGrp="1"/>
          </p:cNvSpPr>
          <p:nvPr>
            <p:ph type="title"/>
          </p:nvPr>
        </p:nvSpPr>
        <p:spPr>
          <a:xfrm>
            <a:off x="623888" y="1709739"/>
            <a:ext cx="7886700" cy="2852737"/>
          </a:xfrm>
        </p:spPr>
        <p:txBody>
          <a:bodyPr anchor="b"/>
          <a:lstStyle>
            <a:lvl1pPr>
              <a:defRPr sz="45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D58FC018-8FA9-E3AA-1D8A-28880204D9B5}"/>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4339C655-1BC1-7958-786C-6502AD90BDA4}"/>
              </a:ext>
            </a:extLst>
          </p:cNvPr>
          <p:cNvSpPr>
            <a:spLocks noGrp="1"/>
          </p:cNvSpPr>
          <p:nvPr>
            <p:ph type="dt" sz="half" idx="10"/>
          </p:nvPr>
        </p:nvSpPr>
        <p:spPr/>
        <p:txBody>
          <a:bodyPr/>
          <a:lstStyle/>
          <a:p>
            <a:pPr rtl="1"/>
            <a:fld id="{7E798AAF-4D28-4EAA-AAA2-0B0D10BF921A}" type="datetime1">
              <a:rPr lang="he-IL" smtClean="0"/>
              <a:t>ל'/ניסן/תשפ"ד</a:t>
            </a:fld>
            <a:endParaRPr lang="en-US" dirty="0"/>
          </a:p>
        </p:txBody>
      </p:sp>
      <p:sp>
        <p:nvSpPr>
          <p:cNvPr id="5" name="מציין מיקום של כותרת תחתונה 4">
            <a:extLst>
              <a:ext uri="{FF2B5EF4-FFF2-40B4-BE49-F238E27FC236}">
                <a16:creationId xmlns:a16="http://schemas.microsoft.com/office/drawing/2014/main" id="{109862FE-C504-98BF-2180-123493AE1144}"/>
              </a:ext>
            </a:extLst>
          </p:cNvPr>
          <p:cNvSpPr>
            <a:spLocks noGrp="1"/>
          </p:cNvSpPr>
          <p:nvPr>
            <p:ph type="ftr" sz="quarter" idx="11"/>
          </p:nvPr>
        </p:nvSpPr>
        <p:spPr/>
        <p:txBody>
          <a:bodyPr/>
          <a:lstStyle/>
          <a:p>
            <a:pPr rtl="1"/>
            <a:endParaRPr lang="en-US" dirty="0"/>
          </a:p>
        </p:txBody>
      </p:sp>
      <p:sp>
        <p:nvSpPr>
          <p:cNvPr id="6" name="מציין מיקום של מספר שקופית 5">
            <a:extLst>
              <a:ext uri="{FF2B5EF4-FFF2-40B4-BE49-F238E27FC236}">
                <a16:creationId xmlns:a16="http://schemas.microsoft.com/office/drawing/2014/main" id="{B471150A-E8F2-5390-B058-0DF3085DA8B5}"/>
              </a:ext>
            </a:extLst>
          </p:cNvPr>
          <p:cNvSpPr>
            <a:spLocks noGrp="1"/>
          </p:cNvSpPr>
          <p:nvPr>
            <p:ph type="sldNum" sz="quarter" idx="12"/>
          </p:nvPr>
        </p:nvSpPr>
        <p:spPr/>
        <p:txBody>
          <a:bodyPr/>
          <a:lstStyle/>
          <a:p>
            <a:pPr rtl="1"/>
            <a:fld id="{34B7E4EF-A1BD-40F4-AB7B-04F084DD991D}" type="slidenum">
              <a:rPr lang="en-US" smtClean="0"/>
              <a:pPr/>
              <a:t>‹#›</a:t>
            </a:fld>
            <a:endParaRPr lang="en-US" dirty="0"/>
          </a:p>
        </p:txBody>
      </p:sp>
    </p:spTree>
    <p:extLst>
      <p:ext uri="{BB962C8B-B14F-4D97-AF65-F5344CB8AC3E}">
        <p14:creationId xmlns:p14="http://schemas.microsoft.com/office/powerpoint/2010/main" val="6560164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30E3DA2-399B-E0BC-F4B4-F8A7C24EF0D6}"/>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FDDD4313-6EE9-356E-E138-8EDFC23D24BF}"/>
              </a:ext>
            </a:extLst>
          </p:cNvPr>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42CCA0BE-5AF3-3CE5-4ECA-CEB7AAFAF81B}"/>
              </a:ext>
            </a:extLst>
          </p:cNvPr>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331777BD-08C7-6DCD-E715-B6D4EC2C8C64}"/>
              </a:ext>
            </a:extLst>
          </p:cNvPr>
          <p:cNvSpPr>
            <a:spLocks noGrp="1"/>
          </p:cNvSpPr>
          <p:nvPr>
            <p:ph type="dt" sz="half" idx="10"/>
          </p:nvPr>
        </p:nvSpPr>
        <p:spPr/>
        <p:txBody>
          <a:bodyPr/>
          <a:lstStyle/>
          <a:p>
            <a:pPr rtl="1"/>
            <a:fld id="{4F86298B-D689-4B54-8E0F-6FF70DC91813}" type="datetime1">
              <a:rPr lang="he-IL" smtClean="0"/>
              <a:t>ל'/ניסן/תשפ"ד</a:t>
            </a:fld>
            <a:endParaRPr lang="en-US"/>
          </a:p>
        </p:txBody>
      </p:sp>
      <p:sp>
        <p:nvSpPr>
          <p:cNvPr id="6" name="מציין מיקום של כותרת תחתונה 5">
            <a:extLst>
              <a:ext uri="{FF2B5EF4-FFF2-40B4-BE49-F238E27FC236}">
                <a16:creationId xmlns:a16="http://schemas.microsoft.com/office/drawing/2014/main" id="{50108F58-165A-BBD0-69C4-029067CD4A29}"/>
              </a:ext>
            </a:extLst>
          </p:cNvPr>
          <p:cNvSpPr>
            <a:spLocks noGrp="1"/>
          </p:cNvSpPr>
          <p:nvPr>
            <p:ph type="ftr" sz="quarter" idx="11"/>
          </p:nvPr>
        </p:nvSpPr>
        <p:spPr/>
        <p:txBody>
          <a:bodyPr/>
          <a:lstStyle/>
          <a:p>
            <a:pPr rtl="1"/>
            <a:endParaRPr lang="en-US"/>
          </a:p>
        </p:txBody>
      </p:sp>
      <p:sp>
        <p:nvSpPr>
          <p:cNvPr id="7" name="מציין מיקום של מספר שקופית 6">
            <a:extLst>
              <a:ext uri="{FF2B5EF4-FFF2-40B4-BE49-F238E27FC236}">
                <a16:creationId xmlns:a16="http://schemas.microsoft.com/office/drawing/2014/main" id="{1A2962C3-D627-F4F0-7018-C146610C4AC0}"/>
              </a:ext>
            </a:extLst>
          </p:cNvPr>
          <p:cNvSpPr>
            <a:spLocks noGrp="1"/>
          </p:cNvSpPr>
          <p:nvPr>
            <p:ph type="sldNum" sz="quarter" idx="12"/>
          </p:nvPr>
        </p:nvSpPr>
        <p:spPr/>
        <p:txBody>
          <a:bodyPr/>
          <a:lstStyle/>
          <a:p>
            <a:pPr rtl="1"/>
            <a:fld id="{34B7E4EF-A1BD-40F4-AB7B-04F084DD991D}" type="slidenum">
              <a:rPr lang="en-US" smtClean="0"/>
              <a:pPr/>
              <a:t>‹#›</a:t>
            </a:fld>
            <a:endParaRPr lang="en-US"/>
          </a:p>
        </p:txBody>
      </p:sp>
    </p:spTree>
    <p:extLst>
      <p:ext uri="{BB962C8B-B14F-4D97-AF65-F5344CB8AC3E}">
        <p14:creationId xmlns:p14="http://schemas.microsoft.com/office/powerpoint/2010/main" val="2211297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A430965-F298-2A8E-30C4-5926301D6F57}"/>
              </a:ext>
            </a:extLst>
          </p:cNvPr>
          <p:cNvSpPr>
            <a:spLocks noGrp="1"/>
          </p:cNvSpPr>
          <p:nvPr>
            <p:ph type="title"/>
          </p:nvPr>
        </p:nvSpPr>
        <p:spPr>
          <a:xfrm>
            <a:off x="629841" y="365126"/>
            <a:ext cx="78867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C8C7A655-CEE3-1FB0-03E0-C8EC4F1B8381}"/>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561921CF-C2D7-79F2-1EA7-DD75AA17C47E}"/>
              </a:ext>
            </a:extLst>
          </p:cNvPr>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6045A7A9-1A5F-20DC-5993-B03C5F062FD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C7A7B400-5A3D-5300-013A-B744BC524DD7}"/>
              </a:ext>
            </a:extLst>
          </p:cNvPr>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406D4B57-F8B7-715D-030B-878686825604}"/>
              </a:ext>
            </a:extLst>
          </p:cNvPr>
          <p:cNvSpPr>
            <a:spLocks noGrp="1"/>
          </p:cNvSpPr>
          <p:nvPr>
            <p:ph type="dt" sz="half" idx="10"/>
          </p:nvPr>
        </p:nvSpPr>
        <p:spPr/>
        <p:txBody>
          <a:bodyPr/>
          <a:lstStyle/>
          <a:p>
            <a:pPr rtl="1"/>
            <a:fld id="{73807155-A311-4510-8D30-D78E6A05356E}" type="datetime1">
              <a:rPr lang="he-IL" smtClean="0"/>
              <a:t>ל'/ניסן/תשפ"ד</a:t>
            </a:fld>
            <a:endParaRPr lang="en-US"/>
          </a:p>
        </p:txBody>
      </p:sp>
      <p:sp>
        <p:nvSpPr>
          <p:cNvPr id="8" name="מציין מיקום של כותרת תחתונה 7">
            <a:extLst>
              <a:ext uri="{FF2B5EF4-FFF2-40B4-BE49-F238E27FC236}">
                <a16:creationId xmlns:a16="http://schemas.microsoft.com/office/drawing/2014/main" id="{EF0AB3ED-0DF7-E7ED-BBC5-AA0B1F1D74F7}"/>
              </a:ext>
            </a:extLst>
          </p:cNvPr>
          <p:cNvSpPr>
            <a:spLocks noGrp="1"/>
          </p:cNvSpPr>
          <p:nvPr>
            <p:ph type="ftr" sz="quarter" idx="11"/>
          </p:nvPr>
        </p:nvSpPr>
        <p:spPr/>
        <p:txBody>
          <a:bodyPr/>
          <a:lstStyle/>
          <a:p>
            <a:pPr rtl="1"/>
            <a:endParaRPr lang="en-US"/>
          </a:p>
        </p:txBody>
      </p:sp>
      <p:sp>
        <p:nvSpPr>
          <p:cNvPr id="9" name="מציין מיקום של מספר שקופית 8">
            <a:extLst>
              <a:ext uri="{FF2B5EF4-FFF2-40B4-BE49-F238E27FC236}">
                <a16:creationId xmlns:a16="http://schemas.microsoft.com/office/drawing/2014/main" id="{33C4DECA-DD20-3FA6-AF7E-F51FFB06774B}"/>
              </a:ext>
            </a:extLst>
          </p:cNvPr>
          <p:cNvSpPr>
            <a:spLocks noGrp="1"/>
          </p:cNvSpPr>
          <p:nvPr>
            <p:ph type="sldNum" sz="quarter" idx="12"/>
          </p:nvPr>
        </p:nvSpPr>
        <p:spPr/>
        <p:txBody>
          <a:bodyPr/>
          <a:lstStyle/>
          <a:p>
            <a:pPr rtl="1"/>
            <a:fld id="{34B7E4EF-A1BD-40F4-AB7B-04F084DD991D}" type="slidenum">
              <a:rPr lang="en-US" smtClean="0"/>
              <a:pPr/>
              <a:t>‹#›</a:t>
            </a:fld>
            <a:endParaRPr lang="en-US"/>
          </a:p>
        </p:txBody>
      </p:sp>
    </p:spTree>
    <p:extLst>
      <p:ext uri="{BB962C8B-B14F-4D97-AF65-F5344CB8AC3E}">
        <p14:creationId xmlns:p14="http://schemas.microsoft.com/office/powerpoint/2010/main" val="34965058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A2EE121-F6B1-7DE2-8E62-65916B113E0D}"/>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481A2D25-FE87-F5BE-E181-CCBABDB2B77F}"/>
              </a:ext>
            </a:extLst>
          </p:cNvPr>
          <p:cNvSpPr>
            <a:spLocks noGrp="1"/>
          </p:cNvSpPr>
          <p:nvPr>
            <p:ph type="dt" sz="half" idx="10"/>
          </p:nvPr>
        </p:nvSpPr>
        <p:spPr/>
        <p:txBody>
          <a:bodyPr/>
          <a:lstStyle/>
          <a:p>
            <a:pPr rtl="1"/>
            <a:fld id="{BC61730B-C49D-4774-8B68-B748FEA5604F}" type="datetime1">
              <a:rPr lang="he-IL" smtClean="0"/>
              <a:t>ל'/ניסן/תשפ"ד</a:t>
            </a:fld>
            <a:endParaRPr lang="en-US"/>
          </a:p>
        </p:txBody>
      </p:sp>
      <p:sp>
        <p:nvSpPr>
          <p:cNvPr id="4" name="מציין מיקום של כותרת תחתונה 3">
            <a:extLst>
              <a:ext uri="{FF2B5EF4-FFF2-40B4-BE49-F238E27FC236}">
                <a16:creationId xmlns:a16="http://schemas.microsoft.com/office/drawing/2014/main" id="{C14B784F-D017-92A7-1CC9-CD0914CC132B}"/>
              </a:ext>
            </a:extLst>
          </p:cNvPr>
          <p:cNvSpPr>
            <a:spLocks noGrp="1"/>
          </p:cNvSpPr>
          <p:nvPr>
            <p:ph type="ftr" sz="quarter" idx="11"/>
          </p:nvPr>
        </p:nvSpPr>
        <p:spPr/>
        <p:txBody>
          <a:bodyPr/>
          <a:lstStyle/>
          <a:p>
            <a:pPr rtl="1"/>
            <a:endParaRPr lang="en-US"/>
          </a:p>
        </p:txBody>
      </p:sp>
      <p:sp>
        <p:nvSpPr>
          <p:cNvPr id="5" name="מציין מיקום של מספר שקופית 4">
            <a:extLst>
              <a:ext uri="{FF2B5EF4-FFF2-40B4-BE49-F238E27FC236}">
                <a16:creationId xmlns:a16="http://schemas.microsoft.com/office/drawing/2014/main" id="{1B5229E0-0B2E-20D9-4AAF-0D389D67B102}"/>
              </a:ext>
            </a:extLst>
          </p:cNvPr>
          <p:cNvSpPr>
            <a:spLocks noGrp="1"/>
          </p:cNvSpPr>
          <p:nvPr>
            <p:ph type="sldNum" sz="quarter" idx="12"/>
          </p:nvPr>
        </p:nvSpPr>
        <p:spPr/>
        <p:txBody>
          <a:bodyPr/>
          <a:lstStyle/>
          <a:p>
            <a:pPr rtl="1"/>
            <a:fld id="{34B7E4EF-A1BD-40F4-AB7B-04F084DD991D}" type="slidenum">
              <a:rPr lang="en-US" smtClean="0"/>
              <a:pPr/>
              <a:t>‹#›</a:t>
            </a:fld>
            <a:endParaRPr lang="en-US"/>
          </a:p>
        </p:txBody>
      </p:sp>
    </p:spTree>
    <p:extLst>
      <p:ext uri="{BB962C8B-B14F-4D97-AF65-F5344CB8AC3E}">
        <p14:creationId xmlns:p14="http://schemas.microsoft.com/office/powerpoint/2010/main" val="15509840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9985D1F3-A897-E014-C160-9660B8E6596F}"/>
              </a:ext>
            </a:extLst>
          </p:cNvPr>
          <p:cNvSpPr>
            <a:spLocks noGrp="1"/>
          </p:cNvSpPr>
          <p:nvPr>
            <p:ph type="dt" sz="half" idx="10"/>
          </p:nvPr>
        </p:nvSpPr>
        <p:spPr/>
        <p:txBody>
          <a:bodyPr/>
          <a:lstStyle/>
          <a:p>
            <a:pPr rtl="1"/>
            <a:fld id="{5DD4575C-2D90-4767-8FC9-62CC2DF9AD34}" type="datetime1">
              <a:rPr lang="he-IL" smtClean="0"/>
              <a:t>ל'/ניסן/תשפ"ד</a:t>
            </a:fld>
            <a:endParaRPr lang="en-US"/>
          </a:p>
        </p:txBody>
      </p:sp>
      <p:sp>
        <p:nvSpPr>
          <p:cNvPr id="3" name="מציין מיקום של כותרת תחתונה 2">
            <a:extLst>
              <a:ext uri="{FF2B5EF4-FFF2-40B4-BE49-F238E27FC236}">
                <a16:creationId xmlns:a16="http://schemas.microsoft.com/office/drawing/2014/main" id="{3F525B68-443C-EA88-6FDB-8E2ECB6FBEC8}"/>
              </a:ext>
            </a:extLst>
          </p:cNvPr>
          <p:cNvSpPr>
            <a:spLocks noGrp="1"/>
          </p:cNvSpPr>
          <p:nvPr>
            <p:ph type="ftr" sz="quarter" idx="11"/>
          </p:nvPr>
        </p:nvSpPr>
        <p:spPr/>
        <p:txBody>
          <a:bodyPr/>
          <a:lstStyle/>
          <a:p>
            <a:pPr rtl="1"/>
            <a:endParaRPr lang="en-US"/>
          </a:p>
        </p:txBody>
      </p:sp>
      <p:sp>
        <p:nvSpPr>
          <p:cNvPr id="4" name="מציין מיקום של מספר שקופית 3">
            <a:extLst>
              <a:ext uri="{FF2B5EF4-FFF2-40B4-BE49-F238E27FC236}">
                <a16:creationId xmlns:a16="http://schemas.microsoft.com/office/drawing/2014/main" id="{209F40F1-BAA4-32E3-1199-63099E7E5910}"/>
              </a:ext>
            </a:extLst>
          </p:cNvPr>
          <p:cNvSpPr>
            <a:spLocks noGrp="1"/>
          </p:cNvSpPr>
          <p:nvPr>
            <p:ph type="sldNum" sz="quarter" idx="12"/>
          </p:nvPr>
        </p:nvSpPr>
        <p:spPr/>
        <p:txBody>
          <a:bodyPr/>
          <a:lstStyle/>
          <a:p>
            <a:pPr rtl="1"/>
            <a:fld id="{34B7E4EF-A1BD-40F4-AB7B-04F084DD991D}" type="slidenum">
              <a:rPr lang="en-US" smtClean="0"/>
              <a:pPr/>
              <a:t>‹#›</a:t>
            </a:fld>
            <a:endParaRPr lang="en-US"/>
          </a:p>
        </p:txBody>
      </p:sp>
    </p:spTree>
    <p:extLst>
      <p:ext uri="{BB962C8B-B14F-4D97-AF65-F5344CB8AC3E}">
        <p14:creationId xmlns:p14="http://schemas.microsoft.com/office/powerpoint/2010/main" val="1677426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כותרת מקטע עליונה">
    <p:spTree>
      <p:nvGrpSpPr>
        <p:cNvPr id="1" name=""/>
        <p:cNvGrpSpPr/>
        <p:nvPr/>
      </p:nvGrpSpPr>
      <p:grpSpPr>
        <a:xfrm>
          <a:off x="0" y="0"/>
          <a:ext cx="0" cy="0"/>
          <a:chOff x="0" y="0"/>
          <a:chExt cx="0" cy="0"/>
        </a:xfrm>
      </p:grpSpPr>
      <p:sp>
        <p:nvSpPr>
          <p:cNvPr id="15" name="מלבן 14">
            <a:extLst>
              <a:ext uri="{FF2B5EF4-FFF2-40B4-BE49-F238E27FC236}">
                <a16:creationId xmlns:a16="http://schemas.microsoft.com/office/drawing/2014/main" id="{0A4A1889-E37C-4EC3-9E41-9DAD221CF389}"/>
              </a:ext>
            </a:extLst>
          </p:cNvPr>
          <p:cNvSpPr/>
          <p:nvPr/>
        </p:nvSpPr>
        <p:spPr>
          <a:xfrm flipH="1">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sz="1350"/>
          </a:p>
        </p:txBody>
      </p:sp>
      <p:sp useBgFill="1">
        <p:nvSpPr>
          <p:cNvPr id="23" name="מלבן 22"/>
          <p:cNvSpPr/>
          <p:nvPr/>
        </p:nvSpPr>
        <p:spPr>
          <a:xfrm flipH="1">
            <a:off x="980901" y="1267730"/>
            <a:ext cx="7182197" cy="4307950"/>
          </a:xfrm>
          <a:prstGeom prst="rect">
            <a:avLst/>
          </a:prstGeom>
          <a:ln w="6350" cap="flat" cmpd="sng" algn="ctr">
            <a:noFill/>
            <a:prstDash val="solid"/>
          </a:ln>
          <a:effectLst>
            <a:outerShdw blurRad="50800" algn="ctr" rotWithShape="0">
              <a:prstClr val="black">
                <a:alpha val="66000"/>
              </a:prstClr>
            </a:outerShdw>
            <a:softEdge rad="0"/>
          </a:effectLst>
        </p:spPr>
        <p:txBody>
          <a:bodyPr rtlCol="1"/>
          <a:lstStyle/>
          <a:p>
            <a:pPr algn="r" rtl="1"/>
            <a:endParaRPr lang="en-US" sz="1350"/>
          </a:p>
        </p:txBody>
      </p:sp>
      <p:sp>
        <p:nvSpPr>
          <p:cNvPr id="24" name="מלבן 23"/>
          <p:cNvSpPr/>
          <p:nvPr/>
        </p:nvSpPr>
        <p:spPr>
          <a:xfrm flipH="1">
            <a:off x="1085849" y="1411615"/>
            <a:ext cx="6972300" cy="4034770"/>
          </a:xfrm>
          <a:prstGeom prst="rect">
            <a:avLst/>
          </a:prstGeom>
          <a:noFill/>
          <a:ln w="6350" cap="sq" cmpd="sng" algn="ctr">
            <a:solidFill>
              <a:schemeClr val="tx1">
                <a:lumMod val="75000"/>
                <a:lumOff val="25000"/>
              </a:schemeClr>
            </a:solidFill>
            <a:prstDash val="solid"/>
            <a:miter lim="800000"/>
          </a:ln>
          <a:effectLst/>
        </p:spPr>
        <p:txBody>
          <a:bodyPr rtlCol="1"/>
          <a:lstStyle/>
          <a:p>
            <a:pPr algn="r" rtl="1"/>
            <a:endParaRPr lang="en-US" sz="1350"/>
          </a:p>
        </p:txBody>
      </p:sp>
      <p:sp>
        <p:nvSpPr>
          <p:cNvPr id="30" name="מלבן 29"/>
          <p:cNvSpPr/>
          <p:nvPr/>
        </p:nvSpPr>
        <p:spPr>
          <a:xfrm flipH="1">
            <a:off x="3851910" y="1267730"/>
            <a:ext cx="144018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lstStyle/>
          <a:p>
            <a:pPr algn="r" rtl="1"/>
            <a:endParaRPr lang="en-US" sz="1350"/>
          </a:p>
        </p:txBody>
      </p:sp>
      <p:sp>
        <p:nvSpPr>
          <p:cNvPr id="2" name="כותרת 1"/>
          <p:cNvSpPr>
            <a:spLocks noGrp="1"/>
          </p:cNvSpPr>
          <p:nvPr>
            <p:ph type="title"/>
          </p:nvPr>
        </p:nvSpPr>
        <p:spPr>
          <a:xfrm flipH="1">
            <a:off x="1221867" y="2275166"/>
            <a:ext cx="6700266" cy="2406895"/>
          </a:xfrm>
        </p:spPr>
        <p:txBody>
          <a:bodyPr rtlCol="1" anchor="ctr">
            <a:normAutofit/>
          </a:bodyPr>
          <a:lstStyle>
            <a:lvl1pPr algn="ctr" rtl="1">
              <a:lnSpc>
                <a:spcPct val="83000"/>
              </a:lnSpc>
              <a:defRPr lang="en-US" sz="5100" kern="1200" cap="all" spc="-75" baseline="0" dirty="0">
                <a:solidFill>
                  <a:schemeClr val="tx1">
                    <a:lumMod val="85000"/>
                    <a:lumOff val="15000"/>
                  </a:schemeClr>
                </a:solidFill>
                <a:effectLst/>
                <a:latin typeface="+mj-lt"/>
                <a:ea typeface="+mn-ea"/>
                <a:cs typeface="+mn-cs"/>
              </a:defRPr>
            </a:lvl1pPr>
          </a:lstStyle>
          <a:p>
            <a:pPr rtl="1"/>
            <a:r>
              <a:rPr lang="he-IL"/>
              <a:t>לחץ כדי לערוך סגנון כותרת של תבנית בסיס</a:t>
            </a:r>
            <a:endParaRPr lang="en-US" dirty="0"/>
          </a:p>
        </p:txBody>
      </p:sp>
      <p:grpSp>
        <p:nvGrpSpPr>
          <p:cNvPr id="16" name="קבוצה 15">
            <a:extLst>
              <a:ext uri="{FF2B5EF4-FFF2-40B4-BE49-F238E27FC236}">
                <a16:creationId xmlns:a16="http://schemas.microsoft.com/office/drawing/2014/main" id="{1683EB04-C23E-490C-A1A6-030CF79D23C8}"/>
              </a:ext>
            </a:extLst>
          </p:cNvPr>
          <p:cNvGrpSpPr/>
          <p:nvPr/>
        </p:nvGrpSpPr>
        <p:grpSpPr>
          <a:xfrm flipH="1">
            <a:off x="3937635" y="1267730"/>
            <a:ext cx="1268730" cy="615934"/>
            <a:chOff x="5250180" y="1267730"/>
            <a:chExt cx="1691640" cy="615934"/>
          </a:xfrm>
        </p:grpSpPr>
        <p:cxnSp>
          <p:nvCxnSpPr>
            <p:cNvPr id="17" name="מחבר ישר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מחבר ישר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מחבר ישר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מציין מיקום טקסט 2"/>
          <p:cNvSpPr>
            <a:spLocks noGrp="1"/>
          </p:cNvSpPr>
          <p:nvPr>
            <p:ph type="body" idx="1"/>
          </p:nvPr>
        </p:nvSpPr>
        <p:spPr>
          <a:xfrm flipH="1">
            <a:off x="1217295" y="4682062"/>
            <a:ext cx="6704838" cy="457200"/>
          </a:xfrm>
        </p:spPr>
        <p:txBody>
          <a:bodyPr rtlCol="1" anchor="t">
            <a:normAutofit/>
          </a:bodyPr>
          <a:lstStyle>
            <a:lvl1pPr marL="0" indent="0" algn="ctr" rtl="1">
              <a:buNone/>
              <a:tabLst>
                <a:tab pos="1975247" algn="l"/>
              </a:tabLst>
              <a:defRPr sz="1350">
                <a:solidFill>
                  <a:schemeClr val="tx1">
                    <a:lumMod val="95000"/>
                    <a:lumOff val="5000"/>
                  </a:schemeClr>
                </a:solidFill>
                <a:effectLst/>
              </a:defRPr>
            </a:lvl1pPr>
            <a:lvl2pPr marL="342900" indent="0" algn="r" rtl="1">
              <a:buNone/>
              <a:defRPr sz="1200">
                <a:solidFill>
                  <a:schemeClr val="tx1">
                    <a:tint val="75000"/>
                  </a:schemeClr>
                </a:solidFill>
              </a:defRPr>
            </a:lvl2pPr>
            <a:lvl3pPr marL="685800" indent="0" algn="r" rtl="1">
              <a:buNone/>
              <a:defRPr sz="1200">
                <a:solidFill>
                  <a:schemeClr val="tx1">
                    <a:tint val="75000"/>
                  </a:schemeClr>
                </a:solidFill>
              </a:defRPr>
            </a:lvl3pPr>
            <a:lvl4pPr marL="1028700" indent="0" algn="r" rtl="1">
              <a:buNone/>
              <a:defRPr sz="1050">
                <a:solidFill>
                  <a:schemeClr val="tx1">
                    <a:tint val="75000"/>
                  </a:schemeClr>
                </a:solidFill>
              </a:defRPr>
            </a:lvl4pPr>
            <a:lvl5pPr marL="1371600" indent="0" algn="r" rtl="1">
              <a:buNone/>
              <a:defRPr sz="1050">
                <a:solidFill>
                  <a:schemeClr val="tx1">
                    <a:tint val="75000"/>
                  </a:schemeClr>
                </a:solidFill>
              </a:defRPr>
            </a:lvl5pPr>
            <a:lvl6pPr marL="1714500" indent="0" algn="r" rtl="1">
              <a:buNone/>
              <a:defRPr sz="1050">
                <a:solidFill>
                  <a:schemeClr val="tx1">
                    <a:tint val="75000"/>
                  </a:schemeClr>
                </a:solidFill>
              </a:defRPr>
            </a:lvl6pPr>
            <a:lvl7pPr marL="2057400" indent="0" algn="r" rtl="1">
              <a:buNone/>
              <a:defRPr sz="1050">
                <a:solidFill>
                  <a:schemeClr val="tx1">
                    <a:tint val="75000"/>
                  </a:schemeClr>
                </a:solidFill>
              </a:defRPr>
            </a:lvl7pPr>
            <a:lvl8pPr marL="2400300" indent="0" algn="r" rtl="1">
              <a:buNone/>
              <a:defRPr sz="1050">
                <a:solidFill>
                  <a:schemeClr val="tx1">
                    <a:tint val="75000"/>
                  </a:schemeClr>
                </a:solidFill>
              </a:defRPr>
            </a:lvl8pPr>
            <a:lvl9pPr marL="2743200" indent="0" algn="r" rtl="1">
              <a:buNone/>
              <a:defRPr sz="1050">
                <a:solidFill>
                  <a:schemeClr val="tx1">
                    <a:tint val="75000"/>
                  </a:schemeClr>
                </a:solidFill>
              </a:defRPr>
            </a:lvl9pPr>
          </a:lstStyle>
          <a:p>
            <a:pPr lvl="0" rtl="1"/>
            <a:r>
              <a:rPr lang="he-IL"/>
              <a:t>לחץ כדי לערוך סגנונות טקסט של תבנית בסיס</a:t>
            </a:r>
          </a:p>
        </p:txBody>
      </p:sp>
      <p:sp>
        <p:nvSpPr>
          <p:cNvPr id="4" name="מציין מיקום של תאריך 3"/>
          <p:cNvSpPr>
            <a:spLocks noGrp="1"/>
          </p:cNvSpPr>
          <p:nvPr>
            <p:ph type="dt" sz="half" idx="10"/>
          </p:nvPr>
        </p:nvSpPr>
        <p:spPr>
          <a:xfrm flipH="1">
            <a:off x="3989070" y="1344503"/>
            <a:ext cx="1165860" cy="498781"/>
          </a:xfrm>
        </p:spPr>
        <p:txBody>
          <a:bodyPr rtlCol="1"/>
          <a:lstStyle>
            <a:lvl1pPr algn="ctr" rtl="1">
              <a:defRPr lang="en-US" sz="975" kern="1200" spc="0" baseline="0">
                <a:solidFill>
                  <a:srgbClr val="FFFFFF"/>
                </a:solidFill>
                <a:latin typeface="+mn-lt"/>
                <a:ea typeface="+mn-ea"/>
                <a:cs typeface="+mn-cs"/>
              </a:defRPr>
            </a:lvl1pPr>
          </a:lstStyle>
          <a:p>
            <a:pPr rtl="1"/>
            <a:fld id="{7E798AAF-4D28-4EAA-AAA2-0B0D10BF921A}" type="datetime1">
              <a:rPr lang="he-IL" smtClean="0"/>
              <a:t>ל'/ניסן/תשפ"ד</a:t>
            </a:fld>
            <a:endParaRPr lang="en-US" dirty="0"/>
          </a:p>
        </p:txBody>
      </p:sp>
      <p:sp>
        <p:nvSpPr>
          <p:cNvPr id="5" name="מציין מיקום של כותרת תחתונה 4"/>
          <p:cNvSpPr>
            <a:spLocks noGrp="1"/>
          </p:cNvSpPr>
          <p:nvPr>
            <p:ph type="ftr" sz="quarter" idx="11"/>
          </p:nvPr>
        </p:nvSpPr>
        <p:spPr>
          <a:xfrm flipH="1">
            <a:off x="3677032" y="5177408"/>
            <a:ext cx="4245101" cy="228600"/>
          </a:xfrm>
        </p:spPr>
        <p:txBody>
          <a:bodyPr rtlCol="1"/>
          <a:lstStyle>
            <a:lvl1pPr algn="r" rtl="1">
              <a:defRPr>
                <a:solidFill>
                  <a:schemeClr val="tx1">
                    <a:lumMod val="85000"/>
                    <a:lumOff val="15000"/>
                  </a:schemeClr>
                </a:solidFill>
              </a:defRPr>
            </a:lvl1pPr>
          </a:lstStyle>
          <a:p>
            <a:pPr rtl="1"/>
            <a:endParaRPr lang="en-US" dirty="0"/>
          </a:p>
        </p:txBody>
      </p:sp>
      <p:sp>
        <p:nvSpPr>
          <p:cNvPr id="6" name="מציין מיקום של מספר שקופית 5"/>
          <p:cNvSpPr>
            <a:spLocks noGrp="1"/>
          </p:cNvSpPr>
          <p:nvPr>
            <p:ph type="sldNum" sz="quarter" idx="12"/>
          </p:nvPr>
        </p:nvSpPr>
        <p:spPr>
          <a:xfrm flipH="1">
            <a:off x="1221868" y="5177408"/>
            <a:ext cx="1468754" cy="228600"/>
          </a:xfrm>
        </p:spPr>
        <p:txBody>
          <a:bodyPr rtlCol="1"/>
          <a:lstStyle>
            <a:lvl1pPr algn="r" rtl="1">
              <a:defRPr>
                <a:solidFill>
                  <a:schemeClr val="tx1">
                    <a:lumMod val="85000"/>
                    <a:lumOff val="15000"/>
                  </a:schemeClr>
                </a:solidFill>
              </a:defRPr>
            </a:lvl1pPr>
          </a:lstStyle>
          <a:p>
            <a:pPr rtl="1"/>
            <a:fld id="{34B7E4EF-A1BD-40F4-AB7B-04F084DD991D}" type="slidenum">
              <a:rPr lang="en-US" smtClean="0"/>
              <a:pPr/>
              <a:t>‹#›</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AA53324-E8F1-C7F0-0FCC-F15657EF97D2}"/>
              </a:ext>
            </a:extLst>
          </p:cNvPr>
          <p:cNvSpPr>
            <a:spLocks noGrp="1"/>
          </p:cNvSpPr>
          <p:nvPr>
            <p:ph type="title"/>
          </p:nvPr>
        </p:nvSpPr>
        <p:spPr>
          <a:xfrm>
            <a:off x="629841" y="457200"/>
            <a:ext cx="2949178" cy="1600200"/>
          </a:xfrm>
        </p:spPr>
        <p:txBody>
          <a:bodyPr anchor="b"/>
          <a:lstStyle>
            <a:lvl1pPr>
              <a:defRPr sz="24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90E31229-7B22-2344-BFF1-71868636CAE7}"/>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2B73DBF1-FC77-5DB3-E772-430BC0FAE17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C2D71989-A181-32E9-2A51-4BC9A97F6EDB}"/>
              </a:ext>
            </a:extLst>
          </p:cNvPr>
          <p:cNvSpPr>
            <a:spLocks noGrp="1"/>
          </p:cNvSpPr>
          <p:nvPr>
            <p:ph type="dt" sz="half" idx="10"/>
          </p:nvPr>
        </p:nvSpPr>
        <p:spPr/>
        <p:txBody>
          <a:bodyPr/>
          <a:lstStyle/>
          <a:p>
            <a:pPr rtl="1"/>
            <a:fld id="{A177B91D-4277-4997-971F-08A00B31D816}" type="datetime1">
              <a:rPr lang="he-IL" smtClean="0"/>
              <a:t>ל'/ניסן/תשפ"ד</a:t>
            </a:fld>
            <a:endParaRPr lang="en-US"/>
          </a:p>
        </p:txBody>
      </p:sp>
      <p:sp>
        <p:nvSpPr>
          <p:cNvPr id="6" name="מציין מיקום של כותרת תחתונה 5">
            <a:extLst>
              <a:ext uri="{FF2B5EF4-FFF2-40B4-BE49-F238E27FC236}">
                <a16:creationId xmlns:a16="http://schemas.microsoft.com/office/drawing/2014/main" id="{764D2D7D-E14B-0D8F-0BBC-A531D921F0F1}"/>
              </a:ext>
            </a:extLst>
          </p:cNvPr>
          <p:cNvSpPr>
            <a:spLocks noGrp="1"/>
          </p:cNvSpPr>
          <p:nvPr>
            <p:ph type="ftr" sz="quarter" idx="11"/>
          </p:nvPr>
        </p:nvSpPr>
        <p:spPr/>
        <p:txBody>
          <a:bodyPr/>
          <a:lstStyle/>
          <a:p>
            <a:pPr rtl="1"/>
            <a:endParaRPr lang="en-US"/>
          </a:p>
        </p:txBody>
      </p:sp>
      <p:sp>
        <p:nvSpPr>
          <p:cNvPr id="7" name="מציין מיקום של מספר שקופית 6">
            <a:extLst>
              <a:ext uri="{FF2B5EF4-FFF2-40B4-BE49-F238E27FC236}">
                <a16:creationId xmlns:a16="http://schemas.microsoft.com/office/drawing/2014/main" id="{A7676804-B1DC-E09E-F8D0-9A119D134248}"/>
              </a:ext>
            </a:extLst>
          </p:cNvPr>
          <p:cNvSpPr>
            <a:spLocks noGrp="1"/>
          </p:cNvSpPr>
          <p:nvPr>
            <p:ph type="sldNum" sz="quarter" idx="12"/>
          </p:nvPr>
        </p:nvSpPr>
        <p:spPr/>
        <p:txBody>
          <a:bodyPr/>
          <a:lstStyle/>
          <a:p>
            <a:pPr rtl="1"/>
            <a:fld id="{34B7E4EF-A1BD-40F4-AB7B-04F084DD991D}" type="slidenum">
              <a:rPr lang="en-US" smtClean="0"/>
              <a:pPr/>
              <a:t>‹#›</a:t>
            </a:fld>
            <a:endParaRPr lang="en-US"/>
          </a:p>
        </p:txBody>
      </p:sp>
    </p:spTree>
    <p:extLst>
      <p:ext uri="{BB962C8B-B14F-4D97-AF65-F5344CB8AC3E}">
        <p14:creationId xmlns:p14="http://schemas.microsoft.com/office/powerpoint/2010/main" val="35168807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9EEF30F-60A5-0DE8-EC4F-28FBF674E46D}"/>
              </a:ext>
            </a:extLst>
          </p:cNvPr>
          <p:cNvSpPr>
            <a:spLocks noGrp="1"/>
          </p:cNvSpPr>
          <p:nvPr>
            <p:ph type="title"/>
          </p:nvPr>
        </p:nvSpPr>
        <p:spPr>
          <a:xfrm>
            <a:off x="629841" y="457200"/>
            <a:ext cx="2949178" cy="1600200"/>
          </a:xfrm>
        </p:spPr>
        <p:txBody>
          <a:bodyPr anchor="b"/>
          <a:lstStyle>
            <a:lvl1pPr>
              <a:defRPr sz="24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6F61DEE8-A463-E8C9-7CD6-B0B463BDB281}"/>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he-IL"/>
          </a:p>
        </p:txBody>
      </p:sp>
      <p:sp>
        <p:nvSpPr>
          <p:cNvPr id="4" name="מציין מיקום טקסט 3">
            <a:extLst>
              <a:ext uri="{FF2B5EF4-FFF2-40B4-BE49-F238E27FC236}">
                <a16:creationId xmlns:a16="http://schemas.microsoft.com/office/drawing/2014/main" id="{933F440A-1B2A-1B19-9A07-24C37B5F95D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6D939A0C-983C-F67D-E60D-BF6119119E51}"/>
              </a:ext>
            </a:extLst>
          </p:cNvPr>
          <p:cNvSpPr>
            <a:spLocks noGrp="1"/>
          </p:cNvSpPr>
          <p:nvPr>
            <p:ph type="dt" sz="half" idx="10"/>
          </p:nvPr>
        </p:nvSpPr>
        <p:spPr/>
        <p:txBody>
          <a:bodyPr/>
          <a:lstStyle/>
          <a:p>
            <a:pPr rtl="1"/>
            <a:fld id="{C5447206-BEB7-4694-8BE2-489006A54066}" type="datetime1">
              <a:rPr lang="he-IL" smtClean="0"/>
              <a:t>ל'/ניסן/תשפ"ד</a:t>
            </a:fld>
            <a:endParaRPr lang="en-US" dirty="0"/>
          </a:p>
        </p:txBody>
      </p:sp>
      <p:sp>
        <p:nvSpPr>
          <p:cNvPr id="6" name="מציין מיקום של כותרת תחתונה 5">
            <a:extLst>
              <a:ext uri="{FF2B5EF4-FFF2-40B4-BE49-F238E27FC236}">
                <a16:creationId xmlns:a16="http://schemas.microsoft.com/office/drawing/2014/main" id="{3B69F238-2708-A597-191B-80A4EED9CB0A}"/>
              </a:ext>
            </a:extLst>
          </p:cNvPr>
          <p:cNvSpPr>
            <a:spLocks noGrp="1"/>
          </p:cNvSpPr>
          <p:nvPr>
            <p:ph type="ftr" sz="quarter" idx="11"/>
          </p:nvPr>
        </p:nvSpPr>
        <p:spPr/>
        <p:txBody>
          <a:bodyPr/>
          <a:lstStyle/>
          <a:p>
            <a:pPr algn="r" rtl="1"/>
            <a:endParaRPr lang="en-US"/>
          </a:p>
        </p:txBody>
      </p:sp>
      <p:sp>
        <p:nvSpPr>
          <p:cNvPr id="7" name="מציין מיקום של מספר שקופית 6">
            <a:extLst>
              <a:ext uri="{FF2B5EF4-FFF2-40B4-BE49-F238E27FC236}">
                <a16:creationId xmlns:a16="http://schemas.microsoft.com/office/drawing/2014/main" id="{E18849B9-8935-6E28-158B-6D9B46C250A0}"/>
              </a:ext>
            </a:extLst>
          </p:cNvPr>
          <p:cNvSpPr>
            <a:spLocks noGrp="1"/>
          </p:cNvSpPr>
          <p:nvPr>
            <p:ph type="sldNum" sz="quarter" idx="12"/>
          </p:nvPr>
        </p:nvSpPr>
        <p:spPr/>
        <p:txBody>
          <a:bodyPr/>
          <a:lstStyle/>
          <a:p>
            <a:pPr rtl="1"/>
            <a:fld id="{34B7E4EF-A1BD-40F4-AB7B-04F084DD991D}" type="slidenum">
              <a:rPr lang="en-US" smtClean="0"/>
              <a:pPr/>
              <a:t>‹#›</a:t>
            </a:fld>
            <a:endParaRPr lang="en-US"/>
          </a:p>
        </p:txBody>
      </p:sp>
    </p:spTree>
    <p:extLst>
      <p:ext uri="{BB962C8B-B14F-4D97-AF65-F5344CB8AC3E}">
        <p14:creationId xmlns:p14="http://schemas.microsoft.com/office/powerpoint/2010/main" val="13222741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559D6D3-F793-0D9F-3540-E0917C9D9B8B}"/>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2AD39323-0FE2-384E-A5B6-1B845F4E5A78}"/>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802A6B21-E961-3609-1ADB-5C47E16539DF}"/>
              </a:ext>
            </a:extLst>
          </p:cNvPr>
          <p:cNvSpPr>
            <a:spLocks noGrp="1"/>
          </p:cNvSpPr>
          <p:nvPr>
            <p:ph type="dt" sz="half" idx="10"/>
          </p:nvPr>
        </p:nvSpPr>
        <p:spPr/>
        <p:txBody>
          <a:bodyPr/>
          <a:lstStyle/>
          <a:p>
            <a:pPr rtl="1"/>
            <a:fld id="{9E18CD11-5483-4186-9C9D-D99E7FE92433}" type="datetime1">
              <a:rPr lang="he-IL" smtClean="0"/>
              <a:t>ל'/ניסן/תשפ"ד</a:t>
            </a:fld>
            <a:endParaRPr lang="en-US"/>
          </a:p>
        </p:txBody>
      </p:sp>
      <p:sp>
        <p:nvSpPr>
          <p:cNvPr id="5" name="מציין מיקום של כותרת תחתונה 4">
            <a:extLst>
              <a:ext uri="{FF2B5EF4-FFF2-40B4-BE49-F238E27FC236}">
                <a16:creationId xmlns:a16="http://schemas.microsoft.com/office/drawing/2014/main" id="{877F5024-DF77-6836-7640-3D1BE3CAF9D5}"/>
              </a:ext>
            </a:extLst>
          </p:cNvPr>
          <p:cNvSpPr>
            <a:spLocks noGrp="1"/>
          </p:cNvSpPr>
          <p:nvPr>
            <p:ph type="ftr" sz="quarter" idx="11"/>
          </p:nvPr>
        </p:nvSpPr>
        <p:spPr/>
        <p:txBody>
          <a:bodyPr/>
          <a:lstStyle/>
          <a:p>
            <a:pPr rtl="1"/>
            <a:endParaRPr lang="en-US"/>
          </a:p>
        </p:txBody>
      </p:sp>
      <p:sp>
        <p:nvSpPr>
          <p:cNvPr id="6" name="מציין מיקום של מספר שקופית 5">
            <a:extLst>
              <a:ext uri="{FF2B5EF4-FFF2-40B4-BE49-F238E27FC236}">
                <a16:creationId xmlns:a16="http://schemas.microsoft.com/office/drawing/2014/main" id="{E86BBB46-0813-5954-2CF9-BA52E6EAF7A2}"/>
              </a:ext>
            </a:extLst>
          </p:cNvPr>
          <p:cNvSpPr>
            <a:spLocks noGrp="1"/>
          </p:cNvSpPr>
          <p:nvPr>
            <p:ph type="sldNum" sz="quarter" idx="12"/>
          </p:nvPr>
        </p:nvSpPr>
        <p:spPr/>
        <p:txBody>
          <a:bodyPr/>
          <a:lstStyle/>
          <a:p>
            <a:pPr rtl="1"/>
            <a:fld id="{34B7E4EF-A1BD-40F4-AB7B-04F084DD991D}" type="slidenum">
              <a:rPr lang="en-US" smtClean="0"/>
              <a:pPr/>
              <a:t>‹#›</a:t>
            </a:fld>
            <a:endParaRPr lang="en-US"/>
          </a:p>
        </p:txBody>
      </p:sp>
    </p:spTree>
    <p:extLst>
      <p:ext uri="{BB962C8B-B14F-4D97-AF65-F5344CB8AC3E}">
        <p14:creationId xmlns:p14="http://schemas.microsoft.com/office/powerpoint/2010/main" val="32449097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618BFC00-0DC9-C22A-887F-5B46DFBE06B6}"/>
              </a:ext>
            </a:extLst>
          </p:cNvPr>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C6411A25-D4ED-EE3C-980A-7E94367CC78F}"/>
              </a:ext>
            </a:extLst>
          </p:cNvPr>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7B7FE909-10E7-A73C-CADF-14DA0A6FFEE6}"/>
              </a:ext>
            </a:extLst>
          </p:cNvPr>
          <p:cNvSpPr>
            <a:spLocks noGrp="1"/>
          </p:cNvSpPr>
          <p:nvPr>
            <p:ph type="dt" sz="half" idx="10"/>
          </p:nvPr>
        </p:nvSpPr>
        <p:spPr/>
        <p:txBody>
          <a:bodyPr/>
          <a:lstStyle/>
          <a:p>
            <a:pPr rtl="1"/>
            <a:fld id="{8128C7A3-6078-4E1D-A45D-7F8EB763EDD3}" type="datetime1">
              <a:rPr lang="he-IL" smtClean="0"/>
              <a:t>ל'/ניסן/תשפ"ד</a:t>
            </a:fld>
            <a:endParaRPr lang="en-US"/>
          </a:p>
        </p:txBody>
      </p:sp>
      <p:sp>
        <p:nvSpPr>
          <p:cNvPr id="5" name="מציין מיקום של כותרת תחתונה 4">
            <a:extLst>
              <a:ext uri="{FF2B5EF4-FFF2-40B4-BE49-F238E27FC236}">
                <a16:creationId xmlns:a16="http://schemas.microsoft.com/office/drawing/2014/main" id="{F6DAB619-4DCD-4393-15D7-37EC451641D4}"/>
              </a:ext>
            </a:extLst>
          </p:cNvPr>
          <p:cNvSpPr>
            <a:spLocks noGrp="1"/>
          </p:cNvSpPr>
          <p:nvPr>
            <p:ph type="ftr" sz="quarter" idx="11"/>
          </p:nvPr>
        </p:nvSpPr>
        <p:spPr/>
        <p:txBody>
          <a:bodyPr/>
          <a:lstStyle/>
          <a:p>
            <a:pPr rtl="1"/>
            <a:endParaRPr lang="en-US"/>
          </a:p>
        </p:txBody>
      </p:sp>
      <p:sp>
        <p:nvSpPr>
          <p:cNvPr id="6" name="מציין מיקום של מספר שקופית 5">
            <a:extLst>
              <a:ext uri="{FF2B5EF4-FFF2-40B4-BE49-F238E27FC236}">
                <a16:creationId xmlns:a16="http://schemas.microsoft.com/office/drawing/2014/main" id="{5D1511FD-30C3-E399-1357-5F26E331EDEB}"/>
              </a:ext>
            </a:extLst>
          </p:cNvPr>
          <p:cNvSpPr>
            <a:spLocks noGrp="1"/>
          </p:cNvSpPr>
          <p:nvPr>
            <p:ph type="sldNum" sz="quarter" idx="12"/>
          </p:nvPr>
        </p:nvSpPr>
        <p:spPr/>
        <p:txBody>
          <a:bodyPr/>
          <a:lstStyle/>
          <a:p>
            <a:pPr rtl="1"/>
            <a:fld id="{34B7E4EF-A1BD-40F4-AB7B-04F084DD991D}" type="slidenum">
              <a:rPr lang="en-US" smtClean="0"/>
              <a:pPr/>
              <a:t>‹#›</a:t>
            </a:fld>
            <a:endParaRPr lang="en-US"/>
          </a:p>
        </p:txBody>
      </p:sp>
    </p:spTree>
    <p:extLst>
      <p:ext uri="{BB962C8B-B14F-4D97-AF65-F5344CB8AC3E}">
        <p14:creationId xmlns:p14="http://schemas.microsoft.com/office/powerpoint/2010/main" val="2841430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8" name="כותרת 7"/>
          <p:cNvSpPr>
            <a:spLocks noGrp="1"/>
          </p:cNvSpPr>
          <p:nvPr>
            <p:ph type="title"/>
          </p:nvPr>
        </p:nvSpPr>
        <p:spPr>
          <a:xfrm flipH="1">
            <a:off x="800100" y="642594"/>
            <a:ext cx="7543800" cy="1371600"/>
          </a:xfrm>
        </p:spPr>
        <p:txBody>
          <a:bodyPr rtlCol="1"/>
          <a:lstStyle>
            <a:lvl1pPr algn="r" rtl="1">
              <a:defRPr/>
            </a:lvl1pPr>
          </a:lstStyle>
          <a:p>
            <a:pPr rtl="1"/>
            <a:r>
              <a:rPr lang="he-IL"/>
              <a:t>לחץ כדי לערוך סגנון כותרת של תבנית בסיס</a:t>
            </a:r>
            <a:endParaRPr lang="en-US" dirty="0"/>
          </a:p>
        </p:txBody>
      </p:sp>
      <p:sp>
        <p:nvSpPr>
          <p:cNvPr id="3" name="מציין מיקום תוכן 2"/>
          <p:cNvSpPr>
            <a:spLocks noGrp="1"/>
          </p:cNvSpPr>
          <p:nvPr>
            <p:ph sz="half" idx="1" hasCustomPrompt="1"/>
          </p:nvPr>
        </p:nvSpPr>
        <p:spPr>
          <a:xfrm flipH="1">
            <a:off x="4846320" y="2103120"/>
            <a:ext cx="3497580" cy="3749040"/>
          </a:xfrm>
        </p:spPr>
        <p:txBody>
          <a:bodyPr rtlCol="1"/>
          <a:lstStyle>
            <a:lvl1pPr algn="r" rtl="1">
              <a:defRPr sz="1350"/>
            </a:lvl1pPr>
            <a:lvl2pPr algn="r" rtl="1">
              <a:defRPr sz="1200"/>
            </a:lvl2pPr>
            <a:lvl3pPr algn="r" rtl="1">
              <a:defRPr sz="1050"/>
            </a:lvl3pPr>
            <a:lvl4pPr algn="r" rtl="1">
              <a:defRPr sz="1050"/>
            </a:lvl4pPr>
            <a:lvl5pPr algn="r" rtl="1">
              <a:defRPr sz="1050"/>
            </a:lvl5pPr>
            <a:lvl6pPr algn="r" rtl="1">
              <a:defRPr sz="1050"/>
            </a:lvl6pPr>
            <a:lvl7pPr algn="r" rtl="1">
              <a:defRPr sz="1050"/>
            </a:lvl7pPr>
            <a:lvl8pPr algn="r" rtl="1">
              <a:defRPr sz="1050"/>
            </a:lvl8pPr>
            <a:lvl9pPr algn="r" rtl="1">
              <a:defRPr sz="1050"/>
            </a:lvl9pPr>
          </a:lstStyle>
          <a:p>
            <a:pPr lvl="0" rtl="1"/>
            <a:r>
              <a:rPr lang="he" dirty="0"/>
              <a:t>לחץ כדי לערוך סגנונות טקסט של תבנית</a:t>
            </a:r>
            <a:r>
              <a:rPr lang="he-IL" dirty="0"/>
              <a:t> </a:t>
            </a:r>
            <a:r>
              <a:rPr lang="he" dirty="0"/>
              <a:t>בסיס</a:t>
            </a:r>
          </a:p>
          <a:p>
            <a:pPr lvl="1" rtl="1"/>
            <a:r>
              <a:rPr lang="he" dirty="0"/>
              <a:t>רמה שניה</a:t>
            </a:r>
          </a:p>
          <a:p>
            <a:pPr lvl="2" rtl="1"/>
            <a:r>
              <a:rPr lang="he" dirty="0"/>
              <a:t>רמה שלישית</a:t>
            </a:r>
          </a:p>
          <a:p>
            <a:pPr lvl="3" rtl="1"/>
            <a:r>
              <a:rPr lang="he" dirty="0"/>
              <a:t>רמה רביעית</a:t>
            </a:r>
          </a:p>
          <a:p>
            <a:pPr lvl="4" rtl="1"/>
            <a:r>
              <a:rPr lang="he" dirty="0"/>
              <a:t>רמה חמישית</a:t>
            </a:r>
            <a:endParaRPr lang="en-US" dirty="0"/>
          </a:p>
        </p:txBody>
      </p:sp>
      <p:sp>
        <p:nvSpPr>
          <p:cNvPr id="4" name="מציין מיקום תוכן 3"/>
          <p:cNvSpPr>
            <a:spLocks noGrp="1"/>
          </p:cNvSpPr>
          <p:nvPr>
            <p:ph sz="half" idx="2" hasCustomPrompt="1"/>
          </p:nvPr>
        </p:nvSpPr>
        <p:spPr>
          <a:xfrm flipH="1">
            <a:off x="800100" y="2103120"/>
            <a:ext cx="3497580" cy="3749040"/>
          </a:xfrm>
        </p:spPr>
        <p:txBody>
          <a:bodyPr rtlCol="1"/>
          <a:lstStyle>
            <a:lvl1pPr algn="r" rtl="1">
              <a:defRPr sz="1350"/>
            </a:lvl1pPr>
            <a:lvl2pPr algn="r" rtl="1">
              <a:defRPr sz="1200"/>
            </a:lvl2pPr>
            <a:lvl3pPr algn="r" rtl="1">
              <a:defRPr sz="1050"/>
            </a:lvl3pPr>
            <a:lvl4pPr algn="r" rtl="1">
              <a:defRPr sz="1050"/>
            </a:lvl4pPr>
            <a:lvl5pPr algn="r" rtl="1">
              <a:defRPr sz="1050"/>
            </a:lvl5pPr>
            <a:lvl6pPr algn="r" rtl="1">
              <a:defRPr sz="1050"/>
            </a:lvl6pPr>
            <a:lvl7pPr algn="r" rtl="1">
              <a:defRPr sz="1050"/>
            </a:lvl7pPr>
            <a:lvl8pPr algn="r" rtl="1">
              <a:defRPr sz="1050"/>
            </a:lvl8pPr>
            <a:lvl9pPr algn="r" rtl="1">
              <a:defRPr sz="1050"/>
            </a:lvl9pPr>
          </a:lstStyle>
          <a:p>
            <a:pPr lvl="0" rtl="1"/>
            <a:r>
              <a:rPr lang="he" dirty="0"/>
              <a:t>לחץ כדי לערוך סגנונות טקסט של תבנית</a:t>
            </a:r>
            <a:r>
              <a:rPr lang="he-IL" dirty="0"/>
              <a:t> </a:t>
            </a:r>
            <a:r>
              <a:rPr lang="he" dirty="0"/>
              <a:t>בסיס</a:t>
            </a:r>
          </a:p>
          <a:p>
            <a:pPr lvl="1" rtl="1"/>
            <a:r>
              <a:rPr lang="he" dirty="0"/>
              <a:t>רמה שניה</a:t>
            </a:r>
          </a:p>
          <a:p>
            <a:pPr lvl="2" rtl="1"/>
            <a:r>
              <a:rPr lang="he" dirty="0"/>
              <a:t>רמה שלישית</a:t>
            </a:r>
          </a:p>
          <a:p>
            <a:pPr lvl="3" rtl="1"/>
            <a:r>
              <a:rPr lang="he" dirty="0"/>
              <a:t>רמה רביעית</a:t>
            </a:r>
          </a:p>
          <a:p>
            <a:pPr lvl="4" rtl="1"/>
            <a:r>
              <a:rPr lang="he" dirty="0"/>
              <a:t>רמה חמישית</a:t>
            </a:r>
            <a:endParaRPr lang="en-US" dirty="0"/>
          </a:p>
        </p:txBody>
      </p:sp>
      <p:sp>
        <p:nvSpPr>
          <p:cNvPr id="5" name="מציין מיקום של תאריך 4"/>
          <p:cNvSpPr>
            <a:spLocks noGrp="1"/>
          </p:cNvSpPr>
          <p:nvPr>
            <p:ph type="dt" sz="half" idx="10"/>
          </p:nvPr>
        </p:nvSpPr>
        <p:spPr>
          <a:xfrm flipH="1">
            <a:off x="1531621" y="6035040"/>
            <a:ext cx="2169784" cy="365760"/>
          </a:xfrm>
        </p:spPr>
        <p:txBody>
          <a:bodyPr rtlCol="1"/>
          <a:lstStyle>
            <a:lvl1pPr algn="r" rtl="1">
              <a:defRPr/>
            </a:lvl1pPr>
          </a:lstStyle>
          <a:p>
            <a:pPr rtl="1"/>
            <a:fld id="{4F86298B-D689-4B54-8E0F-6FF70DC91813}" type="datetime1">
              <a:rPr lang="he-IL" smtClean="0"/>
              <a:t>ל'/ניסן/תשפ"ד</a:t>
            </a:fld>
            <a:endParaRPr lang="en-US"/>
          </a:p>
        </p:txBody>
      </p:sp>
      <p:sp>
        <p:nvSpPr>
          <p:cNvPr id="6" name="מציין מיקום של כותרת תחתונה 5"/>
          <p:cNvSpPr>
            <a:spLocks noGrp="1"/>
          </p:cNvSpPr>
          <p:nvPr>
            <p:ph type="ftr" sz="quarter" idx="11"/>
          </p:nvPr>
        </p:nvSpPr>
        <p:spPr>
          <a:xfrm flipH="1">
            <a:off x="3981450" y="6035040"/>
            <a:ext cx="4362450" cy="365760"/>
          </a:xfrm>
        </p:spPr>
        <p:txBody>
          <a:bodyPr rtlCol="1"/>
          <a:lstStyle>
            <a:lvl1pPr algn="r" rtl="1">
              <a:defRPr/>
            </a:lvl1pPr>
          </a:lstStyle>
          <a:p>
            <a:pPr rtl="1"/>
            <a:endParaRPr lang="en-US"/>
          </a:p>
        </p:txBody>
      </p:sp>
      <p:sp>
        <p:nvSpPr>
          <p:cNvPr id="7" name="מציין מיקום של מספר שקופית 6"/>
          <p:cNvSpPr>
            <a:spLocks noGrp="1"/>
          </p:cNvSpPr>
          <p:nvPr>
            <p:ph type="sldNum" sz="quarter" idx="12"/>
          </p:nvPr>
        </p:nvSpPr>
        <p:spPr>
          <a:xfrm flipH="1">
            <a:off x="800100" y="6035040"/>
            <a:ext cx="628650" cy="365760"/>
          </a:xfrm>
        </p:spPr>
        <p:txBody>
          <a:bodyPr rtlCol="1"/>
          <a:lstStyle>
            <a:lvl1pPr algn="r" rtl="1">
              <a:defRPr/>
            </a:lvl1pPr>
          </a:lstStyle>
          <a:p>
            <a:pPr rtl="1"/>
            <a:fld id="{34B7E4EF-A1BD-40F4-AB7B-04F084DD991D}" type="slidenum">
              <a:rPr lang="en-US" smtClean="0"/>
              <a:pPr/>
              <a:t>‹#›</a:t>
            </a:fld>
            <a:endParaRPr lang="en-US"/>
          </a:p>
        </p:txBody>
      </p:sp>
    </p:spTree>
    <p:extLst>
      <p:ext uri="{BB962C8B-B14F-4D97-AF65-F5344CB8AC3E}">
        <p14:creationId xmlns:p14="http://schemas.microsoft.com/office/powerpoint/2010/main" val="274467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flipH="1">
            <a:off x="800100" y="642594"/>
            <a:ext cx="7543800" cy="1371600"/>
          </a:xfrm>
        </p:spPr>
        <p:txBody>
          <a:bodyPr rtlCol="1"/>
          <a:lstStyle>
            <a:lvl1pPr algn="r" rtl="1">
              <a:defRPr/>
            </a:lvl1pPr>
          </a:lstStyle>
          <a:p>
            <a:pPr rtl="1"/>
            <a:r>
              <a:rPr lang="he-IL"/>
              <a:t>לחץ כדי לערוך סגנון כותרת של תבנית בסיס</a:t>
            </a:r>
            <a:endParaRPr lang="en-US" dirty="0"/>
          </a:p>
        </p:txBody>
      </p:sp>
      <p:sp>
        <p:nvSpPr>
          <p:cNvPr id="3" name="מציין מיקום טקסט 2"/>
          <p:cNvSpPr>
            <a:spLocks noGrp="1"/>
          </p:cNvSpPr>
          <p:nvPr>
            <p:ph type="body" idx="1"/>
          </p:nvPr>
        </p:nvSpPr>
        <p:spPr>
          <a:xfrm flipH="1">
            <a:off x="4844034" y="2074334"/>
            <a:ext cx="3497580" cy="640080"/>
          </a:xfrm>
        </p:spPr>
        <p:txBody>
          <a:bodyPr rtlCol="1" anchor="ctr">
            <a:normAutofit/>
          </a:bodyPr>
          <a:lstStyle>
            <a:lvl1pPr marL="0" indent="0" algn="r" rtl="1">
              <a:spcBef>
                <a:spcPts val="0"/>
              </a:spcBef>
              <a:buNone/>
              <a:defRPr sz="1425" b="1" i="0">
                <a:solidFill>
                  <a:schemeClr val="tx1"/>
                </a:solidFill>
                <a:latin typeface="+mn-lt"/>
              </a:defRPr>
            </a:lvl1pPr>
            <a:lvl2pPr marL="342900" indent="0" algn="r" rtl="1">
              <a:buNone/>
              <a:defRPr sz="1350" b="1"/>
            </a:lvl2pPr>
            <a:lvl3pPr marL="685800" indent="0" algn="r" rtl="1">
              <a:buNone/>
              <a:defRPr sz="1350" b="1"/>
            </a:lvl3pPr>
            <a:lvl4pPr marL="1028700" indent="0" algn="r" rtl="1">
              <a:buNone/>
              <a:defRPr sz="1200" b="1"/>
            </a:lvl4pPr>
            <a:lvl5pPr marL="1371600" indent="0" algn="r" rtl="1">
              <a:buNone/>
              <a:defRPr sz="1200" b="1"/>
            </a:lvl5pPr>
            <a:lvl6pPr marL="1714500" indent="0" algn="r" rtl="1">
              <a:buNone/>
              <a:defRPr sz="1200" b="1"/>
            </a:lvl6pPr>
            <a:lvl7pPr marL="2057400" indent="0" algn="r" rtl="1">
              <a:buNone/>
              <a:defRPr sz="1200" b="1"/>
            </a:lvl7pPr>
            <a:lvl8pPr marL="2400300" indent="0" algn="r" rtl="1">
              <a:buNone/>
              <a:defRPr sz="1200" b="1"/>
            </a:lvl8pPr>
            <a:lvl9pPr marL="2743200" indent="0" algn="r" rtl="1">
              <a:buNone/>
              <a:defRPr sz="1200" b="1"/>
            </a:lvl9pPr>
          </a:lstStyle>
          <a:p>
            <a:pPr lvl="0" rtl="1"/>
            <a:r>
              <a:rPr lang="he-IL"/>
              <a:t>לחץ כדי לערוך סגנונות טקסט של תבנית בסיס</a:t>
            </a:r>
          </a:p>
        </p:txBody>
      </p:sp>
      <p:sp>
        <p:nvSpPr>
          <p:cNvPr id="4" name="מציין מיקום תוכן 3"/>
          <p:cNvSpPr>
            <a:spLocks noGrp="1"/>
          </p:cNvSpPr>
          <p:nvPr>
            <p:ph sz="half" idx="2" hasCustomPrompt="1"/>
          </p:nvPr>
        </p:nvSpPr>
        <p:spPr>
          <a:xfrm flipH="1">
            <a:off x="4844034" y="2792473"/>
            <a:ext cx="3497580" cy="3163825"/>
          </a:xfrm>
        </p:spPr>
        <p:txBody>
          <a:bodyPr rtlCol="1"/>
          <a:lstStyle>
            <a:lvl1pPr algn="r" rtl="1">
              <a:defRPr sz="1350"/>
            </a:lvl1pPr>
            <a:lvl2pPr algn="r" rtl="1">
              <a:defRPr sz="1200"/>
            </a:lvl2pPr>
            <a:lvl3pPr algn="r" rtl="1">
              <a:defRPr sz="1050"/>
            </a:lvl3pPr>
            <a:lvl4pPr algn="r" rtl="1">
              <a:defRPr sz="1050"/>
            </a:lvl4pPr>
            <a:lvl5pPr algn="r" rtl="1">
              <a:defRPr sz="1050"/>
            </a:lvl5pPr>
            <a:lvl6pPr algn="r" rtl="1">
              <a:defRPr sz="1050"/>
            </a:lvl6pPr>
            <a:lvl7pPr algn="r" rtl="1">
              <a:defRPr sz="1050"/>
            </a:lvl7pPr>
            <a:lvl8pPr algn="r" rtl="1">
              <a:defRPr sz="1050"/>
            </a:lvl8pPr>
            <a:lvl9pPr algn="r" rtl="1">
              <a:defRPr sz="1050"/>
            </a:lvl9pPr>
          </a:lstStyle>
          <a:p>
            <a:pPr lvl="0" rtl="1"/>
            <a:r>
              <a:rPr lang="he" dirty="0"/>
              <a:t>לחץ כדי לערוך סגנונות טקסט של תבנית</a:t>
            </a:r>
            <a:r>
              <a:rPr lang="he-IL" dirty="0"/>
              <a:t> </a:t>
            </a:r>
            <a:r>
              <a:rPr lang="he" dirty="0"/>
              <a:t>בסיס</a:t>
            </a:r>
          </a:p>
          <a:p>
            <a:pPr lvl="1" rtl="1"/>
            <a:r>
              <a:rPr lang="he" dirty="0"/>
              <a:t>רמה שניה</a:t>
            </a:r>
          </a:p>
          <a:p>
            <a:pPr lvl="2" rtl="1"/>
            <a:r>
              <a:rPr lang="he" dirty="0"/>
              <a:t>רמה שלישית</a:t>
            </a:r>
          </a:p>
          <a:p>
            <a:pPr lvl="3" rtl="1"/>
            <a:r>
              <a:rPr lang="he" dirty="0"/>
              <a:t>רמה רביעית</a:t>
            </a:r>
          </a:p>
          <a:p>
            <a:pPr lvl="4" rtl="1"/>
            <a:r>
              <a:rPr lang="he" dirty="0"/>
              <a:t>רמה חמישית</a:t>
            </a:r>
          </a:p>
        </p:txBody>
      </p:sp>
      <p:sp>
        <p:nvSpPr>
          <p:cNvPr id="5" name="מציין מיקום טקסט 4"/>
          <p:cNvSpPr>
            <a:spLocks noGrp="1"/>
          </p:cNvSpPr>
          <p:nvPr>
            <p:ph type="body" sz="quarter" idx="3"/>
          </p:nvPr>
        </p:nvSpPr>
        <p:spPr>
          <a:xfrm flipH="1">
            <a:off x="802386" y="2074334"/>
            <a:ext cx="3497580" cy="640080"/>
          </a:xfrm>
        </p:spPr>
        <p:txBody>
          <a:bodyPr rtlCol="1" anchor="ctr">
            <a:normAutofit/>
          </a:bodyPr>
          <a:lstStyle>
            <a:lvl1pPr marL="0" indent="0" algn="r" rtl="1">
              <a:spcBef>
                <a:spcPts val="0"/>
              </a:spcBef>
              <a:buNone/>
              <a:defRPr sz="1425" b="1">
                <a:solidFill>
                  <a:schemeClr val="tx1"/>
                </a:solidFill>
              </a:defRPr>
            </a:lvl1pPr>
            <a:lvl2pPr marL="342900" indent="0" algn="r" rtl="1">
              <a:buNone/>
              <a:defRPr sz="1350" b="1"/>
            </a:lvl2pPr>
            <a:lvl3pPr marL="685800" indent="0" algn="r" rtl="1">
              <a:buNone/>
              <a:defRPr sz="1350" b="1"/>
            </a:lvl3pPr>
            <a:lvl4pPr marL="1028700" indent="0" algn="r" rtl="1">
              <a:buNone/>
              <a:defRPr sz="1200" b="1"/>
            </a:lvl4pPr>
            <a:lvl5pPr marL="1371600" indent="0" algn="r" rtl="1">
              <a:buNone/>
              <a:defRPr sz="1200" b="1"/>
            </a:lvl5pPr>
            <a:lvl6pPr marL="1714500" indent="0" algn="r" rtl="1">
              <a:buNone/>
              <a:defRPr sz="1200" b="1"/>
            </a:lvl6pPr>
            <a:lvl7pPr marL="2057400" indent="0" algn="r" rtl="1">
              <a:buNone/>
              <a:defRPr sz="1200" b="1"/>
            </a:lvl7pPr>
            <a:lvl8pPr marL="2400300" indent="0" algn="r" rtl="1">
              <a:buNone/>
              <a:defRPr sz="1200" b="1"/>
            </a:lvl8pPr>
            <a:lvl9pPr marL="2743200" indent="0" algn="r" rtl="1">
              <a:buNone/>
              <a:defRPr sz="1200" b="1"/>
            </a:lvl9pPr>
          </a:lstStyle>
          <a:p>
            <a:pPr lvl="0" rtl="1"/>
            <a:r>
              <a:rPr lang="he-IL"/>
              <a:t>לחץ כדי לערוך סגנונות טקסט של תבנית בסיס</a:t>
            </a:r>
          </a:p>
        </p:txBody>
      </p:sp>
      <p:sp>
        <p:nvSpPr>
          <p:cNvPr id="6" name="מציין מיקום תוכן 5"/>
          <p:cNvSpPr>
            <a:spLocks noGrp="1"/>
          </p:cNvSpPr>
          <p:nvPr>
            <p:ph sz="quarter" idx="4" hasCustomPrompt="1"/>
          </p:nvPr>
        </p:nvSpPr>
        <p:spPr>
          <a:xfrm flipH="1">
            <a:off x="802386" y="2792472"/>
            <a:ext cx="3497580" cy="3164509"/>
          </a:xfrm>
        </p:spPr>
        <p:txBody>
          <a:bodyPr rtlCol="1"/>
          <a:lstStyle>
            <a:lvl1pPr algn="r" rtl="1">
              <a:defRPr sz="1350"/>
            </a:lvl1pPr>
            <a:lvl2pPr algn="r" rtl="1">
              <a:defRPr sz="1200"/>
            </a:lvl2pPr>
            <a:lvl3pPr algn="r" rtl="1">
              <a:defRPr sz="1050"/>
            </a:lvl3pPr>
            <a:lvl4pPr algn="r" rtl="1">
              <a:defRPr sz="1050"/>
            </a:lvl4pPr>
            <a:lvl5pPr algn="r" rtl="1">
              <a:defRPr sz="1050"/>
            </a:lvl5pPr>
            <a:lvl6pPr algn="r" rtl="1">
              <a:defRPr sz="1050"/>
            </a:lvl6pPr>
            <a:lvl7pPr algn="r" rtl="1">
              <a:defRPr sz="1050"/>
            </a:lvl7pPr>
            <a:lvl8pPr algn="r" rtl="1">
              <a:defRPr sz="1050"/>
            </a:lvl8pPr>
            <a:lvl9pPr algn="r" rtl="1">
              <a:defRPr sz="1050"/>
            </a:lvl9pPr>
          </a:lstStyle>
          <a:p>
            <a:pPr lvl="0" rtl="1"/>
            <a:r>
              <a:rPr lang="he" dirty="0"/>
              <a:t>לחץ כדי לערוך סגנונות טקסט של תבנית</a:t>
            </a:r>
            <a:r>
              <a:rPr lang="he-IL" dirty="0"/>
              <a:t> </a:t>
            </a:r>
            <a:r>
              <a:rPr lang="he" dirty="0"/>
              <a:t>בסיס</a:t>
            </a:r>
          </a:p>
          <a:p>
            <a:pPr lvl="1" rtl="1"/>
            <a:r>
              <a:rPr lang="he" dirty="0"/>
              <a:t>רמה שניה</a:t>
            </a:r>
          </a:p>
          <a:p>
            <a:pPr lvl="2" rtl="1"/>
            <a:r>
              <a:rPr lang="he" dirty="0"/>
              <a:t>רמה שלישית</a:t>
            </a:r>
          </a:p>
          <a:p>
            <a:pPr lvl="3" rtl="1"/>
            <a:r>
              <a:rPr lang="he" dirty="0"/>
              <a:t>רמה רביעית</a:t>
            </a:r>
          </a:p>
          <a:p>
            <a:pPr lvl="4" rtl="1"/>
            <a:r>
              <a:rPr lang="he" dirty="0"/>
              <a:t>רמה חמישית</a:t>
            </a:r>
          </a:p>
        </p:txBody>
      </p:sp>
      <p:sp>
        <p:nvSpPr>
          <p:cNvPr id="7" name="מציין מיקום של תאריך 6"/>
          <p:cNvSpPr>
            <a:spLocks noGrp="1"/>
          </p:cNvSpPr>
          <p:nvPr>
            <p:ph type="dt" sz="half" idx="10"/>
          </p:nvPr>
        </p:nvSpPr>
        <p:spPr>
          <a:xfrm flipH="1">
            <a:off x="1531621" y="6035040"/>
            <a:ext cx="2169784" cy="365760"/>
          </a:xfrm>
        </p:spPr>
        <p:txBody>
          <a:bodyPr rtlCol="1"/>
          <a:lstStyle>
            <a:lvl1pPr algn="r" rtl="1">
              <a:defRPr/>
            </a:lvl1pPr>
          </a:lstStyle>
          <a:p>
            <a:pPr rtl="1"/>
            <a:fld id="{73807155-A311-4510-8D30-D78E6A05356E}" type="datetime1">
              <a:rPr lang="he-IL" smtClean="0"/>
              <a:t>ל'/ניסן/תשפ"ד</a:t>
            </a:fld>
            <a:endParaRPr lang="en-US"/>
          </a:p>
        </p:txBody>
      </p:sp>
      <p:sp>
        <p:nvSpPr>
          <p:cNvPr id="8" name="מציין מיקום של כותרת תחתונה 7"/>
          <p:cNvSpPr>
            <a:spLocks noGrp="1"/>
          </p:cNvSpPr>
          <p:nvPr>
            <p:ph type="ftr" sz="quarter" idx="11"/>
          </p:nvPr>
        </p:nvSpPr>
        <p:spPr>
          <a:xfrm flipH="1">
            <a:off x="3981450" y="6035040"/>
            <a:ext cx="4362450" cy="365760"/>
          </a:xfrm>
        </p:spPr>
        <p:txBody>
          <a:bodyPr rtlCol="1"/>
          <a:lstStyle>
            <a:lvl1pPr algn="r" rtl="1">
              <a:defRPr/>
            </a:lvl1pPr>
          </a:lstStyle>
          <a:p>
            <a:pPr rtl="1"/>
            <a:endParaRPr lang="en-US"/>
          </a:p>
        </p:txBody>
      </p:sp>
      <p:sp>
        <p:nvSpPr>
          <p:cNvPr id="9" name="מציין מיקום של מספר שקופית 8"/>
          <p:cNvSpPr>
            <a:spLocks noGrp="1"/>
          </p:cNvSpPr>
          <p:nvPr>
            <p:ph type="sldNum" sz="quarter" idx="12"/>
          </p:nvPr>
        </p:nvSpPr>
        <p:spPr>
          <a:xfrm flipH="1">
            <a:off x="800100" y="6035040"/>
            <a:ext cx="628650" cy="365760"/>
          </a:xfrm>
        </p:spPr>
        <p:txBody>
          <a:bodyPr rtlCol="1"/>
          <a:lstStyle>
            <a:lvl1pPr algn="r" rtl="1">
              <a:defRPr/>
            </a:lvl1pPr>
          </a:lstStyle>
          <a:p>
            <a:pPr rtl="1"/>
            <a:fld id="{34B7E4EF-A1BD-40F4-AB7B-04F084DD991D}" type="slidenum">
              <a:rPr lang="en-US" smtClean="0"/>
              <a:pPr/>
              <a:t>‹#›</a:t>
            </a:fld>
            <a:endParaRPr lang="en-US"/>
          </a:p>
        </p:txBody>
      </p:sp>
    </p:spTree>
    <p:extLst>
      <p:ext uri="{BB962C8B-B14F-4D97-AF65-F5344CB8AC3E}">
        <p14:creationId xmlns:p14="http://schemas.microsoft.com/office/powerpoint/2010/main" val="292996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a:xfrm flipH="1">
            <a:off x="800100" y="642594"/>
            <a:ext cx="7543800" cy="1371600"/>
          </a:xfrm>
        </p:spPr>
        <p:txBody>
          <a:bodyPr rtlCol="1"/>
          <a:lstStyle>
            <a:lvl1pPr algn="r" rtl="1">
              <a:defRPr/>
            </a:lvl1pPr>
          </a:lstStyle>
          <a:p>
            <a:pPr rtl="1"/>
            <a:r>
              <a:rPr lang="he-IL"/>
              <a:t>לחץ כדי לערוך סגנון כותרת של תבנית בסיס</a:t>
            </a:r>
            <a:endParaRPr lang="en-US" dirty="0"/>
          </a:p>
        </p:txBody>
      </p:sp>
      <p:sp>
        <p:nvSpPr>
          <p:cNvPr id="3" name="מציין מיקום של תאריך 2"/>
          <p:cNvSpPr>
            <a:spLocks noGrp="1"/>
          </p:cNvSpPr>
          <p:nvPr>
            <p:ph type="dt" sz="half" idx="10"/>
          </p:nvPr>
        </p:nvSpPr>
        <p:spPr>
          <a:xfrm flipH="1">
            <a:off x="1531621" y="6035040"/>
            <a:ext cx="2169784" cy="365760"/>
          </a:xfrm>
        </p:spPr>
        <p:txBody>
          <a:bodyPr rtlCol="1"/>
          <a:lstStyle>
            <a:lvl1pPr algn="r" rtl="1">
              <a:defRPr/>
            </a:lvl1pPr>
          </a:lstStyle>
          <a:p>
            <a:pPr rtl="1"/>
            <a:fld id="{BC61730B-C49D-4774-8B68-B748FEA5604F}" type="datetime1">
              <a:rPr lang="he-IL" smtClean="0"/>
              <a:t>ל'/ניסן/תשפ"ד</a:t>
            </a:fld>
            <a:endParaRPr lang="en-US"/>
          </a:p>
        </p:txBody>
      </p:sp>
      <p:sp>
        <p:nvSpPr>
          <p:cNvPr id="4" name="מציין מיקום של כותרת תחתונה 3"/>
          <p:cNvSpPr>
            <a:spLocks noGrp="1"/>
          </p:cNvSpPr>
          <p:nvPr>
            <p:ph type="ftr" sz="quarter" idx="11"/>
          </p:nvPr>
        </p:nvSpPr>
        <p:spPr>
          <a:xfrm flipH="1">
            <a:off x="3981450" y="6035040"/>
            <a:ext cx="4362450" cy="365760"/>
          </a:xfrm>
        </p:spPr>
        <p:txBody>
          <a:bodyPr rtlCol="1"/>
          <a:lstStyle>
            <a:lvl1pPr algn="r" rtl="1">
              <a:defRPr/>
            </a:lvl1pPr>
          </a:lstStyle>
          <a:p>
            <a:pPr rtl="1"/>
            <a:endParaRPr lang="en-US"/>
          </a:p>
        </p:txBody>
      </p:sp>
      <p:sp>
        <p:nvSpPr>
          <p:cNvPr id="5" name="מציין מיקום של מספר שקופית 4"/>
          <p:cNvSpPr>
            <a:spLocks noGrp="1"/>
          </p:cNvSpPr>
          <p:nvPr>
            <p:ph type="sldNum" sz="quarter" idx="12"/>
          </p:nvPr>
        </p:nvSpPr>
        <p:spPr>
          <a:xfrm flipH="1">
            <a:off x="800100" y="6035040"/>
            <a:ext cx="628650" cy="365760"/>
          </a:xfrm>
        </p:spPr>
        <p:txBody>
          <a:bodyPr rtlCol="1"/>
          <a:lstStyle>
            <a:lvl1pPr algn="r" rtl="1">
              <a:defRPr/>
            </a:lvl1pPr>
          </a:lstStyle>
          <a:p>
            <a:pPr rtl="1"/>
            <a:fld id="{34B7E4EF-A1BD-40F4-AB7B-04F084DD991D}" type="slidenum">
              <a:rPr lang="en-US" smtClean="0"/>
              <a:pPr/>
              <a:t>‹#›</a:t>
            </a:fld>
            <a:endParaRPr lang="en-US"/>
          </a:p>
        </p:txBody>
      </p:sp>
    </p:spTree>
    <p:extLst>
      <p:ext uri="{BB962C8B-B14F-4D97-AF65-F5344CB8AC3E}">
        <p14:creationId xmlns:p14="http://schemas.microsoft.com/office/powerpoint/2010/main" val="266741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a:xfrm flipH="1">
            <a:off x="1531621" y="6035040"/>
            <a:ext cx="2169784" cy="365760"/>
          </a:xfrm>
        </p:spPr>
        <p:txBody>
          <a:bodyPr rtlCol="1"/>
          <a:lstStyle>
            <a:lvl1pPr algn="r" rtl="1">
              <a:defRPr/>
            </a:lvl1pPr>
          </a:lstStyle>
          <a:p>
            <a:pPr rtl="1"/>
            <a:fld id="{5DD4575C-2D90-4767-8FC9-62CC2DF9AD34}" type="datetime1">
              <a:rPr lang="he-IL" smtClean="0"/>
              <a:t>ל'/ניסן/תשפ"ד</a:t>
            </a:fld>
            <a:endParaRPr lang="en-US"/>
          </a:p>
        </p:txBody>
      </p:sp>
      <p:sp>
        <p:nvSpPr>
          <p:cNvPr id="3" name="מציין מיקום של כותרת תחתונה 2"/>
          <p:cNvSpPr>
            <a:spLocks noGrp="1"/>
          </p:cNvSpPr>
          <p:nvPr>
            <p:ph type="ftr" sz="quarter" idx="11"/>
          </p:nvPr>
        </p:nvSpPr>
        <p:spPr>
          <a:xfrm flipH="1">
            <a:off x="3981450" y="6035040"/>
            <a:ext cx="4362450" cy="365760"/>
          </a:xfrm>
        </p:spPr>
        <p:txBody>
          <a:bodyPr rtlCol="1"/>
          <a:lstStyle>
            <a:lvl1pPr algn="r" rtl="1">
              <a:defRPr/>
            </a:lvl1pPr>
          </a:lstStyle>
          <a:p>
            <a:pPr rtl="1"/>
            <a:endParaRPr lang="en-US"/>
          </a:p>
        </p:txBody>
      </p:sp>
      <p:sp>
        <p:nvSpPr>
          <p:cNvPr id="4" name="מציין מיקום של מספר שקופית 3"/>
          <p:cNvSpPr>
            <a:spLocks noGrp="1"/>
          </p:cNvSpPr>
          <p:nvPr>
            <p:ph type="sldNum" sz="quarter" idx="12"/>
          </p:nvPr>
        </p:nvSpPr>
        <p:spPr>
          <a:xfrm flipH="1">
            <a:off x="800100" y="6035040"/>
            <a:ext cx="628650" cy="365760"/>
          </a:xfrm>
        </p:spPr>
        <p:txBody>
          <a:bodyPr rtlCol="1"/>
          <a:lstStyle>
            <a:lvl1pPr algn="r" rtl="1">
              <a:defRPr/>
            </a:lvl1pPr>
          </a:lstStyle>
          <a:p>
            <a:pPr rtl="1"/>
            <a:fld id="{34B7E4EF-A1BD-40F4-AB7B-04F084DD991D}" type="slidenum">
              <a:rPr lang="en-US" smtClean="0"/>
              <a:pPr/>
              <a:t>‹#›</a:t>
            </a:fld>
            <a:endParaRPr lang="en-US"/>
          </a:p>
        </p:txBody>
      </p:sp>
    </p:spTree>
    <p:extLst>
      <p:ext uri="{BB962C8B-B14F-4D97-AF65-F5344CB8AC3E}">
        <p14:creationId xmlns:p14="http://schemas.microsoft.com/office/powerpoint/2010/main" val="90724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תוכן עם כיתוב">
    <p:spTree>
      <p:nvGrpSpPr>
        <p:cNvPr id="1" name=""/>
        <p:cNvGrpSpPr/>
        <p:nvPr/>
      </p:nvGrpSpPr>
      <p:grpSpPr>
        <a:xfrm>
          <a:off x="0" y="0"/>
          <a:ext cx="0" cy="0"/>
          <a:chOff x="0" y="0"/>
          <a:chExt cx="0" cy="0"/>
        </a:xfrm>
      </p:grpSpPr>
      <p:sp>
        <p:nvSpPr>
          <p:cNvPr id="10" name="מלבן 9">
            <a:extLst>
              <a:ext uri="{FF2B5EF4-FFF2-40B4-BE49-F238E27FC236}">
                <a16:creationId xmlns:a16="http://schemas.microsoft.com/office/drawing/2014/main" id="{D5E1BBF9-8BEF-4353-BA68-30AAF9EBD8D8}"/>
              </a:ext>
            </a:extLst>
          </p:cNvPr>
          <p:cNvSpPr/>
          <p:nvPr/>
        </p:nvSpPr>
        <p:spPr>
          <a:xfrm flipH="1">
            <a:off x="184151" y="237744"/>
            <a:ext cx="286994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lstStyle/>
          <a:p>
            <a:pPr algn="r" rtl="1"/>
            <a:endParaRPr lang="en-US" sz="1350"/>
          </a:p>
        </p:txBody>
      </p:sp>
      <p:sp>
        <p:nvSpPr>
          <p:cNvPr id="13" name="מלבן 12">
            <a:extLst>
              <a:ext uri="{FF2B5EF4-FFF2-40B4-BE49-F238E27FC236}">
                <a16:creationId xmlns:a16="http://schemas.microsoft.com/office/drawing/2014/main" id="{5B941C21-2A5D-4912-AB06-1BB0C0EB6AE1}"/>
              </a:ext>
            </a:extLst>
          </p:cNvPr>
          <p:cNvSpPr/>
          <p:nvPr/>
        </p:nvSpPr>
        <p:spPr>
          <a:xfrm flipH="1">
            <a:off x="285243" y="374904"/>
            <a:ext cx="2667762"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1"/>
          <a:lstStyle/>
          <a:p>
            <a:pPr algn="r" rtl="1"/>
            <a:endParaRPr lang="en-US" sz="1350"/>
          </a:p>
        </p:txBody>
      </p:sp>
      <p:sp>
        <p:nvSpPr>
          <p:cNvPr id="2" name="כותרת 1"/>
          <p:cNvSpPr>
            <a:spLocks noGrp="1"/>
          </p:cNvSpPr>
          <p:nvPr>
            <p:ph type="title"/>
          </p:nvPr>
        </p:nvSpPr>
        <p:spPr>
          <a:xfrm flipH="1">
            <a:off x="428878" y="607392"/>
            <a:ext cx="2371472" cy="1645920"/>
          </a:xfrm>
        </p:spPr>
        <p:txBody>
          <a:bodyPr rtlCol="1" anchor="b">
            <a:normAutofit/>
          </a:bodyPr>
          <a:lstStyle>
            <a:lvl1pPr algn="r" defTabSz="685800" rtl="1" eaLnBrk="1" latinLnBrk="0" hangingPunct="1">
              <a:lnSpc>
                <a:spcPct val="100000"/>
              </a:lnSpc>
              <a:spcBef>
                <a:spcPct val="0"/>
              </a:spcBef>
              <a:buNone/>
              <a:defRPr lang="en-US" sz="2400" b="0" kern="1200" cap="none" spc="0" baseline="0" dirty="0">
                <a:solidFill>
                  <a:schemeClr val="tx1"/>
                </a:solidFill>
                <a:effectLst/>
                <a:latin typeface="+mj-lt"/>
                <a:ea typeface="+mn-ea"/>
                <a:cs typeface="+mn-cs"/>
              </a:defRPr>
            </a:lvl1pPr>
          </a:lstStyle>
          <a:p>
            <a:pPr rtl="1"/>
            <a:r>
              <a:rPr lang="he-IL"/>
              <a:t>לחץ כדי לערוך סגנון כותרת של תבנית בסיס</a:t>
            </a:r>
            <a:endParaRPr lang="en-US" dirty="0"/>
          </a:p>
        </p:txBody>
      </p:sp>
      <p:sp>
        <p:nvSpPr>
          <p:cNvPr id="3" name="מציין מיקום תוכן 2"/>
          <p:cNvSpPr>
            <a:spLocks noGrp="1"/>
          </p:cNvSpPr>
          <p:nvPr>
            <p:ph idx="1"/>
          </p:nvPr>
        </p:nvSpPr>
        <p:spPr>
          <a:xfrm flipH="1">
            <a:off x="3486150" y="609600"/>
            <a:ext cx="5143500" cy="5334000"/>
          </a:xfrm>
        </p:spPr>
        <p:txBody>
          <a:bodyPr rtlCol="1"/>
          <a:lstStyle>
            <a:lvl1pPr algn="r" rtl="1">
              <a:defRPr sz="1425"/>
            </a:lvl1pPr>
            <a:lvl2pPr algn="r" rtl="1">
              <a:defRPr sz="1200"/>
            </a:lvl2pPr>
            <a:lvl3pPr algn="r" rtl="1">
              <a:defRPr sz="1050"/>
            </a:lvl3pPr>
            <a:lvl4pPr algn="r" rtl="1">
              <a:defRPr sz="1050"/>
            </a:lvl4pPr>
            <a:lvl5pPr algn="r" rtl="1">
              <a:defRPr sz="1050"/>
            </a:lvl5pPr>
            <a:lvl6pPr algn="r" rtl="1">
              <a:defRPr sz="1050"/>
            </a:lvl6pPr>
            <a:lvl7pPr algn="r" rtl="1">
              <a:defRPr sz="1050"/>
            </a:lvl7pPr>
            <a:lvl8pPr algn="r" rtl="1">
              <a:defRPr sz="1050"/>
            </a:lvl8pPr>
            <a:lvl9pPr algn="r" rtl="1">
              <a:defRPr sz="1050"/>
            </a:lvl9pPr>
          </a:lstStyle>
          <a:p>
            <a:pPr lvl="0" rtl="1"/>
            <a:r>
              <a:rPr lang="he-IL"/>
              <a:t>לחץ כדי לערוך סגנונות טקסט של תבנית בסיס</a:t>
            </a:r>
          </a:p>
          <a:p>
            <a:pPr lvl="1" rtl="1"/>
            <a:r>
              <a:rPr lang="he-IL"/>
              <a:t>רמה שנייה</a:t>
            </a:r>
          </a:p>
          <a:p>
            <a:pPr lvl="2" rtl="1"/>
            <a:r>
              <a:rPr lang="he-IL"/>
              <a:t>רמה שלישית</a:t>
            </a:r>
          </a:p>
          <a:p>
            <a:pPr lvl="3" rtl="1"/>
            <a:r>
              <a:rPr lang="he-IL"/>
              <a:t>רמה רביעית</a:t>
            </a:r>
          </a:p>
          <a:p>
            <a:pPr lvl="4" rtl="1"/>
            <a:r>
              <a:rPr lang="he-IL"/>
              <a:t>רמה חמישית</a:t>
            </a:r>
            <a:endParaRPr lang="en-US" dirty="0"/>
          </a:p>
        </p:txBody>
      </p:sp>
      <p:sp>
        <p:nvSpPr>
          <p:cNvPr id="4" name="מציין מיקום טקסט 3"/>
          <p:cNvSpPr>
            <a:spLocks noGrp="1"/>
          </p:cNvSpPr>
          <p:nvPr>
            <p:ph type="body" sz="half" idx="2"/>
          </p:nvPr>
        </p:nvSpPr>
        <p:spPr>
          <a:xfrm flipH="1">
            <a:off x="428878" y="2336800"/>
            <a:ext cx="2371472" cy="3606800"/>
          </a:xfrm>
        </p:spPr>
        <p:txBody>
          <a:bodyPr rtlCol="1">
            <a:normAutofit/>
          </a:bodyPr>
          <a:lstStyle>
            <a:lvl1pPr marL="0" indent="0" algn="r" rtl="1">
              <a:lnSpc>
                <a:spcPct val="110000"/>
              </a:lnSpc>
              <a:spcBef>
                <a:spcPts val="600"/>
              </a:spcBef>
              <a:buNone/>
              <a:defRPr sz="1350">
                <a:solidFill>
                  <a:schemeClr val="tx1"/>
                </a:solidFill>
              </a:defRPr>
            </a:lvl1pPr>
            <a:lvl2pPr marL="342900" indent="0" algn="r" rtl="1">
              <a:buNone/>
              <a:defRPr sz="900"/>
            </a:lvl2pPr>
            <a:lvl3pPr marL="685800" indent="0" algn="r" rtl="1">
              <a:buNone/>
              <a:defRPr sz="750"/>
            </a:lvl3pPr>
            <a:lvl4pPr marL="1028700" indent="0" algn="r" rtl="1">
              <a:buNone/>
              <a:defRPr sz="675"/>
            </a:lvl4pPr>
            <a:lvl5pPr marL="1371600" indent="0" algn="r" rtl="1">
              <a:buNone/>
              <a:defRPr sz="675"/>
            </a:lvl5pPr>
            <a:lvl6pPr marL="1714500" indent="0" algn="r" rtl="1">
              <a:buNone/>
              <a:defRPr sz="675"/>
            </a:lvl6pPr>
            <a:lvl7pPr marL="2057400" indent="0" algn="r" rtl="1">
              <a:buNone/>
              <a:defRPr sz="675"/>
            </a:lvl7pPr>
            <a:lvl8pPr marL="2400300" indent="0" algn="r" rtl="1">
              <a:buNone/>
              <a:defRPr sz="675"/>
            </a:lvl8pPr>
            <a:lvl9pPr marL="2743200" indent="0" algn="r" rtl="1">
              <a:buNone/>
              <a:defRPr sz="675"/>
            </a:lvl9pPr>
          </a:lstStyle>
          <a:p>
            <a:pPr lvl="0" rtl="1"/>
            <a:r>
              <a:rPr lang="he-IL"/>
              <a:t>לחץ כדי לערוך סגנונות טקסט של תבנית בסיס</a:t>
            </a:r>
          </a:p>
        </p:txBody>
      </p:sp>
      <p:sp>
        <p:nvSpPr>
          <p:cNvPr id="8" name="מציין מיקום של תאריך 7"/>
          <p:cNvSpPr>
            <a:spLocks noGrp="1"/>
          </p:cNvSpPr>
          <p:nvPr>
            <p:ph type="dt" sz="half" idx="10"/>
          </p:nvPr>
        </p:nvSpPr>
        <p:spPr>
          <a:xfrm flipH="1">
            <a:off x="3486150" y="6035040"/>
            <a:ext cx="1466850" cy="365760"/>
          </a:xfrm>
        </p:spPr>
        <p:txBody>
          <a:bodyPr rtlCol="1"/>
          <a:lstStyle>
            <a:lvl1pPr algn="r" rtl="1">
              <a:defRPr>
                <a:solidFill>
                  <a:schemeClr val="tx1">
                    <a:lumMod val="85000"/>
                    <a:lumOff val="15000"/>
                  </a:schemeClr>
                </a:solidFill>
              </a:defRPr>
            </a:lvl1pPr>
          </a:lstStyle>
          <a:p>
            <a:pPr rtl="1"/>
            <a:fld id="{A177B91D-4277-4997-971F-08A00B31D816}" type="datetime1">
              <a:rPr lang="he-IL" smtClean="0"/>
              <a:t>ל'/ניסן/תשפ"ד</a:t>
            </a:fld>
            <a:endParaRPr lang="en-US"/>
          </a:p>
        </p:txBody>
      </p:sp>
      <p:sp>
        <p:nvSpPr>
          <p:cNvPr id="9" name="מציין מיקום של כותרת תחתונה 8"/>
          <p:cNvSpPr>
            <a:spLocks noGrp="1"/>
          </p:cNvSpPr>
          <p:nvPr>
            <p:ph type="ftr" sz="quarter" idx="11"/>
          </p:nvPr>
        </p:nvSpPr>
        <p:spPr>
          <a:xfrm flipH="1">
            <a:off x="5191124" y="6035040"/>
            <a:ext cx="3438525" cy="365760"/>
          </a:xfrm>
        </p:spPr>
        <p:txBody>
          <a:bodyPr rtlCol="1"/>
          <a:lstStyle>
            <a:lvl1pPr algn="r" rtl="1">
              <a:defRPr/>
            </a:lvl1pPr>
          </a:lstStyle>
          <a:p>
            <a:pPr rtl="1"/>
            <a:endParaRPr lang="en-US"/>
          </a:p>
        </p:txBody>
      </p:sp>
      <p:sp>
        <p:nvSpPr>
          <p:cNvPr id="11" name="מציין מיקום של מספר שקופית 10"/>
          <p:cNvSpPr>
            <a:spLocks noGrp="1"/>
          </p:cNvSpPr>
          <p:nvPr>
            <p:ph type="sldNum" sz="quarter" idx="12"/>
          </p:nvPr>
        </p:nvSpPr>
        <p:spPr>
          <a:xfrm flipH="1">
            <a:off x="428878" y="6035040"/>
            <a:ext cx="917576" cy="365760"/>
          </a:xfrm>
        </p:spPr>
        <p:txBody>
          <a:bodyPr rtlCol="1"/>
          <a:lstStyle>
            <a:lvl1pPr algn="r" rtl="1">
              <a:defRPr>
                <a:solidFill>
                  <a:schemeClr val="tx1">
                    <a:lumMod val="85000"/>
                    <a:lumOff val="15000"/>
                  </a:schemeClr>
                </a:solidFill>
              </a:defRPr>
            </a:lvl1pPr>
          </a:lstStyle>
          <a:p>
            <a:pPr rtl="1"/>
            <a:fld id="{34B7E4EF-A1BD-40F4-AB7B-04F084DD991D}" type="slidenum">
              <a:rPr lang="en-US" smtClean="0"/>
              <a:pPr/>
              <a:t>‹#›</a:t>
            </a:fld>
            <a:endParaRPr lang="en-US"/>
          </a:p>
        </p:txBody>
      </p:sp>
    </p:spTree>
    <p:extLst>
      <p:ext uri="{BB962C8B-B14F-4D97-AF65-F5344CB8AC3E}">
        <p14:creationId xmlns:p14="http://schemas.microsoft.com/office/powerpoint/2010/main" val="24886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תמונה עם כיתוב">
    <p:spTree>
      <p:nvGrpSpPr>
        <p:cNvPr id="1" name=""/>
        <p:cNvGrpSpPr/>
        <p:nvPr/>
      </p:nvGrpSpPr>
      <p:grpSpPr>
        <a:xfrm>
          <a:off x="0" y="0"/>
          <a:ext cx="0" cy="0"/>
          <a:chOff x="0" y="0"/>
          <a:chExt cx="0" cy="0"/>
        </a:xfrm>
      </p:grpSpPr>
      <p:sp>
        <p:nvSpPr>
          <p:cNvPr id="11" name="מלבן 10">
            <a:extLst>
              <a:ext uri="{FF2B5EF4-FFF2-40B4-BE49-F238E27FC236}">
                <a16:creationId xmlns:a16="http://schemas.microsoft.com/office/drawing/2014/main" id="{E687CA98-D9C7-497F-A1DA-7D22F8753BCE}"/>
              </a:ext>
            </a:extLst>
          </p:cNvPr>
          <p:cNvSpPr/>
          <p:nvPr/>
        </p:nvSpPr>
        <p:spPr>
          <a:xfrm flipH="1">
            <a:off x="184151" y="237744"/>
            <a:ext cx="286994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lstStyle/>
          <a:p>
            <a:pPr algn="r" rtl="1"/>
            <a:endParaRPr lang="en-US" sz="1350"/>
          </a:p>
        </p:txBody>
      </p:sp>
      <p:sp>
        <p:nvSpPr>
          <p:cNvPr id="3" name="מציין מיקום של תמונה 2"/>
          <p:cNvSpPr>
            <a:spLocks noGrp="1" noChangeAspect="1"/>
          </p:cNvSpPr>
          <p:nvPr>
            <p:ph type="pic" idx="1"/>
          </p:nvPr>
        </p:nvSpPr>
        <p:spPr>
          <a:xfrm flipH="1">
            <a:off x="3200400" y="237744"/>
            <a:ext cx="5772151" cy="6382512"/>
          </a:xfrm>
          <a:solidFill>
            <a:schemeClr val="accent1">
              <a:lumMod val="60000"/>
              <a:lumOff val="40000"/>
            </a:schemeClr>
          </a:solidFill>
          <a:ln>
            <a:noFill/>
          </a:ln>
        </p:spPr>
        <p:txBody>
          <a:bodyPr rtlCol="1" anchor="t"/>
          <a:lstStyle>
            <a:lvl1pPr marL="0" indent="0" algn="r" rtl="1">
              <a:buNone/>
              <a:defRPr sz="2400"/>
            </a:lvl1pPr>
            <a:lvl2pPr marL="342900" indent="0" algn="r" rtl="1">
              <a:buNone/>
              <a:defRPr sz="2100"/>
            </a:lvl2pPr>
            <a:lvl3pPr marL="685800" indent="0" algn="r" rtl="1">
              <a:buNone/>
              <a:defRPr sz="1800"/>
            </a:lvl3pPr>
            <a:lvl4pPr marL="1028700" indent="0" algn="r" rtl="1">
              <a:buNone/>
              <a:defRPr sz="1500"/>
            </a:lvl4pPr>
            <a:lvl5pPr marL="1371600" indent="0" algn="r" rtl="1">
              <a:buNone/>
              <a:defRPr sz="1500"/>
            </a:lvl5pPr>
            <a:lvl6pPr marL="1714500" indent="0" algn="r" rtl="1">
              <a:buNone/>
              <a:defRPr sz="1500"/>
            </a:lvl6pPr>
            <a:lvl7pPr marL="2057400" indent="0" algn="r" rtl="1">
              <a:buNone/>
              <a:defRPr sz="1500"/>
            </a:lvl7pPr>
            <a:lvl8pPr marL="2400300" indent="0" algn="r" rtl="1">
              <a:buNone/>
              <a:defRPr sz="1500"/>
            </a:lvl8pPr>
            <a:lvl9pPr marL="2743200" indent="0" algn="r" rtl="1">
              <a:buNone/>
              <a:defRPr sz="1500"/>
            </a:lvl9pPr>
          </a:lstStyle>
          <a:p>
            <a:pPr rtl="1"/>
            <a:r>
              <a:rPr lang="he-IL"/>
              <a:t>לחץ על הסמל כדי להוסיף תמונה</a:t>
            </a:r>
            <a:endParaRPr lang="en-US" dirty="0"/>
          </a:p>
        </p:txBody>
      </p:sp>
      <p:sp>
        <p:nvSpPr>
          <p:cNvPr id="5" name="מציין מיקום של תאריך 4"/>
          <p:cNvSpPr>
            <a:spLocks noGrp="1"/>
          </p:cNvSpPr>
          <p:nvPr>
            <p:ph type="dt" sz="half" idx="10"/>
          </p:nvPr>
        </p:nvSpPr>
        <p:spPr>
          <a:xfrm flipH="1">
            <a:off x="3343276" y="6035040"/>
            <a:ext cx="1553972" cy="365760"/>
          </a:xfrm>
        </p:spPr>
        <p:txBody>
          <a:bodyPr rtlCol="1"/>
          <a:lstStyle>
            <a:lvl1pPr algn="r" rtl="1">
              <a:defRPr b="1">
                <a:solidFill>
                  <a:srgbClr val="FFFFFF"/>
                </a:solidFill>
                <a:effectLst>
                  <a:outerShdw blurRad="19050" dist="6350" dir="2700000" algn="tl" rotWithShape="0">
                    <a:prstClr val="black">
                      <a:alpha val="40000"/>
                    </a:prstClr>
                  </a:outerShdw>
                </a:effectLst>
              </a:defRPr>
            </a:lvl1pPr>
          </a:lstStyle>
          <a:p>
            <a:pPr rtl="1"/>
            <a:fld id="{C5447206-BEB7-4694-8BE2-489006A54066}" type="datetime1">
              <a:rPr lang="he-IL" smtClean="0"/>
              <a:t>ל'/ניסן/תשפ"ד</a:t>
            </a:fld>
            <a:endParaRPr lang="en-US" dirty="0"/>
          </a:p>
        </p:txBody>
      </p:sp>
      <p:sp>
        <p:nvSpPr>
          <p:cNvPr id="6" name="מציין מיקום של כותרת תחתונה 5"/>
          <p:cNvSpPr>
            <a:spLocks noGrp="1"/>
          </p:cNvSpPr>
          <p:nvPr>
            <p:ph type="ftr" sz="quarter" idx="11"/>
          </p:nvPr>
        </p:nvSpPr>
        <p:spPr>
          <a:xfrm flipH="1">
            <a:off x="5243512" y="6035040"/>
            <a:ext cx="3441002" cy="365760"/>
          </a:xfrm>
        </p:spPr>
        <p:txBody>
          <a:bodyPr rtlCol="1"/>
          <a:lstStyle>
            <a:lvl1pPr marL="0" algn="r" defTabSz="685800" rtl="1" eaLnBrk="1" latinLnBrk="0" hangingPunct="1">
              <a:defRPr lang="en-US" sz="75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r" rtl="1"/>
            <a:endParaRPr lang="en-US"/>
          </a:p>
        </p:txBody>
      </p:sp>
      <p:sp>
        <p:nvSpPr>
          <p:cNvPr id="7" name="מציין מיקום של מספר שקופית 6"/>
          <p:cNvSpPr>
            <a:spLocks noGrp="1"/>
          </p:cNvSpPr>
          <p:nvPr>
            <p:ph type="sldNum" sz="quarter" idx="12"/>
          </p:nvPr>
        </p:nvSpPr>
        <p:spPr>
          <a:xfrm flipH="1">
            <a:off x="427482" y="6035040"/>
            <a:ext cx="918972" cy="365760"/>
          </a:xfrm>
        </p:spPr>
        <p:txBody>
          <a:bodyPr rtlCol="1"/>
          <a:lstStyle>
            <a:lvl1pPr algn="r" rtl="1">
              <a:defRPr/>
            </a:lvl1pPr>
          </a:lstStyle>
          <a:p>
            <a:pPr rtl="1"/>
            <a:fld id="{34B7E4EF-A1BD-40F4-AB7B-04F084DD991D}" type="slidenum">
              <a:rPr lang="en-US" smtClean="0"/>
              <a:pPr/>
              <a:t>‹#›</a:t>
            </a:fld>
            <a:endParaRPr lang="en-US"/>
          </a:p>
        </p:txBody>
      </p:sp>
      <p:sp>
        <p:nvSpPr>
          <p:cNvPr id="12" name="מלבן 11">
            <a:extLst>
              <a:ext uri="{FF2B5EF4-FFF2-40B4-BE49-F238E27FC236}">
                <a16:creationId xmlns:a16="http://schemas.microsoft.com/office/drawing/2014/main" id="{F8B3D8CC-BB13-41A5-8F34-B8E84A4F9534}"/>
              </a:ext>
            </a:extLst>
          </p:cNvPr>
          <p:cNvSpPr/>
          <p:nvPr/>
        </p:nvSpPr>
        <p:spPr>
          <a:xfrm flipH="1">
            <a:off x="285243" y="374904"/>
            <a:ext cx="2667762"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1"/>
          <a:lstStyle/>
          <a:p>
            <a:pPr algn="r" rtl="1"/>
            <a:endParaRPr lang="en-US" sz="1350"/>
          </a:p>
        </p:txBody>
      </p:sp>
      <p:sp>
        <p:nvSpPr>
          <p:cNvPr id="2" name="כותרת 1"/>
          <p:cNvSpPr>
            <a:spLocks noGrp="1"/>
          </p:cNvSpPr>
          <p:nvPr>
            <p:ph type="title"/>
          </p:nvPr>
        </p:nvSpPr>
        <p:spPr>
          <a:xfrm flipH="1">
            <a:off x="427482" y="603504"/>
            <a:ext cx="2358581" cy="1645920"/>
          </a:xfrm>
        </p:spPr>
        <p:txBody>
          <a:bodyPr rtlCol="1" anchor="b">
            <a:noAutofit/>
          </a:bodyPr>
          <a:lstStyle>
            <a:lvl1pPr algn="r" rtl="1">
              <a:lnSpc>
                <a:spcPct val="100000"/>
              </a:lnSpc>
              <a:defRPr sz="2400" b="0">
                <a:solidFill>
                  <a:schemeClr val="tx1"/>
                </a:solidFill>
                <a:latin typeface="+mj-lt"/>
              </a:defRPr>
            </a:lvl1pPr>
          </a:lstStyle>
          <a:p>
            <a:pPr rtl="1"/>
            <a:r>
              <a:rPr lang="he-IL"/>
              <a:t>לחץ כדי לערוך סגנון כותרת של תבנית בסיס</a:t>
            </a:r>
            <a:endParaRPr lang="en-US" dirty="0"/>
          </a:p>
        </p:txBody>
      </p:sp>
      <p:sp>
        <p:nvSpPr>
          <p:cNvPr id="4" name="מציין מיקום טקסט 3"/>
          <p:cNvSpPr>
            <a:spLocks noGrp="1"/>
          </p:cNvSpPr>
          <p:nvPr>
            <p:ph type="body" sz="half" idx="2"/>
          </p:nvPr>
        </p:nvSpPr>
        <p:spPr>
          <a:xfrm flipH="1">
            <a:off x="427482" y="2386584"/>
            <a:ext cx="2358581" cy="3511296"/>
          </a:xfrm>
        </p:spPr>
        <p:txBody>
          <a:bodyPr rtlCol="1">
            <a:normAutofit/>
          </a:bodyPr>
          <a:lstStyle>
            <a:lvl1pPr marL="0" indent="0" algn="r" rtl="1">
              <a:lnSpc>
                <a:spcPct val="110000"/>
              </a:lnSpc>
              <a:spcBef>
                <a:spcPts val="600"/>
              </a:spcBef>
              <a:buNone/>
              <a:defRPr sz="1350">
                <a:solidFill>
                  <a:schemeClr val="tx1"/>
                </a:solidFill>
              </a:defRPr>
            </a:lvl1pPr>
            <a:lvl2pPr marL="342900" indent="0" algn="r" rtl="1">
              <a:buNone/>
              <a:defRPr sz="900"/>
            </a:lvl2pPr>
            <a:lvl3pPr marL="685800" indent="0" algn="r" rtl="1">
              <a:buNone/>
              <a:defRPr sz="750"/>
            </a:lvl3pPr>
            <a:lvl4pPr marL="1028700" indent="0" algn="r" rtl="1">
              <a:buNone/>
              <a:defRPr sz="675"/>
            </a:lvl4pPr>
            <a:lvl5pPr marL="1371600" indent="0" algn="r" rtl="1">
              <a:buNone/>
              <a:defRPr sz="675"/>
            </a:lvl5pPr>
            <a:lvl6pPr marL="1714500" indent="0" algn="r" rtl="1">
              <a:buNone/>
              <a:defRPr sz="675"/>
            </a:lvl6pPr>
            <a:lvl7pPr marL="2057400" indent="0" algn="r" rtl="1">
              <a:buNone/>
              <a:defRPr sz="675"/>
            </a:lvl7pPr>
            <a:lvl8pPr marL="2400300" indent="0" algn="r" rtl="1">
              <a:buNone/>
              <a:defRPr sz="675"/>
            </a:lvl8pPr>
            <a:lvl9pPr marL="2743200" indent="0" algn="r" rtl="1">
              <a:buNone/>
              <a:defRPr sz="675"/>
            </a:lvl9pPr>
          </a:lstStyle>
          <a:p>
            <a:pPr lvl="0" rtl="1"/>
            <a:r>
              <a:rPr lang="he-IL"/>
              <a:t>לחץ כדי לערוך סגנונות טקסט של תבנית בסיס</a:t>
            </a:r>
          </a:p>
        </p:txBody>
      </p:sp>
    </p:spTree>
    <p:extLst>
      <p:ext uri="{BB962C8B-B14F-4D97-AF65-F5344CB8AC3E}">
        <p14:creationId xmlns:p14="http://schemas.microsoft.com/office/powerpoint/2010/main" val="267822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מלבן 8">
            <a:extLst>
              <a:ext uri="{FF2B5EF4-FFF2-40B4-BE49-F238E27FC236}">
                <a16:creationId xmlns:a16="http://schemas.microsoft.com/office/drawing/2014/main" id="{1E94681D-2A4C-4A8D-B9B5-31D440D0328D}"/>
              </a:ext>
            </a:extLst>
          </p:cNvPr>
          <p:cNvSpPr/>
          <p:nvPr/>
        </p:nvSpPr>
        <p:spPr>
          <a:xfrm flipH="1">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sz="1350">
              <a:latin typeface="Tahoma" panose="020B0604030504040204" pitchFamily="34" charset="0"/>
              <a:ea typeface="Tahoma" panose="020B0604030504040204" pitchFamily="34" charset="0"/>
              <a:cs typeface="Tahoma" panose="020B0604030504040204" pitchFamily="34" charset="0"/>
            </a:endParaRPr>
          </a:p>
        </p:txBody>
      </p:sp>
      <p:sp>
        <p:nvSpPr>
          <p:cNvPr id="7" name="מלבן 6"/>
          <p:cNvSpPr/>
          <p:nvPr/>
        </p:nvSpPr>
        <p:spPr>
          <a:xfrm flipH="1">
            <a:off x="176022" y="237744"/>
            <a:ext cx="8791956" cy="6382512"/>
          </a:xfrm>
          <a:prstGeom prst="rect">
            <a:avLst/>
          </a:prstGeom>
          <a:solidFill>
            <a:schemeClr val="bg1">
              <a:lumMod val="75000"/>
              <a:alpha val="60000"/>
            </a:schemeClr>
          </a:solidFill>
          <a:ln w="6350" cap="flat" cmpd="sng" algn="ctr">
            <a:noFill/>
            <a:prstDash val="solid"/>
          </a:ln>
          <a:effectLst>
            <a:softEdge rad="0"/>
          </a:effectLst>
        </p:spPr>
      </p:sp>
      <p:sp>
        <p:nvSpPr>
          <p:cNvPr id="8" name="מלבן 7"/>
          <p:cNvSpPr/>
          <p:nvPr/>
        </p:nvSpPr>
        <p:spPr>
          <a:xfrm flipH="1">
            <a:off x="278892" y="374904"/>
            <a:ext cx="8586216" cy="6108192"/>
          </a:xfrm>
          <a:prstGeom prst="rect">
            <a:avLst/>
          </a:prstGeom>
          <a:noFill/>
          <a:ln w="6350" cap="sq" cmpd="sng" algn="ctr">
            <a:solidFill>
              <a:schemeClr val="tx1">
                <a:lumMod val="85000"/>
                <a:lumOff val="15000"/>
              </a:schemeClr>
            </a:solidFill>
            <a:prstDash val="solid"/>
            <a:miter lim="800000"/>
          </a:ln>
          <a:effectLst/>
        </p:spPr>
      </p:sp>
      <p:sp>
        <p:nvSpPr>
          <p:cNvPr id="2" name="מציין מיקום של כותרת 1"/>
          <p:cNvSpPr>
            <a:spLocks noGrp="1"/>
          </p:cNvSpPr>
          <p:nvPr>
            <p:ph type="title"/>
          </p:nvPr>
        </p:nvSpPr>
        <p:spPr>
          <a:xfrm flipH="1">
            <a:off x="800100" y="642594"/>
            <a:ext cx="7543800" cy="1371600"/>
          </a:xfrm>
          <a:prstGeom prst="rect">
            <a:avLst/>
          </a:prstGeom>
        </p:spPr>
        <p:txBody>
          <a:bodyPr vert="horz" lIns="91440" tIns="45720" rIns="91440" bIns="45720" rtlCol="1" anchor="ctr">
            <a:normAutofit/>
          </a:bodyPr>
          <a:lstStyle/>
          <a:p>
            <a:pPr rtl="1"/>
            <a:r>
              <a:rPr lang="he"/>
              <a:t>לחץ כדי לערוך סגנון כותרת של תבנית בסיס</a:t>
            </a:r>
            <a:endParaRPr lang="en-US" dirty="0"/>
          </a:p>
        </p:txBody>
      </p:sp>
      <p:sp>
        <p:nvSpPr>
          <p:cNvPr id="3" name="מציין מיקום טקסט 2"/>
          <p:cNvSpPr>
            <a:spLocks noGrp="1"/>
          </p:cNvSpPr>
          <p:nvPr>
            <p:ph type="body" idx="1"/>
          </p:nvPr>
        </p:nvSpPr>
        <p:spPr>
          <a:xfrm flipH="1">
            <a:off x="800100" y="2103120"/>
            <a:ext cx="7543800" cy="3849624"/>
          </a:xfrm>
          <a:prstGeom prst="rect">
            <a:avLst/>
          </a:prstGeom>
        </p:spPr>
        <p:txBody>
          <a:bodyPr vert="horz" lIns="91440" tIns="45720" rIns="91440" bIns="45720" rtlCol="1">
            <a:normAutofit/>
          </a:bodyPr>
          <a:lstStyle/>
          <a:p>
            <a:pPr lvl="0" rtl="1"/>
            <a:r>
              <a:rPr lang="he" dirty="0"/>
              <a:t>לחץ כדי לערוך סגנונות טקסט של תבנית בסיס</a:t>
            </a:r>
          </a:p>
          <a:p>
            <a:pPr lvl="1" rtl="1"/>
            <a:r>
              <a:rPr lang="he" dirty="0"/>
              <a:t>רמה שניה</a:t>
            </a:r>
          </a:p>
          <a:p>
            <a:pPr lvl="2" rtl="1"/>
            <a:r>
              <a:rPr lang="he" dirty="0"/>
              <a:t>רמה שלישית</a:t>
            </a:r>
          </a:p>
          <a:p>
            <a:pPr lvl="3" rtl="1"/>
            <a:r>
              <a:rPr lang="he" dirty="0"/>
              <a:t>רמה רביעית</a:t>
            </a:r>
          </a:p>
          <a:p>
            <a:pPr lvl="4" rtl="1"/>
            <a:r>
              <a:rPr lang="he" dirty="0"/>
              <a:t>רמה חמישית</a:t>
            </a:r>
            <a:endParaRPr lang="en-US" dirty="0"/>
          </a:p>
        </p:txBody>
      </p:sp>
      <p:sp>
        <p:nvSpPr>
          <p:cNvPr id="4" name="מציין מיקום של תאריך 3"/>
          <p:cNvSpPr>
            <a:spLocks noGrp="1"/>
          </p:cNvSpPr>
          <p:nvPr>
            <p:ph type="dt" sz="half" idx="2"/>
          </p:nvPr>
        </p:nvSpPr>
        <p:spPr>
          <a:xfrm flipH="1">
            <a:off x="1531621" y="6035040"/>
            <a:ext cx="2169784" cy="365760"/>
          </a:xfrm>
          <a:prstGeom prst="rect">
            <a:avLst/>
          </a:prstGeom>
        </p:spPr>
        <p:txBody>
          <a:bodyPr vert="horz" lIns="91440" tIns="45720" rIns="91440" bIns="45720" rtlCol="1" anchor="b"/>
          <a:lstStyle>
            <a:lvl1pPr algn="r" rtl="1">
              <a:defRPr sz="6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stStyle>
          <a:p>
            <a:fld id="{F7F10649-3B66-4FAF-A227-F0AA5C25BF42}" type="datetime1">
              <a:rPr lang="he-IL" smtClean="0"/>
              <a:t>ל'/ניסן/תשפ"ד</a:t>
            </a:fld>
            <a:endParaRPr lang="en-US" dirty="0"/>
          </a:p>
        </p:txBody>
      </p:sp>
      <p:sp>
        <p:nvSpPr>
          <p:cNvPr id="5" name="מציין מיקום של כותרת תחתונה 4"/>
          <p:cNvSpPr>
            <a:spLocks noGrp="1"/>
          </p:cNvSpPr>
          <p:nvPr>
            <p:ph type="ftr" sz="quarter" idx="3"/>
          </p:nvPr>
        </p:nvSpPr>
        <p:spPr>
          <a:xfrm flipH="1">
            <a:off x="3981450" y="6035040"/>
            <a:ext cx="4362450" cy="365760"/>
          </a:xfrm>
          <a:prstGeom prst="rect">
            <a:avLst/>
          </a:prstGeom>
        </p:spPr>
        <p:txBody>
          <a:bodyPr vert="horz" lIns="91440" tIns="45720" rIns="91440" bIns="45720" rtlCol="1" anchor="b"/>
          <a:lstStyle>
            <a:lvl1pPr algn="r" rtl="1">
              <a:defRPr sz="60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defRPr>
            </a:lvl1pPr>
          </a:lstStyle>
          <a:p>
            <a:endParaRPr lang="en-US" dirty="0"/>
          </a:p>
        </p:txBody>
      </p:sp>
      <p:sp>
        <p:nvSpPr>
          <p:cNvPr id="6" name="מציין מיקום של מספר שקופית 5"/>
          <p:cNvSpPr>
            <a:spLocks noGrp="1"/>
          </p:cNvSpPr>
          <p:nvPr>
            <p:ph type="sldNum" sz="quarter" idx="4"/>
          </p:nvPr>
        </p:nvSpPr>
        <p:spPr>
          <a:xfrm flipH="1">
            <a:off x="800100" y="6035040"/>
            <a:ext cx="628650" cy="365760"/>
          </a:xfrm>
          <a:prstGeom prst="rect">
            <a:avLst/>
          </a:prstGeom>
        </p:spPr>
        <p:txBody>
          <a:bodyPr vert="horz" lIns="91440" tIns="45720" rIns="91440" bIns="45720" rtlCol="1" anchor="b"/>
          <a:lstStyle>
            <a:lvl1pPr algn="r" rtl="1">
              <a:defRPr sz="6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stStyle>
          <a:p>
            <a:fld id="{34B7E4EF-A1BD-40F4-AB7B-04F084DD991D}" type="slidenum">
              <a:rPr lang="en-US" smtClean="0"/>
              <a:pPr/>
              <a:t>‹#›</a:t>
            </a:fld>
            <a:endParaRPr lang="en-US"/>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 id="2147483664" r:id="rId10"/>
    <p:sldLayoutId id="2147483666" r:id="rId11"/>
  </p:sldLayoutIdLst>
  <p:hf sldNum="0" hdr="0" ftr="0"/>
  <p:txStyles>
    <p:titleStyle>
      <a:lvl1pPr algn="r" defTabSz="685800" rtl="1" eaLnBrk="1" latinLnBrk="0" hangingPunct="1">
        <a:lnSpc>
          <a:spcPct val="90000"/>
        </a:lnSpc>
        <a:spcBef>
          <a:spcPct val="0"/>
        </a:spcBef>
        <a:buNone/>
        <a:defRPr lang="en-US" sz="2850" i="0" kern="1200" cap="none" spc="0" baseline="0" dirty="0">
          <a:solidFill>
            <a:schemeClr val="tx1">
              <a:lumMod val="85000"/>
              <a:lumOff val="15000"/>
            </a:schemeClr>
          </a:solidFill>
          <a:effectLst/>
          <a:latin typeface="Tahoma" panose="020B0604030504040204" pitchFamily="34" charset="0"/>
          <a:ea typeface="Tahoma" panose="020B0604030504040204" pitchFamily="34" charset="0"/>
          <a:cs typeface="Tahoma" panose="020B0604030504040204" pitchFamily="34" charset="0"/>
        </a:defRPr>
      </a:lvl1pPr>
    </p:titleStyle>
    <p:bodyStyle>
      <a:lvl1pPr marL="137160" indent="-137160" algn="r" defTabSz="685800" rtl="1" eaLnBrk="1" latinLnBrk="0" hangingPunct="1">
        <a:lnSpc>
          <a:spcPct val="110000"/>
        </a:lnSpc>
        <a:spcBef>
          <a:spcPts val="675"/>
        </a:spcBef>
        <a:spcAft>
          <a:spcPts val="0"/>
        </a:spcAft>
        <a:buClr>
          <a:schemeClr val="tx1">
            <a:lumMod val="85000"/>
            <a:lumOff val="15000"/>
          </a:schemeClr>
        </a:buClr>
        <a:buFont typeface="Garamond" pitchFamily="18" charset="0"/>
        <a:buChar char="◦"/>
        <a:defRPr sz="1125"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137160" algn="r" defTabSz="685800" rtl="1" eaLnBrk="1" latinLnBrk="0" hangingPunct="1">
        <a:lnSpc>
          <a:spcPct val="100000"/>
        </a:lnSpc>
        <a:spcBef>
          <a:spcPts val="375"/>
        </a:spcBef>
        <a:buClr>
          <a:schemeClr val="tx1">
            <a:lumMod val="85000"/>
            <a:lumOff val="15000"/>
          </a:schemeClr>
        </a:buClr>
        <a:buFont typeface="Garamond" pitchFamily="18" charset="0"/>
        <a:buChar char="◦"/>
        <a:defRPr sz="975"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548640" indent="-137160" algn="r" defTabSz="685800" rtl="1" eaLnBrk="1" latinLnBrk="0" hangingPunct="1">
        <a:lnSpc>
          <a:spcPct val="100000"/>
        </a:lnSpc>
        <a:spcBef>
          <a:spcPts val="375"/>
        </a:spcBef>
        <a:buClr>
          <a:schemeClr val="tx1">
            <a:lumMod val="85000"/>
            <a:lumOff val="15000"/>
          </a:schemeClr>
        </a:buClr>
        <a:buFont typeface="Garamond" pitchFamily="18" charset="0"/>
        <a:buChar char="◦"/>
        <a:defRPr sz="9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754380" indent="-137160" algn="r" defTabSz="685800" rtl="1" eaLnBrk="1" latinLnBrk="0" hangingPunct="1">
        <a:lnSpc>
          <a:spcPct val="100000"/>
        </a:lnSpc>
        <a:spcBef>
          <a:spcPts val="375"/>
        </a:spcBef>
        <a:buClr>
          <a:schemeClr val="tx1">
            <a:lumMod val="85000"/>
            <a:lumOff val="15000"/>
          </a:schemeClr>
        </a:buClr>
        <a:buFont typeface="Garamond" pitchFamily="18" charset="0"/>
        <a:buChar char="◦"/>
        <a:defRPr sz="9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960120" indent="-137160" algn="r" defTabSz="685800" rtl="1" eaLnBrk="1" latinLnBrk="0" hangingPunct="1">
        <a:lnSpc>
          <a:spcPct val="100000"/>
        </a:lnSpc>
        <a:spcBef>
          <a:spcPts val="375"/>
        </a:spcBef>
        <a:buClr>
          <a:schemeClr val="tx1">
            <a:lumMod val="85000"/>
            <a:lumOff val="15000"/>
          </a:schemeClr>
        </a:buClr>
        <a:buFont typeface="Garamond" pitchFamily="18" charset="0"/>
        <a:buChar char="◦"/>
        <a:defRPr sz="9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1200000" indent="-171450" algn="r" defTabSz="685800" rtl="1"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6pPr>
      <a:lvl7pPr marL="1425000" indent="-171450" algn="r" defTabSz="685800" rtl="1"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7pPr>
      <a:lvl8pPr marL="1650000" indent="-171450" algn="r" defTabSz="685800" rtl="1"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8pPr>
      <a:lvl9pPr marL="1875000" indent="-171450" algn="r" defTabSz="685800" rtl="1"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9pPr>
    </p:bodyStyle>
    <p:otherStyle>
      <a:defPPr>
        <a:defRPr lang="en-US"/>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2D329837-CB37-47DD-41CC-60B8F6B13660}"/>
              </a:ext>
            </a:extLst>
          </p:cNvPr>
          <p:cNvSpPr>
            <a:spLocks noGrp="1"/>
          </p:cNvSpPr>
          <p:nvPr>
            <p:ph type="title"/>
          </p:nvPr>
        </p:nvSpPr>
        <p:spPr>
          <a:xfrm>
            <a:off x="628650" y="365126"/>
            <a:ext cx="78867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E3E43F8C-0952-5D33-EC26-44FE7E5D5A14}"/>
              </a:ext>
            </a:extLst>
          </p:cNvPr>
          <p:cNvSpPr>
            <a:spLocks noGrp="1"/>
          </p:cNvSpPr>
          <p:nvPr>
            <p:ph type="body" idx="1"/>
          </p:nvPr>
        </p:nvSpPr>
        <p:spPr>
          <a:xfrm>
            <a:off x="628650" y="1825625"/>
            <a:ext cx="78867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E1023DD8-61CF-542D-AEFE-B19E2D07DE91}"/>
              </a:ext>
            </a:extLst>
          </p:cNvPr>
          <p:cNvSpPr>
            <a:spLocks noGrp="1"/>
          </p:cNvSpPr>
          <p:nvPr>
            <p:ph type="dt" sz="half" idx="2"/>
          </p:nvPr>
        </p:nvSpPr>
        <p:spPr>
          <a:xfrm>
            <a:off x="6457950" y="6356351"/>
            <a:ext cx="2057400" cy="365125"/>
          </a:xfrm>
          <a:prstGeom prst="rect">
            <a:avLst/>
          </a:prstGeom>
        </p:spPr>
        <p:txBody>
          <a:bodyPr vert="horz" lIns="91440" tIns="45720" rIns="91440" bIns="45720" rtlCol="1" anchor="ctr"/>
          <a:lstStyle>
            <a:lvl1pPr algn="r">
              <a:defRPr sz="900">
                <a:solidFill>
                  <a:schemeClr val="tx1">
                    <a:tint val="82000"/>
                  </a:schemeClr>
                </a:solidFill>
              </a:defRPr>
            </a:lvl1pPr>
          </a:lstStyle>
          <a:p>
            <a:fld id="{F7F10649-3B66-4FAF-A227-F0AA5C25BF42}" type="datetime1">
              <a:rPr lang="he-IL" smtClean="0"/>
              <a:t>ל'/ניסן/תשפ"ד</a:t>
            </a:fld>
            <a:endParaRPr lang="en-US" dirty="0"/>
          </a:p>
        </p:txBody>
      </p:sp>
      <p:sp>
        <p:nvSpPr>
          <p:cNvPr id="5" name="מציין מיקום של כותרת תחתונה 4">
            <a:extLst>
              <a:ext uri="{FF2B5EF4-FFF2-40B4-BE49-F238E27FC236}">
                <a16:creationId xmlns:a16="http://schemas.microsoft.com/office/drawing/2014/main" id="{ACF7F27E-4831-6E7C-A057-13F94B711C3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1" anchor="ctr"/>
          <a:lstStyle>
            <a:lvl1pPr algn="ctr">
              <a:defRPr sz="900">
                <a:solidFill>
                  <a:schemeClr val="tx1">
                    <a:tint val="82000"/>
                  </a:schemeClr>
                </a:solidFill>
              </a:defRPr>
            </a:lvl1pPr>
          </a:lstStyle>
          <a:p>
            <a:endParaRPr lang="en-US" dirty="0"/>
          </a:p>
        </p:txBody>
      </p:sp>
      <p:sp>
        <p:nvSpPr>
          <p:cNvPr id="6" name="מציין מיקום של מספר שקופית 5">
            <a:extLst>
              <a:ext uri="{FF2B5EF4-FFF2-40B4-BE49-F238E27FC236}">
                <a16:creationId xmlns:a16="http://schemas.microsoft.com/office/drawing/2014/main" id="{D9E3A459-1FE3-54C0-ABEF-8D48C8644A17}"/>
              </a:ext>
            </a:extLst>
          </p:cNvPr>
          <p:cNvSpPr>
            <a:spLocks noGrp="1"/>
          </p:cNvSpPr>
          <p:nvPr>
            <p:ph type="sldNum" sz="quarter" idx="4"/>
          </p:nvPr>
        </p:nvSpPr>
        <p:spPr>
          <a:xfrm>
            <a:off x="628650" y="6356351"/>
            <a:ext cx="2057400" cy="365125"/>
          </a:xfrm>
          <a:prstGeom prst="rect">
            <a:avLst/>
          </a:prstGeom>
        </p:spPr>
        <p:txBody>
          <a:bodyPr vert="horz" lIns="91440" tIns="45720" rIns="91440" bIns="45720" rtlCol="1" anchor="ctr"/>
          <a:lstStyle>
            <a:lvl1pPr algn="l">
              <a:defRPr sz="900">
                <a:solidFill>
                  <a:schemeClr val="tx1">
                    <a:tint val="82000"/>
                  </a:schemeClr>
                </a:solidFill>
              </a:defRPr>
            </a:lvl1pPr>
          </a:lstStyle>
          <a:p>
            <a:fld id="{34B7E4EF-A1BD-40F4-AB7B-04F084DD991D}" type="slidenum">
              <a:rPr lang="en-US" smtClean="0"/>
              <a:pPr/>
              <a:t>‹#›</a:t>
            </a:fld>
            <a:endParaRPr lang="en-US"/>
          </a:p>
        </p:txBody>
      </p:sp>
    </p:spTree>
    <p:extLst>
      <p:ext uri="{BB962C8B-B14F-4D97-AF65-F5344CB8AC3E}">
        <p14:creationId xmlns:p14="http://schemas.microsoft.com/office/powerpoint/2010/main" val="5323151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p:txStyles>
    <p:titleStyle>
      <a:lvl1pPr algn="r" defTabSz="685800" rtl="1"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r" defTabSz="685800" rtl="1"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r" defTabSz="685800" rtl="1"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r" defTabSz="685800" rtl="1"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he-IL"/>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2D329837-CB37-47DD-41CC-60B8F6B13660}"/>
              </a:ext>
            </a:extLst>
          </p:cNvPr>
          <p:cNvSpPr>
            <a:spLocks noGrp="1"/>
          </p:cNvSpPr>
          <p:nvPr>
            <p:ph type="title"/>
          </p:nvPr>
        </p:nvSpPr>
        <p:spPr>
          <a:xfrm>
            <a:off x="628650" y="365126"/>
            <a:ext cx="78867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E3E43F8C-0952-5D33-EC26-44FE7E5D5A14}"/>
              </a:ext>
            </a:extLst>
          </p:cNvPr>
          <p:cNvSpPr>
            <a:spLocks noGrp="1"/>
          </p:cNvSpPr>
          <p:nvPr>
            <p:ph type="body" idx="1"/>
          </p:nvPr>
        </p:nvSpPr>
        <p:spPr>
          <a:xfrm>
            <a:off x="628650" y="1825625"/>
            <a:ext cx="78867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E1023DD8-61CF-542D-AEFE-B19E2D07DE91}"/>
              </a:ext>
            </a:extLst>
          </p:cNvPr>
          <p:cNvSpPr>
            <a:spLocks noGrp="1"/>
          </p:cNvSpPr>
          <p:nvPr>
            <p:ph type="dt" sz="half" idx="2"/>
          </p:nvPr>
        </p:nvSpPr>
        <p:spPr>
          <a:xfrm>
            <a:off x="6457950" y="6356351"/>
            <a:ext cx="2057400" cy="365125"/>
          </a:xfrm>
          <a:prstGeom prst="rect">
            <a:avLst/>
          </a:prstGeom>
        </p:spPr>
        <p:txBody>
          <a:bodyPr vert="horz" lIns="91440" tIns="45720" rIns="91440" bIns="45720" rtlCol="1" anchor="ctr"/>
          <a:lstStyle>
            <a:lvl1pPr algn="r">
              <a:defRPr sz="900">
                <a:solidFill>
                  <a:schemeClr val="tx1">
                    <a:tint val="82000"/>
                  </a:schemeClr>
                </a:solidFill>
              </a:defRPr>
            </a:lvl1pPr>
          </a:lstStyle>
          <a:p>
            <a:fld id="{F7F10649-3B66-4FAF-A227-F0AA5C25BF42}" type="datetime1">
              <a:rPr lang="he-IL" smtClean="0"/>
              <a:t>ל'/ניסן/תשפ"ד</a:t>
            </a:fld>
            <a:endParaRPr lang="en-US" dirty="0"/>
          </a:p>
        </p:txBody>
      </p:sp>
      <p:sp>
        <p:nvSpPr>
          <p:cNvPr id="5" name="מציין מיקום של כותרת תחתונה 4">
            <a:extLst>
              <a:ext uri="{FF2B5EF4-FFF2-40B4-BE49-F238E27FC236}">
                <a16:creationId xmlns:a16="http://schemas.microsoft.com/office/drawing/2014/main" id="{ACF7F27E-4831-6E7C-A057-13F94B711C3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1" anchor="ctr"/>
          <a:lstStyle>
            <a:lvl1pPr algn="ctr">
              <a:defRPr sz="900">
                <a:solidFill>
                  <a:schemeClr val="tx1">
                    <a:tint val="82000"/>
                  </a:schemeClr>
                </a:solidFill>
              </a:defRPr>
            </a:lvl1pPr>
          </a:lstStyle>
          <a:p>
            <a:endParaRPr lang="en-US" dirty="0"/>
          </a:p>
        </p:txBody>
      </p:sp>
      <p:sp>
        <p:nvSpPr>
          <p:cNvPr id="6" name="מציין מיקום של מספר שקופית 5">
            <a:extLst>
              <a:ext uri="{FF2B5EF4-FFF2-40B4-BE49-F238E27FC236}">
                <a16:creationId xmlns:a16="http://schemas.microsoft.com/office/drawing/2014/main" id="{D9E3A459-1FE3-54C0-ABEF-8D48C8644A17}"/>
              </a:ext>
            </a:extLst>
          </p:cNvPr>
          <p:cNvSpPr>
            <a:spLocks noGrp="1"/>
          </p:cNvSpPr>
          <p:nvPr>
            <p:ph type="sldNum" sz="quarter" idx="4"/>
          </p:nvPr>
        </p:nvSpPr>
        <p:spPr>
          <a:xfrm>
            <a:off x="628650" y="6356351"/>
            <a:ext cx="2057400" cy="365125"/>
          </a:xfrm>
          <a:prstGeom prst="rect">
            <a:avLst/>
          </a:prstGeom>
        </p:spPr>
        <p:txBody>
          <a:bodyPr vert="horz" lIns="91440" tIns="45720" rIns="91440" bIns="45720" rtlCol="1" anchor="ctr"/>
          <a:lstStyle>
            <a:lvl1pPr algn="l">
              <a:defRPr sz="900">
                <a:solidFill>
                  <a:schemeClr val="tx1">
                    <a:tint val="82000"/>
                  </a:schemeClr>
                </a:solidFill>
              </a:defRPr>
            </a:lvl1pPr>
          </a:lstStyle>
          <a:p>
            <a:fld id="{34B7E4EF-A1BD-40F4-AB7B-04F084DD991D}" type="slidenum">
              <a:rPr lang="en-US" smtClean="0"/>
              <a:pPr/>
              <a:t>‹#›</a:t>
            </a:fld>
            <a:endParaRPr lang="en-US"/>
          </a:p>
        </p:txBody>
      </p:sp>
    </p:spTree>
    <p:extLst>
      <p:ext uri="{BB962C8B-B14F-4D97-AF65-F5344CB8AC3E}">
        <p14:creationId xmlns:p14="http://schemas.microsoft.com/office/powerpoint/2010/main" val="73177687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sldNum="0" hdr="0" ftr="0"/>
  <p:txStyles>
    <p:titleStyle>
      <a:lvl1pPr algn="r" defTabSz="685800" rtl="1"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r" defTabSz="685800" rtl="1"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r" defTabSz="685800" rtl="1"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r" defTabSz="685800" rtl="1"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he-IL"/>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2" Type="http://schemas.openxmlformats.org/officeDocument/2006/relationships/image" Target="../media/image4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0.png"/><Relationship Id="rId2" Type="http://schemas.openxmlformats.org/officeDocument/2006/relationships/image" Target="../media/image470.png"/><Relationship Id="rId1" Type="http://schemas.openxmlformats.org/officeDocument/2006/relationships/slideLayout" Target="../slideLayouts/slideLayout2.xml"/><Relationship Id="rId4" Type="http://schemas.openxmlformats.org/officeDocument/2006/relationships/image" Target="../media/image490.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2.wdp"/></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jeffcole.org/academics/image_display/image_display.pdf" TargetMode="External"/><Relationship Id="rId2" Type="http://schemas.openxmlformats.org/officeDocument/2006/relationships/hyperlink" Target="http://www.ece.msstate.edu/~du/TGRS-VIS2.pdf"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תמונה 5" descr="תקריב של סמל&#10;&#10;תיאור נוצר באופן אוטומטי">
            <a:extLst>
              <a:ext uri="{FF2B5EF4-FFF2-40B4-BE49-F238E27FC236}">
                <a16:creationId xmlns:a16="http://schemas.microsoft.com/office/drawing/2014/main" id="{8045422F-7258-40AC-BD2E-2469AA448922}"/>
              </a:ext>
            </a:extLst>
          </p:cNvPr>
          <p:cNvPicPr>
            <a:picLocks noChangeAspect="1"/>
          </p:cNvPicPr>
          <p:nvPr/>
        </p:nvPicPr>
        <p:blipFill rotWithShape="1">
          <a:blip r:embed="rId3">
            <a:extLst>
              <a:ext uri="{28A0092B-C50C-407E-A947-70E740481C1C}">
                <a14:useLocalDpi xmlns:a14="http://schemas.microsoft.com/office/drawing/2010/main" val="0"/>
              </a:ext>
            </a:extLst>
          </a:blip>
          <a:srcRect r="-1"/>
          <a:stretch/>
        </p:blipFill>
        <p:spPr>
          <a:xfrm flipH="1">
            <a:off x="0" y="0"/>
            <a:ext cx="9143984" cy="6857999"/>
          </a:xfrm>
          <a:prstGeom prst="rect">
            <a:avLst/>
          </a:prstGeom>
        </p:spPr>
      </p:pic>
      <p:sp>
        <p:nvSpPr>
          <p:cNvPr id="82" name="מלבן 81">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ChangeAspect="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83305" y="2213649"/>
            <a:ext cx="4089395" cy="2430702"/>
          </a:xfrm>
          <a:prstGeom prst="rect">
            <a:avLst/>
          </a:prstGeom>
          <a:solidFill>
            <a:schemeClr val="bg1">
              <a:lumMod val="75000"/>
              <a:lumOff val="25000"/>
            </a:schemeClr>
          </a:solidFill>
          <a:ln w="6350" cap="sq" cmpd="sng" algn="ctr">
            <a:noFill/>
            <a:prstDash val="solid"/>
            <a:miter lim="800000"/>
          </a:ln>
          <a:effectLst/>
        </p:spPr>
        <p:txBody>
          <a:bodyPr rtlCol="1"/>
          <a:lstStyle/>
          <a:p>
            <a:pPr algn="r" rtl="1"/>
            <a:endParaRPr lang="en-US" sz="1350">
              <a:latin typeface="Tahoma" panose="020B0604030504040204" pitchFamily="34" charset="0"/>
              <a:ea typeface="Tahoma" panose="020B0604030504040204" pitchFamily="34" charset="0"/>
              <a:cs typeface="Tahoma" panose="020B0604030504040204" pitchFamily="34" charset="0"/>
            </a:endParaRPr>
          </a:p>
        </p:txBody>
      </p:sp>
      <p:sp>
        <p:nvSpPr>
          <p:cNvPr id="84" name="מלבן 83">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ChangeAspect="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07763" y="2338578"/>
            <a:ext cx="3840480" cy="2180844"/>
          </a:xfrm>
          <a:prstGeom prst="rect">
            <a:avLst/>
          </a:prstGeom>
          <a:noFill/>
          <a:ln w="6350" cap="sq" cmpd="sng" algn="ctr">
            <a:solidFill>
              <a:schemeClr val="tx1"/>
            </a:solidFill>
            <a:prstDash val="solid"/>
            <a:miter lim="800000"/>
          </a:ln>
          <a:effectLst>
            <a:softEdge rad="0"/>
          </a:effectLst>
        </p:spPr>
        <p:txBody>
          <a:bodyPr rtlCol="1"/>
          <a:lstStyle/>
          <a:p>
            <a:pPr algn="r" rtl="1"/>
            <a:endParaRPr lang="en-US" sz="1350">
              <a:latin typeface="Tahoma" panose="020B0604030504040204" pitchFamily="34" charset="0"/>
              <a:ea typeface="Tahoma" panose="020B0604030504040204" pitchFamily="34" charset="0"/>
              <a:cs typeface="Tahoma" panose="020B0604030504040204" pitchFamily="34" charset="0"/>
            </a:endParaRPr>
          </a:p>
        </p:txBody>
      </p:sp>
      <p:sp>
        <p:nvSpPr>
          <p:cNvPr id="2" name="כותרת 1">
            <a:extLst>
              <a:ext uri="{FF2B5EF4-FFF2-40B4-BE49-F238E27FC236}">
                <a16:creationId xmlns:a16="http://schemas.microsoft.com/office/drawing/2014/main" id="{18C3B467-088C-4F3D-A9A7-105C4E1E20CD}"/>
              </a:ext>
            </a:extLst>
          </p:cNvPr>
          <p:cNvSpPr>
            <a:spLocks noGrp="1"/>
          </p:cNvSpPr>
          <p:nvPr>
            <p:ph type="ctrTitle"/>
          </p:nvPr>
        </p:nvSpPr>
        <p:spPr>
          <a:xfrm flipH="1">
            <a:off x="1037350" y="2338578"/>
            <a:ext cx="3581306" cy="1508446"/>
          </a:xfrm>
        </p:spPr>
        <p:txBody>
          <a:bodyPr rtlCol="1">
            <a:normAutofit fontScale="90000"/>
          </a:bodyPr>
          <a:lstStyle/>
          <a:p>
            <a:pPr rtl="1"/>
            <a:r>
              <a:rPr lang="he-IL" sz="3600" dirty="0">
                <a:solidFill>
                  <a:schemeClr val="tx1"/>
                </a:solidFill>
                <a:latin typeface="Tahoma" panose="020B0604030504040204" pitchFamily="34" charset="0"/>
                <a:ea typeface="Tahoma" panose="020B0604030504040204" pitchFamily="34" charset="0"/>
                <a:cs typeface="Tahoma" panose="020B0604030504040204" pitchFamily="34" charset="0"/>
              </a:rPr>
              <a:t>הצגת תמונות היפרספקטרליות על גבי תצוגת </a:t>
            </a:r>
            <a:r>
              <a:rPr lang="en-US" sz="3600" dirty="0">
                <a:solidFill>
                  <a:schemeClr val="tx1"/>
                </a:solidFill>
                <a:latin typeface="Tahoma" panose="020B0604030504040204" pitchFamily="34" charset="0"/>
                <a:ea typeface="Tahoma" panose="020B0604030504040204" pitchFamily="34" charset="0"/>
                <a:cs typeface="Tahoma" panose="020B0604030504040204" pitchFamily="34" charset="0"/>
              </a:rPr>
              <a:t>RGB</a:t>
            </a:r>
            <a:endParaRPr lang="he" sz="33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 name="כותרת משנה 2">
            <a:extLst>
              <a:ext uri="{FF2B5EF4-FFF2-40B4-BE49-F238E27FC236}">
                <a16:creationId xmlns:a16="http://schemas.microsoft.com/office/drawing/2014/main" id="{C8722DDC-8EEE-4A06-8DFE-B44871EAA2CF}"/>
              </a:ext>
            </a:extLst>
          </p:cNvPr>
          <p:cNvSpPr>
            <a:spLocks noGrp="1"/>
          </p:cNvSpPr>
          <p:nvPr>
            <p:ph type="subTitle" idx="1"/>
          </p:nvPr>
        </p:nvSpPr>
        <p:spPr>
          <a:xfrm flipH="1">
            <a:off x="681134" y="3854240"/>
            <a:ext cx="3937521" cy="915039"/>
          </a:xfrm>
        </p:spPr>
        <p:txBody>
          <a:bodyPr rtlCol="1">
            <a:noAutofit/>
          </a:bodyPr>
          <a:lstStyle/>
          <a:p>
            <a:pPr>
              <a:spcAft>
                <a:spcPts val="450"/>
              </a:spcAft>
            </a:pPr>
            <a:r>
              <a:rPr lang="he-IL" sz="1600" dirty="0">
                <a:solidFill>
                  <a:schemeClr val="tx1"/>
                </a:solidFill>
                <a:latin typeface="Tahoma" panose="020B0604030504040204" pitchFamily="34" charset="0"/>
                <a:ea typeface="Tahoma" panose="020B0604030504040204" pitchFamily="34" charset="0"/>
                <a:cs typeface="Tahoma" panose="020B0604030504040204" pitchFamily="34" charset="0"/>
              </a:rPr>
              <a:t>דועאא קעדאן</a:t>
            </a:r>
          </a:p>
          <a:p>
            <a:pPr>
              <a:spcAft>
                <a:spcPts val="450"/>
              </a:spcAft>
            </a:pPr>
            <a:r>
              <a:rPr lang="he-IL" sz="1600" dirty="0">
                <a:solidFill>
                  <a:schemeClr val="tx1"/>
                </a:solidFill>
              </a:rPr>
              <a:t>סאמיה סולימאן</a:t>
            </a:r>
            <a:endParaRPr lang="he"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8428075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תיבת טקסט 7">
            <a:extLst>
              <a:ext uri="{FF2B5EF4-FFF2-40B4-BE49-F238E27FC236}">
                <a16:creationId xmlns:a16="http://schemas.microsoft.com/office/drawing/2014/main" id="{6E50E2F4-7CD4-E412-2654-7ACE5950F75C}"/>
              </a:ext>
            </a:extLst>
          </p:cNvPr>
          <p:cNvSpPr txBox="1"/>
          <p:nvPr/>
        </p:nvSpPr>
        <p:spPr>
          <a:xfrm>
            <a:off x="2471006" y="1246436"/>
            <a:ext cx="3900668" cy="646331"/>
          </a:xfrm>
          <a:prstGeom prst="rect">
            <a:avLst/>
          </a:prstGeom>
          <a:noFill/>
        </p:spPr>
        <p:txBody>
          <a:bodyPr wrap="square">
            <a:spAutoFit/>
          </a:bodyPr>
          <a:lstStyle/>
          <a:p>
            <a:r>
              <a:rPr lang="he-IL" sz="3600" b="1" dirty="0"/>
              <a:t>בחירת ערוץ ספציפי</a:t>
            </a:r>
          </a:p>
        </p:txBody>
      </p:sp>
      <p:sp>
        <p:nvSpPr>
          <p:cNvPr id="14" name="תיבת טקסט 13">
            <a:extLst>
              <a:ext uri="{FF2B5EF4-FFF2-40B4-BE49-F238E27FC236}">
                <a16:creationId xmlns:a16="http://schemas.microsoft.com/office/drawing/2014/main" id="{0CFDB027-D40A-A3B5-1655-F36BE9008B71}"/>
              </a:ext>
            </a:extLst>
          </p:cNvPr>
          <p:cNvSpPr txBox="1"/>
          <p:nvPr/>
        </p:nvSpPr>
        <p:spPr>
          <a:xfrm>
            <a:off x="1619197" y="2398085"/>
            <a:ext cx="5302963" cy="461665"/>
          </a:xfrm>
          <a:prstGeom prst="rect">
            <a:avLst/>
          </a:prstGeom>
          <a:noFill/>
        </p:spPr>
        <p:txBody>
          <a:bodyPr wrap="square">
            <a:spAutoFit/>
          </a:bodyPr>
          <a:lstStyle/>
          <a:p>
            <a:pPr marL="342900" indent="-342900">
              <a:buFont typeface="Arial" panose="020B0604020202020204" pitchFamily="34" charset="0"/>
              <a:buChar char="•"/>
            </a:pPr>
            <a:r>
              <a:rPr lang="he-IL" sz="2400" dirty="0"/>
              <a:t>הקרנת פונקציית התאמת הצבע (CMF)</a:t>
            </a:r>
          </a:p>
        </p:txBody>
      </p:sp>
      <p:sp>
        <p:nvSpPr>
          <p:cNvPr id="15" name="תיבת טקסט 14">
            <a:extLst>
              <a:ext uri="{FF2B5EF4-FFF2-40B4-BE49-F238E27FC236}">
                <a16:creationId xmlns:a16="http://schemas.microsoft.com/office/drawing/2014/main" id="{B0EE0B17-2ACB-8770-4A6B-1374FF235F94}"/>
              </a:ext>
            </a:extLst>
          </p:cNvPr>
          <p:cNvSpPr txBox="1"/>
          <p:nvPr/>
        </p:nvSpPr>
        <p:spPr>
          <a:xfrm>
            <a:off x="2578072" y="3198167"/>
            <a:ext cx="3686536" cy="461665"/>
          </a:xfrm>
          <a:prstGeom prst="rect">
            <a:avLst/>
          </a:prstGeom>
          <a:noFill/>
        </p:spPr>
        <p:txBody>
          <a:bodyPr wrap="square">
            <a:spAutoFit/>
          </a:bodyPr>
          <a:lstStyle/>
          <a:p>
            <a:pPr marL="342900" indent="-342900">
              <a:buFont typeface="Arial" panose="020B0604020202020204" pitchFamily="34" charset="0"/>
              <a:buChar char="•"/>
            </a:pPr>
            <a:r>
              <a:rPr lang="he-IL" sz="2400" dirty="0" err="1"/>
              <a:t>False-Color</a:t>
            </a:r>
            <a:r>
              <a:rPr lang="he-IL" sz="2400" dirty="0"/>
              <a:t> </a:t>
            </a:r>
            <a:r>
              <a:rPr lang="he-IL" sz="2400" dirty="0" err="1"/>
              <a:t>Images</a:t>
            </a:r>
            <a:endParaRPr lang="he-IL" sz="2400" dirty="0"/>
          </a:p>
        </p:txBody>
      </p:sp>
      <p:sp>
        <p:nvSpPr>
          <p:cNvPr id="16" name="תיבת טקסט 15">
            <a:extLst>
              <a:ext uri="{FF2B5EF4-FFF2-40B4-BE49-F238E27FC236}">
                <a16:creationId xmlns:a16="http://schemas.microsoft.com/office/drawing/2014/main" id="{316C1241-36D6-85AF-7BA2-9C8DDE4832B6}"/>
              </a:ext>
            </a:extLst>
          </p:cNvPr>
          <p:cNvSpPr txBox="1"/>
          <p:nvPr/>
        </p:nvSpPr>
        <p:spPr>
          <a:xfrm>
            <a:off x="2155610" y="3998249"/>
            <a:ext cx="4230139" cy="461665"/>
          </a:xfrm>
          <a:prstGeom prst="rect">
            <a:avLst/>
          </a:prstGeom>
          <a:noFill/>
        </p:spPr>
        <p:txBody>
          <a:bodyPr wrap="square">
            <a:spAutoFit/>
          </a:bodyPr>
          <a:lstStyle/>
          <a:p>
            <a:pPr marL="342900" indent="-342900">
              <a:buFont typeface="Arial" panose="020B0604020202020204" pitchFamily="34" charset="0"/>
              <a:buChar char="•"/>
            </a:pPr>
            <a:r>
              <a:rPr lang="he-IL" sz="2400" dirty="0"/>
              <a:t>שילוב של שלוש רצועות (TBC)</a:t>
            </a:r>
          </a:p>
        </p:txBody>
      </p:sp>
    </p:spTree>
    <p:extLst>
      <p:ext uri="{BB962C8B-B14F-4D97-AF65-F5344CB8AC3E}">
        <p14:creationId xmlns:p14="http://schemas.microsoft.com/office/powerpoint/2010/main" val="1164294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תיבת טקסט 4">
            <a:extLst>
              <a:ext uri="{FF2B5EF4-FFF2-40B4-BE49-F238E27FC236}">
                <a16:creationId xmlns:a16="http://schemas.microsoft.com/office/drawing/2014/main" id="{99607DBC-CC6B-74F8-DBCE-4E7E26D2DA10}"/>
              </a:ext>
            </a:extLst>
          </p:cNvPr>
          <p:cNvSpPr txBox="1"/>
          <p:nvPr/>
        </p:nvSpPr>
        <p:spPr>
          <a:xfrm>
            <a:off x="800100" y="642594"/>
            <a:ext cx="7543800" cy="1371600"/>
          </a:xfrm>
          <a:prstGeom prst="rect">
            <a:avLst/>
          </a:prstGeom>
        </p:spPr>
        <p:txBody>
          <a:bodyPr vert="horz" lIns="91440" tIns="45720" rIns="91440" bIns="45720" rtlCol="1" anchor="ctr">
            <a:normAutofit/>
          </a:bodyPr>
          <a:lstStyle/>
          <a:p>
            <a:pPr defTabSz="685800">
              <a:lnSpc>
                <a:spcPct val="90000"/>
              </a:lnSpc>
              <a:spcBef>
                <a:spcPct val="0"/>
              </a:spcBef>
              <a:spcAft>
                <a:spcPts val="600"/>
              </a:spcAft>
            </a:pPr>
            <a:r>
              <a:rPr lang="he-IL" sz="285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ייצוג צבע </a:t>
            </a:r>
            <a:r>
              <a:rPr lang="en-US" sz="285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 RGB</a:t>
            </a:r>
          </a:p>
        </p:txBody>
      </p:sp>
      <p:sp>
        <p:nvSpPr>
          <p:cNvPr id="7" name="תיבת טקסט 6">
            <a:extLst>
              <a:ext uri="{FF2B5EF4-FFF2-40B4-BE49-F238E27FC236}">
                <a16:creationId xmlns:a16="http://schemas.microsoft.com/office/drawing/2014/main" id="{DCFBA5B6-5F50-72DC-9D12-A11F8853BFD3}"/>
              </a:ext>
            </a:extLst>
          </p:cNvPr>
          <p:cNvSpPr txBox="1"/>
          <p:nvPr/>
        </p:nvSpPr>
        <p:spPr>
          <a:xfrm>
            <a:off x="3974840" y="2466366"/>
            <a:ext cx="4770276" cy="3749040"/>
          </a:xfrm>
          <a:prstGeom prst="rect">
            <a:avLst/>
          </a:prstGeom>
        </p:spPr>
        <p:txBody>
          <a:bodyPr vert="horz" lIns="91440" tIns="45720" rIns="91440" bIns="45720" rtlCol="1">
            <a:normAutofit/>
          </a:bodyPr>
          <a:lstStyle/>
          <a:p>
            <a:pPr marL="137160" indent="-137160" defTabSz="685800">
              <a:spcBef>
                <a:spcPts val="675"/>
              </a:spcBef>
              <a:buClr>
                <a:schemeClr val="tx1">
                  <a:lumMod val="85000"/>
                  <a:lumOff val="15000"/>
                </a:schemeClr>
              </a:buClr>
              <a:buFont typeface="Garamond" pitchFamily="18" charset="0"/>
              <a:buChar char="◦"/>
            </a:pPr>
            <a:r>
              <a:rPr lang="he-IL" sz="2400" dirty="0">
                <a:latin typeface="Tahoma" panose="020B0604030504040204" pitchFamily="34" charset="0"/>
                <a:ea typeface="Tahoma" panose="020B0604030504040204" pitchFamily="34" charset="0"/>
                <a:cs typeface="Tahoma" panose="020B0604030504040204" pitchFamily="34" charset="0"/>
              </a:rPr>
              <a:t>אובדן מידע משמעותי מכיוון שהוא מעבה פסים ספקטרליים רבים לשלושה ערוצים בלבד.</a:t>
            </a:r>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3074" name="Picture 2" descr="How RGB And Grayscale Images Are Represented In NumPy, 43% OFF">
            <a:extLst>
              <a:ext uri="{FF2B5EF4-FFF2-40B4-BE49-F238E27FC236}">
                <a16:creationId xmlns:a16="http://schemas.microsoft.com/office/drawing/2014/main" id="{3A19B5D3-46C9-7D26-0A32-3A6C7F35185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7260" y="3429000"/>
            <a:ext cx="3497580" cy="2627860"/>
          </a:xfrm>
          <a:prstGeom prst="rect">
            <a:avLst/>
          </a:prstGeom>
          <a:solidFill>
            <a:srgbClr val="FFFFFF"/>
          </a:solidFill>
        </p:spPr>
      </p:pic>
      <p:sp>
        <p:nvSpPr>
          <p:cNvPr id="3" name="תיבת טקסט 2">
            <a:extLst>
              <a:ext uri="{FF2B5EF4-FFF2-40B4-BE49-F238E27FC236}">
                <a16:creationId xmlns:a16="http://schemas.microsoft.com/office/drawing/2014/main" id="{209420A2-DD14-96B3-AEA7-41EEA8E43A32}"/>
              </a:ext>
            </a:extLst>
          </p:cNvPr>
          <p:cNvSpPr txBox="1"/>
          <p:nvPr/>
        </p:nvSpPr>
        <p:spPr>
          <a:xfrm>
            <a:off x="2667000" y="1539354"/>
            <a:ext cx="6237514" cy="461665"/>
          </a:xfrm>
          <a:prstGeom prst="rect">
            <a:avLst/>
          </a:prstGeom>
          <a:noFill/>
        </p:spPr>
        <p:txBody>
          <a:bodyPr wrap="square">
            <a:spAutoFit/>
          </a:bodyPr>
          <a:lstStyle/>
          <a:p>
            <a:pPr algn="l" rtl="0"/>
            <a:r>
              <a:rPr lang="en-US" sz="2400" dirty="0">
                <a:effectLst/>
                <a:latin typeface="Aptos" panose="020B0004020202020204" pitchFamily="34" charset="0"/>
                <a:ea typeface="Aptos" panose="020B0004020202020204" pitchFamily="34" charset="0"/>
                <a:cs typeface="Arial" panose="020B0604020202020204" pitchFamily="34" charset="0"/>
              </a:rPr>
              <a:t>RGB (red green blue) Color Representation</a:t>
            </a:r>
            <a:endParaRPr lang="he-IL" sz="2400" dirty="0"/>
          </a:p>
        </p:txBody>
      </p:sp>
    </p:spTree>
    <p:extLst>
      <p:ext uri="{BB962C8B-B14F-4D97-AF65-F5344CB8AC3E}">
        <p14:creationId xmlns:p14="http://schemas.microsoft.com/office/powerpoint/2010/main" val="10497654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What is Hyperspectral Imaging?">
            <a:extLst>
              <a:ext uri="{FF2B5EF4-FFF2-40B4-BE49-F238E27FC236}">
                <a16:creationId xmlns:a16="http://schemas.microsoft.com/office/drawing/2014/main" id="{F0A21FE9-12A3-45C0-1FF6-EA1EF02DA5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7038" y="463031"/>
            <a:ext cx="4899606" cy="27560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hat is meant by &quot;false color&quot;?">
            <a:extLst>
              <a:ext uri="{FF2B5EF4-FFF2-40B4-BE49-F238E27FC236}">
                <a16:creationId xmlns:a16="http://schemas.microsoft.com/office/drawing/2014/main" id="{4D2DCBD7-950F-3A40-EB0B-CDF546DE2A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0830" y="3354355"/>
            <a:ext cx="4309276" cy="174949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ow to Use False Color to Nail Skin Tone Exposure">
            <a:extLst>
              <a:ext uri="{FF2B5EF4-FFF2-40B4-BE49-F238E27FC236}">
                <a16:creationId xmlns:a16="http://schemas.microsoft.com/office/drawing/2014/main" id="{511E2D03-EE3E-210F-7B46-611A7C743D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895" y="3990493"/>
            <a:ext cx="3911716" cy="2284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053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תיבת טקסט 6">
            <a:extLst>
              <a:ext uri="{FF2B5EF4-FFF2-40B4-BE49-F238E27FC236}">
                <a16:creationId xmlns:a16="http://schemas.microsoft.com/office/drawing/2014/main" id="{47EE6CC3-8988-F5AE-B51D-7F31651D8AE4}"/>
              </a:ext>
            </a:extLst>
          </p:cNvPr>
          <p:cNvSpPr txBox="1"/>
          <p:nvPr/>
        </p:nvSpPr>
        <p:spPr>
          <a:xfrm>
            <a:off x="2869924" y="1070654"/>
            <a:ext cx="6040988" cy="1152560"/>
          </a:xfrm>
          <a:prstGeom prst="rect">
            <a:avLst/>
          </a:prstGeom>
          <a:noFill/>
        </p:spPr>
        <p:txBody>
          <a:bodyPr wrap="square">
            <a:spAutoFit/>
          </a:bodyPr>
          <a:lstStyle/>
          <a:p>
            <a:pPr algn="ctr" rtl="0">
              <a:lnSpc>
                <a:spcPct val="107000"/>
              </a:lnSpc>
              <a:spcAft>
                <a:spcPts val="600"/>
              </a:spcAft>
            </a:pPr>
            <a:r>
              <a:rPr lang="he-IL" sz="1350" kern="100" dirty="0">
                <a:latin typeface="Aptos" panose="020B0004020202020204" pitchFamily="34" charset="0"/>
                <a:ea typeface="Aptos" panose="020B0004020202020204" pitchFamily="34" charset="0"/>
                <a:cs typeface="Arial" panose="020B0604020202020204" pitchFamily="34" charset="0"/>
              </a:rPr>
              <a:t> </a:t>
            </a:r>
            <a:r>
              <a:rPr lang="he-IL" sz="285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שילוב של שלוש רצועות</a:t>
            </a:r>
            <a:r>
              <a:rPr lang="en-US" sz="285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(TBC)</a:t>
            </a:r>
          </a:p>
          <a:p>
            <a:pPr algn="ctr" rtl="0">
              <a:lnSpc>
                <a:spcPct val="107000"/>
              </a:lnSpc>
              <a:spcAft>
                <a:spcPts val="600"/>
              </a:spcAft>
            </a:pPr>
            <a:endParaRPr lang="en-US" sz="1350" kern="100" dirty="0">
              <a:latin typeface="Aptos" panose="020B0004020202020204" pitchFamily="34" charset="0"/>
              <a:ea typeface="Aptos" panose="020B0004020202020204" pitchFamily="34" charset="0"/>
              <a:cs typeface="Arial" panose="020B0604020202020204" pitchFamily="34" charset="0"/>
            </a:endParaRPr>
          </a:p>
          <a:p>
            <a:pPr algn="ctr" rtl="0">
              <a:lnSpc>
                <a:spcPct val="107000"/>
              </a:lnSpc>
              <a:spcAft>
                <a:spcPts val="600"/>
              </a:spcAft>
            </a:pPr>
            <a:endParaRPr lang="en-US" sz="1350" kern="100" dirty="0">
              <a:latin typeface="Aptos" panose="020B0004020202020204" pitchFamily="34" charset="0"/>
              <a:ea typeface="Aptos" panose="020B0004020202020204" pitchFamily="34" charset="0"/>
              <a:cs typeface="Arial" panose="020B0604020202020204" pitchFamily="34" charset="0"/>
            </a:endParaRPr>
          </a:p>
        </p:txBody>
      </p:sp>
      <p:sp>
        <p:nvSpPr>
          <p:cNvPr id="4" name="תיבת טקסט 3">
            <a:extLst>
              <a:ext uri="{FF2B5EF4-FFF2-40B4-BE49-F238E27FC236}">
                <a16:creationId xmlns:a16="http://schemas.microsoft.com/office/drawing/2014/main" id="{D37E0969-7CC3-4ED3-E4F2-6B0B31F0A35C}"/>
              </a:ext>
            </a:extLst>
          </p:cNvPr>
          <p:cNvSpPr txBox="1"/>
          <p:nvPr/>
        </p:nvSpPr>
        <p:spPr>
          <a:xfrm>
            <a:off x="737419" y="2530286"/>
            <a:ext cx="6907162" cy="1200329"/>
          </a:xfrm>
          <a:prstGeom prst="rect">
            <a:avLst/>
          </a:prstGeom>
          <a:noFill/>
        </p:spPr>
        <p:txBody>
          <a:bodyPr wrap="square">
            <a:spAutoFit/>
          </a:bodyPr>
          <a:lstStyle/>
          <a:p>
            <a:r>
              <a:rPr lang="he-IL" sz="2400" dirty="0">
                <a:solidFill>
                  <a:srgbClr val="3C4043"/>
                </a:solidFill>
                <a:latin typeface="Roboto" panose="02000000000000000000" pitchFamily="2" charset="0"/>
              </a:rPr>
              <a:t>TBC יכול להיחשב תת-קבוצה של </a:t>
            </a:r>
            <a:r>
              <a:rPr lang="he-IL" sz="2400" dirty="0" err="1">
                <a:solidFill>
                  <a:srgbClr val="3C4043"/>
                </a:solidFill>
                <a:latin typeface="Roboto" panose="02000000000000000000" pitchFamily="2" charset="0"/>
              </a:rPr>
              <a:t>false-color</a:t>
            </a:r>
            <a:r>
              <a:rPr lang="he-IL" sz="2400" dirty="0">
                <a:solidFill>
                  <a:srgbClr val="3C4043"/>
                </a:solidFill>
                <a:latin typeface="Roboto" panose="02000000000000000000" pitchFamily="2" charset="0"/>
              </a:rPr>
              <a:t> </a:t>
            </a:r>
            <a:r>
              <a:rPr lang="he-IL" sz="2400" dirty="0" err="1">
                <a:solidFill>
                  <a:srgbClr val="3C4043"/>
                </a:solidFill>
                <a:latin typeface="Roboto" panose="02000000000000000000" pitchFamily="2" charset="0"/>
              </a:rPr>
              <a:t>imaging</a:t>
            </a:r>
            <a:r>
              <a:rPr lang="he-IL" sz="2400" dirty="0">
                <a:solidFill>
                  <a:srgbClr val="3C4043"/>
                </a:solidFill>
                <a:latin typeface="Roboto" panose="02000000000000000000" pitchFamily="2" charset="0"/>
              </a:rPr>
              <a:t>. בשיטה זו כוללת בחירה קפדנית של שלוש פסים מנתונים </a:t>
            </a:r>
            <a:r>
              <a:rPr lang="he-IL" sz="2400" dirty="0" err="1">
                <a:solidFill>
                  <a:srgbClr val="3C4043"/>
                </a:solidFill>
                <a:latin typeface="Roboto" panose="02000000000000000000" pitchFamily="2" charset="0"/>
              </a:rPr>
              <a:t>היפרספקטרליים</a:t>
            </a:r>
            <a:r>
              <a:rPr lang="he-IL" sz="2400" dirty="0">
                <a:solidFill>
                  <a:srgbClr val="3C4043"/>
                </a:solidFill>
                <a:latin typeface="Roboto" panose="02000000000000000000" pitchFamily="2" charset="0"/>
              </a:rPr>
              <a:t> לתצוגה.</a:t>
            </a:r>
          </a:p>
        </p:txBody>
      </p:sp>
      <p:sp>
        <p:nvSpPr>
          <p:cNvPr id="3" name="תיבת טקסט 2">
            <a:extLst>
              <a:ext uri="{FF2B5EF4-FFF2-40B4-BE49-F238E27FC236}">
                <a16:creationId xmlns:a16="http://schemas.microsoft.com/office/drawing/2014/main" id="{0E74B62C-9E89-14D8-207A-C654945DCB97}"/>
              </a:ext>
            </a:extLst>
          </p:cNvPr>
          <p:cNvSpPr txBox="1"/>
          <p:nvPr/>
        </p:nvSpPr>
        <p:spPr>
          <a:xfrm>
            <a:off x="4191000" y="1611092"/>
            <a:ext cx="4572000" cy="461665"/>
          </a:xfrm>
          <a:prstGeom prst="rect">
            <a:avLst/>
          </a:prstGeom>
          <a:noFill/>
        </p:spPr>
        <p:txBody>
          <a:bodyPr wrap="square">
            <a:spAutoFit/>
          </a:bodyPr>
          <a:lstStyle/>
          <a:p>
            <a:r>
              <a:rPr lang="en-US" sz="2400" kern="100" dirty="0">
                <a:effectLst/>
                <a:latin typeface="Aptos" panose="020B0004020202020204" pitchFamily="34" charset="0"/>
                <a:ea typeface="Aptos" panose="020B0004020202020204" pitchFamily="34" charset="0"/>
                <a:cs typeface="Arial" panose="020B0604020202020204" pitchFamily="34" charset="0"/>
              </a:rPr>
              <a:t>Three-Band Combination </a:t>
            </a:r>
            <a:endParaRPr lang="he-IL" sz="2400" dirty="0"/>
          </a:p>
        </p:txBody>
      </p:sp>
    </p:spTree>
    <p:extLst>
      <p:ext uri="{BB962C8B-B14F-4D97-AF65-F5344CB8AC3E}">
        <p14:creationId xmlns:p14="http://schemas.microsoft.com/office/powerpoint/2010/main" val="1051360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תיבת טקסט 5">
            <a:extLst>
              <a:ext uri="{FF2B5EF4-FFF2-40B4-BE49-F238E27FC236}">
                <a16:creationId xmlns:a16="http://schemas.microsoft.com/office/drawing/2014/main" id="{FEEC907A-51B0-7C1B-8383-83293E80248C}"/>
              </a:ext>
            </a:extLst>
          </p:cNvPr>
          <p:cNvSpPr txBox="1"/>
          <p:nvPr/>
        </p:nvSpPr>
        <p:spPr>
          <a:xfrm>
            <a:off x="1354391" y="802457"/>
            <a:ext cx="6435213" cy="1938992"/>
          </a:xfrm>
          <a:prstGeom prst="rect">
            <a:avLst/>
          </a:prstGeom>
          <a:noFill/>
        </p:spPr>
        <p:txBody>
          <a:bodyPr wrap="square">
            <a:spAutoFit/>
          </a:bodyPr>
          <a:lstStyle/>
          <a:p>
            <a:r>
              <a:rPr lang="he-IL" sz="2400" dirty="0"/>
              <a:t>חסרונות:</a:t>
            </a:r>
            <a:endParaRPr lang="en-US" sz="2400" dirty="0"/>
          </a:p>
          <a:p>
            <a:r>
              <a:rPr lang="en-US" sz="2400" dirty="0"/>
              <a:t>False color imaging</a:t>
            </a:r>
            <a:r>
              <a:rPr lang="he-IL" sz="2400" dirty="0"/>
              <a:t>: הצבעים בתמונה עשויים להיראות לא טבעיים, מכיוון שהערוצים שנבחרו עשויים שלא להתיישר עם צבעים טבעיים (למשל, צמחייה עשויה להופיע בצבעים לא צפויים).</a:t>
            </a:r>
          </a:p>
        </p:txBody>
      </p:sp>
      <p:pic>
        <p:nvPicPr>
          <p:cNvPr id="1026" name="Picture 2" descr="How to Use False Colour — The Film Look.">
            <a:extLst>
              <a:ext uri="{FF2B5EF4-FFF2-40B4-BE49-F238E27FC236}">
                <a16:creationId xmlns:a16="http://schemas.microsoft.com/office/drawing/2014/main" id="{7FC5AE82-CC84-CEEC-0163-DE8E867EF0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8074" y="2907890"/>
            <a:ext cx="5987845" cy="3368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9681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תיבת טקסט 6">
            <a:extLst>
              <a:ext uri="{FF2B5EF4-FFF2-40B4-BE49-F238E27FC236}">
                <a16:creationId xmlns:a16="http://schemas.microsoft.com/office/drawing/2014/main" id="{6322E60D-3DC1-3C73-C134-EE74D93F1D7E}"/>
              </a:ext>
            </a:extLst>
          </p:cNvPr>
          <p:cNvSpPr txBox="1"/>
          <p:nvPr/>
        </p:nvSpPr>
        <p:spPr>
          <a:xfrm>
            <a:off x="800100" y="638090"/>
            <a:ext cx="7543800" cy="1371600"/>
          </a:xfrm>
          <a:prstGeom prst="rect">
            <a:avLst/>
          </a:prstGeom>
        </p:spPr>
        <p:txBody>
          <a:bodyPr vert="horz" lIns="91440" tIns="45720" rIns="91440" bIns="45720" rtlCol="1" anchor="ctr">
            <a:normAutofit/>
          </a:bodyPr>
          <a:lstStyle/>
          <a:p>
            <a:pPr defTabSz="685800">
              <a:lnSpc>
                <a:spcPct val="90000"/>
              </a:lnSpc>
              <a:spcBef>
                <a:spcPct val="0"/>
              </a:spcBef>
              <a:spcAft>
                <a:spcPts val="600"/>
              </a:spcAft>
            </a:pPr>
            <a:r>
              <a:rPr lang="en-US" sz="285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False-Color Images</a:t>
            </a:r>
          </a:p>
        </p:txBody>
      </p:sp>
      <p:sp>
        <p:nvSpPr>
          <p:cNvPr id="5" name="תיבת טקסט 4">
            <a:extLst>
              <a:ext uri="{FF2B5EF4-FFF2-40B4-BE49-F238E27FC236}">
                <a16:creationId xmlns:a16="http://schemas.microsoft.com/office/drawing/2014/main" id="{58AB0A6E-6DBC-72F5-D561-A744C4EDBD67}"/>
              </a:ext>
            </a:extLst>
          </p:cNvPr>
          <p:cNvSpPr txBox="1"/>
          <p:nvPr/>
        </p:nvSpPr>
        <p:spPr>
          <a:xfrm>
            <a:off x="2920182" y="1763061"/>
            <a:ext cx="5953278" cy="1795786"/>
          </a:xfrm>
          <a:prstGeom prst="rect">
            <a:avLst/>
          </a:prstGeom>
        </p:spPr>
        <p:txBody>
          <a:bodyPr vert="horz" lIns="91440" tIns="45720" rIns="91440" bIns="45720" rtlCol="1">
            <a:normAutofit/>
          </a:bodyPr>
          <a:lstStyle/>
          <a:p>
            <a:pPr marL="137160" indent="-137160" algn="r" defTabSz="685800">
              <a:spcBef>
                <a:spcPts val="675"/>
              </a:spcBef>
              <a:buClr>
                <a:schemeClr val="tx1">
                  <a:lumMod val="85000"/>
                  <a:lumOff val="15000"/>
                </a:schemeClr>
              </a:buClr>
              <a:buFont typeface="Garamond" pitchFamily="18" charset="0"/>
              <a:buChar char="◦"/>
            </a:pPr>
            <a:r>
              <a:rPr lang="en-US" sz="2400" dirty="0">
                <a:latin typeface="Tahoma" panose="020B0604030504040204" pitchFamily="34" charset="0"/>
                <a:ea typeface="Tahoma" panose="020B0604030504040204" pitchFamily="34" charset="0"/>
                <a:cs typeface="Tahoma" panose="020B0604030504040204" pitchFamily="34" charset="0"/>
              </a:rPr>
              <a:t> </a:t>
            </a:r>
            <a:r>
              <a:rPr lang="he-IL" sz="2400" b="0" i="0" dirty="0">
                <a:solidFill>
                  <a:srgbClr val="3C4043"/>
                </a:solidFill>
                <a:effectLst/>
                <a:latin typeface="Roboto" panose="02000000000000000000" pitchFamily="2" charset="0"/>
              </a:rPr>
              <a:t>תמונות בצבע כוזב ממפות שלוש פסים ספקטרליים לשלושה ערוצי </a:t>
            </a:r>
            <a:r>
              <a:rPr lang="en-US" sz="2400" b="0" i="0" dirty="0">
                <a:solidFill>
                  <a:srgbClr val="3C4043"/>
                </a:solidFill>
                <a:effectLst/>
                <a:latin typeface="Roboto" panose="02000000000000000000" pitchFamily="2" charset="0"/>
              </a:rPr>
              <a:t>RGB, </a:t>
            </a:r>
            <a:r>
              <a:rPr lang="he-IL" sz="2400" b="0" i="0" dirty="0">
                <a:solidFill>
                  <a:srgbClr val="3C4043"/>
                </a:solidFill>
                <a:effectLst/>
                <a:latin typeface="Roboto" panose="02000000000000000000" pitchFamily="2" charset="0"/>
              </a:rPr>
              <a:t>המשמשים בדרך כלל לתמונות רב-ספקטרליות.</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9" name="תיבת טקסט 8">
            <a:extLst>
              <a:ext uri="{FF2B5EF4-FFF2-40B4-BE49-F238E27FC236}">
                <a16:creationId xmlns:a16="http://schemas.microsoft.com/office/drawing/2014/main" id="{4B414CE3-7314-159D-CBAF-BF0589272AF5}"/>
              </a:ext>
            </a:extLst>
          </p:cNvPr>
          <p:cNvSpPr txBox="1"/>
          <p:nvPr/>
        </p:nvSpPr>
        <p:spPr>
          <a:xfrm>
            <a:off x="1670179" y="2792473"/>
            <a:ext cx="1759521" cy="878342"/>
          </a:xfrm>
          <a:prstGeom prst="rect">
            <a:avLst/>
          </a:prstGeom>
        </p:spPr>
        <p:txBody>
          <a:bodyPr vert="horz" lIns="91440" tIns="45720" rIns="91440" bIns="45720" rtlCol="1" anchor="ctr">
            <a:normAutofit/>
          </a:bodyPr>
          <a:lstStyle/>
          <a:p>
            <a:pPr defTabSz="685800">
              <a:lnSpc>
                <a:spcPct val="110000"/>
              </a:lnSpc>
              <a:spcAft>
                <a:spcPts val="600"/>
              </a:spcAft>
              <a:buClr>
                <a:schemeClr val="tx1">
                  <a:lumMod val="85000"/>
                  <a:lumOff val="15000"/>
                </a:schemeClr>
              </a:buClr>
            </a:pPr>
            <a:r>
              <a:rPr lang="he-IL" sz="1425" b="1" kern="1200" dirty="0">
                <a:latin typeface="Tahoma" panose="020B0604030504040204" pitchFamily="34" charset="0"/>
                <a:ea typeface="Tahoma" panose="020B0604030504040204" pitchFamily="34" charset="0"/>
                <a:cs typeface="Tahoma" panose="020B0604030504040204" pitchFamily="34" charset="0"/>
              </a:rPr>
              <a:t>R	G	B </a:t>
            </a:r>
          </a:p>
        </p:txBody>
      </p:sp>
      <p:pic>
        <p:nvPicPr>
          <p:cNvPr id="2050" name="Picture 2" descr="Diagram representing the spectral band of visible light. | Download  Scientific Diagram">
            <a:extLst>
              <a:ext uri="{FF2B5EF4-FFF2-40B4-BE49-F238E27FC236}">
                <a16:creationId xmlns:a16="http://schemas.microsoft.com/office/drawing/2014/main" id="{AA3E40EA-CF48-F323-359E-A0ED37CF3E2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2508" y="3670815"/>
            <a:ext cx="5658624" cy="2701993"/>
          </a:xfrm>
          <a:prstGeom prst="rect">
            <a:avLst/>
          </a:prstGeom>
          <a:solidFill>
            <a:srgbClr val="FFFFFF"/>
          </a:solidFill>
        </p:spPr>
      </p:pic>
    </p:spTree>
    <p:extLst>
      <p:ext uri="{BB962C8B-B14F-4D97-AF65-F5344CB8AC3E}">
        <p14:creationId xmlns:p14="http://schemas.microsoft.com/office/powerpoint/2010/main" val="20088563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תיבת טקסט 8">
            <a:extLst>
              <a:ext uri="{FF2B5EF4-FFF2-40B4-BE49-F238E27FC236}">
                <a16:creationId xmlns:a16="http://schemas.microsoft.com/office/drawing/2014/main" id="{294FADA6-AD07-CA03-B56F-F22D1FEBE50F}"/>
              </a:ext>
            </a:extLst>
          </p:cNvPr>
          <p:cNvSpPr txBox="1"/>
          <p:nvPr/>
        </p:nvSpPr>
        <p:spPr>
          <a:xfrm>
            <a:off x="2079081" y="519722"/>
            <a:ext cx="5908131" cy="523220"/>
          </a:xfrm>
          <a:prstGeom prst="rect">
            <a:avLst/>
          </a:prstGeom>
          <a:noFill/>
        </p:spPr>
        <p:txBody>
          <a:bodyPr wrap="square">
            <a:spAutoFit/>
          </a:bodyPr>
          <a:lstStyle/>
          <a:p>
            <a:r>
              <a:rPr lang="en-US" sz="2800" b="1" dirty="0"/>
              <a:t>color-matching function (CMF) </a:t>
            </a:r>
            <a:endParaRPr lang="he-IL" sz="2800" b="1" dirty="0"/>
          </a:p>
        </p:txBody>
      </p:sp>
      <p:sp>
        <p:nvSpPr>
          <p:cNvPr id="11" name="תיבת טקסט 10">
            <a:extLst>
              <a:ext uri="{FF2B5EF4-FFF2-40B4-BE49-F238E27FC236}">
                <a16:creationId xmlns:a16="http://schemas.microsoft.com/office/drawing/2014/main" id="{FEB7F804-E8A7-7A04-865C-93BD2ABC98E5}"/>
              </a:ext>
            </a:extLst>
          </p:cNvPr>
          <p:cNvSpPr txBox="1"/>
          <p:nvPr/>
        </p:nvSpPr>
        <p:spPr>
          <a:xfrm>
            <a:off x="1577008" y="1685306"/>
            <a:ext cx="7381461" cy="954107"/>
          </a:xfrm>
          <a:prstGeom prst="rect">
            <a:avLst/>
          </a:prstGeom>
          <a:noFill/>
        </p:spPr>
        <p:txBody>
          <a:bodyPr wrap="square">
            <a:spAutoFit/>
          </a:bodyPr>
          <a:lstStyle/>
          <a:p>
            <a:pPr algn="l" rtl="0"/>
            <a:r>
              <a:rPr lang="he-IL" sz="2800" dirty="0"/>
              <a:t>המטרה היא להתאים את הנתונים לאופן שבו בני אדם תופסים צבע, כך שהתמונות נראות לנו טבעיות.</a:t>
            </a:r>
            <a:endParaRPr lang="en-US" sz="2800" dirty="0"/>
          </a:p>
        </p:txBody>
      </p:sp>
      <p:sp>
        <p:nvSpPr>
          <p:cNvPr id="13" name="תיבת טקסט 12">
            <a:extLst>
              <a:ext uri="{FF2B5EF4-FFF2-40B4-BE49-F238E27FC236}">
                <a16:creationId xmlns:a16="http://schemas.microsoft.com/office/drawing/2014/main" id="{F94F79EB-C4FA-3B94-F47C-12A9CE01E394}"/>
              </a:ext>
            </a:extLst>
          </p:cNvPr>
          <p:cNvSpPr txBox="1"/>
          <p:nvPr/>
        </p:nvSpPr>
        <p:spPr>
          <a:xfrm>
            <a:off x="2795281" y="993366"/>
            <a:ext cx="4213621" cy="461665"/>
          </a:xfrm>
          <a:prstGeom prst="rect">
            <a:avLst/>
          </a:prstGeom>
          <a:noFill/>
        </p:spPr>
        <p:txBody>
          <a:bodyPr wrap="square">
            <a:spAutoFit/>
          </a:bodyPr>
          <a:lstStyle/>
          <a:p>
            <a:r>
              <a:rPr lang="he-IL" sz="2400" dirty="0"/>
              <a:t>פונקציית התאמת צבעים</a:t>
            </a:r>
          </a:p>
        </p:txBody>
      </p:sp>
      <p:pic>
        <p:nvPicPr>
          <p:cNvPr id="1026" name="Picture 2" descr="undefined">
            <a:extLst>
              <a:ext uri="{FF2B5EF4-FFF2-40B4-BE49-F238E27FC236}">
                <a16:creationId xmlns:a16="http://schemas.microsoft.com/office/drawing/2014/main" id="{1C3657BC-B4E8-2D53-0F4D-16615D90D1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9130" y="2599581"/>
            <a:ext cx="4505739" cy="2855199"/>
          </a:xfrm>
          <a:prstGeom prst="rect">
            <a:avLst/>
          </a:prstGeom>
          <a:noFill/>
          <a:extLst>
            <a:ext uri="{909E8E84-426E-40DD-AFC4-6F175D3DCCD1}">
              <a14:hiddenFill xmlns:a14="http://schemas.microsoft.com/office/drawing/2010/main">
                <a:solidFill>
                  <a:srgbClr val="FFFFFF"/>
                </a:solidFill>
              </a14:hiddenFill>
            </a:ext>
          </a:extLst>
        </p:spPr>
      </p:pic>
      <p:sp>
        <p:nvSpPr>
          <p:cNvPr id="3" name="תיבת טקסט 2">
            <a:extLst>
              <a:ext uri="{FF2B5EF4-FFF2-40B4-BE49-F238E27FC236}">
                <a16:creationId xmlns:a16="http://schemas.microsoft.com/office/drawing/2014/main" id="{E3AC223C-0546-F485-63CD-40340E79DFE7}"/>
              </a:ext>
            </a:extLst>
          </p:cNvPr>
          <p:cNvSpPr txBox="1"/>
          <p:nvPr/>
        </p:nvSpPr>
        <p:spPr>
          <a:xfrm>
            <a:off x="26508" y="5414948"/>
            <a:ext cx="8945216" cy="1107996"/>
          </a:xfrm>
          <a:prstGeom prst="rect">
            <a:avLst/>
          </a:prstGeom>
          <a:noFill/>
        </p:spPr>
        <p:txBody>
          <a:bodyPr wrap="square">
            <a:spAutoFit/>
          </a:bodyPr>
          <a:lstStyle/>
          <a:p>
            <a:r>
              <a:rPr lang="he-IL" sz="2200" b="0" i="0" dirty="0">
                <a:solidFill>
                  <a:srgbClr val="0D0D0D"/>
                </a:solidFill>
                <a:effectLst/>
                <a:latin typeface="Söhne"/>
              </a:rPr>
              <a:t>כאשר מכפילים </a:t>
            </a:r>
            <a:r>
              <a:rPr lang="he-IL" sz="2200" b="0" i="0" dirty="0" err="1">
                <a:solidFill>
                  <a:srgbClr val="0D0D0D"/>
                </a:solidFill>
                <a:effectLst/>
                <a:latin typeface="Söhne"/>
              </a:rPr>
              <a:t>ספקטרה</a:t>
            </a:r>
            <a:r>
              <a:rPr lang="he-IL" sz="2200" b="0" i="0" dirty="0">
                <a:solidFill>
                  <a:srgbClr val="0D0D0D"/>
                </a:solidFill>
                <a:effectLst/>
                <a:latin typeface="Söhne"/>
              </a:rPr>
              <a:t> עם כל אחת מ-3 פונקציות התאמת הצבע (בכפלה נקודתית), מקבלים שלושה ערכים המייצגים את כמות האדום, הירוק והכחול </a:t>
            </a:r>
            <a:r>
              <a:rPr lang="he-IL" sz="2200" b="0" i="0" dirty="0" err="1">
                <a:solidFill>
                  <a:srgbClr val="0D0D0D"/>
                </a:solidFill>
                <a:effectLst/>
                <a:latin typeface="Söhne"/>
              </a:rPr>
              <a:t>בספקטרה</a:t>
            </a:r>
            <a:r>
              <a:rPr lang="he-IL" sz="2200" b="0" i="0" dirty="0">
                <a:solidFill>
                  <a:srgbClr val="0D0D0D"/>
                </a:solidFill>
                <a:effectLst/>
                <a:latin typeface="Söhne"/>
              </a:rPr>
              <a:t>. ערכים אלו משמשים כערכי </a:t>
            </a:r>
            <a:r>
              <a:rPr lang="en-US" sz="2200" b="0" i="0" dirty="0">
                <a:solidFill>
                  <a:srgbClr val="0D0D0D"/>
                </a:solidFill>
                <a:effectLst/>
                <a:latin typeface="Söhne"/>
              </a:rPr>
              <a:t>RGB </a:t>
            </a:r>
            <a:r>
              <a:rPr lang="he-IL" sz="2200" b="0" i="0" dirty="0">
                <a:solidFill>
                  <a:srgbClr val="0D0D0D"/>
                </a:solidFill>
                <a:effectLst/>
                <a:latin typeface="Söhne"/>
              </a:rPr>
              <a:t>להצגת הספקטרום עבור אותו פיקסל.</a:t>
            </a:r>
            <a:endParaRPr lang="he-IL" sz="2200" dirty="0"/>
          </a:p>
        </p:txBody>
      </p:sp>
    </p:spTree>
    <p:extLst>
      <p:ext uri="{BB962C8B-B14F-4D97-AF65-F5344CB8AC3E}">
        <p14:creationId xmlns:p14="http://schemas.microsoft.com/office/powerpoint/2010/main" val="1958721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תיבת טקסט 6">
            <a:extLst>
              <a:ext uri="{FF2B5EF4-FFF2-40B4-BE49-F238E27FC236}">
                <a16:creationId xmlns:a16="http://schemas.microsoft.com/office/drawing/2014/main" id="{E6CF841C-EFF5-CC24-7234-9955CAF8ECE8}"/>
              </a:ext>
            </a:extLst>
          </p:cNvPr>
          <p:cNvSpPr txBox="1"/>
          <p:nvPr/>
        </p:nvSpPr>
        <p:spPr>
          <a:xfrm>
            <a:off x="1230261" y="1037255"/>
            <a:ext cx="6683477" cy="1631216"/>
          </a:xfrm>
          <a:prstGeom prst="rect">
            <a:avLst/>
          </a:prstGeom>
          <a:noFill/>
        </p:spPr>
        <p:txBody>
          <a:bodyPr wrap="square">
            <a:spAutoFit/>
          </a:bodyPr>
          <a:lstStyle/>
          <a:p>
            <a:r>
              <a:rPr lang="he-IL" sz="2800" dirty="0"/>
              <a:t>חסרונות:     </a:t>
            </a:r>
          </a:p>
          <a:p>
            <a:r>
              <a:rPr lang="he-IL" sz="2400" dirty="0"/>
              <a:t>אובדן מידע: בחירת ערוצים ספציפיים עלולה לגרום לאובדן מידע מחלקים אחרים של הספקטרום. לדוגמה, קצוות עדינים או הבדלים עדינים עשויים להיעלם.</a:t>
            </a:r>
          </a:p>
        </p:txBody>
      </p:sp>
      <p:pic>
        <p:nvPicPr>
          <p:cNvPr id="9" name="תמונה 8">
            <a:extLst>
              <a:ext uri="{FF2B5EF4-FFF2-40B4-BE49-F238E27FC236}">
                <a16:creationId xmlns:a16="http://schemas.microsoft.com/office/drawing/2014/main" id="{9051204E-D172-54C4-4E67-72599351A1F8}"/>
              </a:ext>
            </a:extLst>
          </p:cNvPr>
          <p:cNvPicPr>
            <a:picLocks noChangeAspect="1"/>
          </p:cNvPicPr>
          <p:nvPr/>
        </p:nvPicPr>
        <p:blipFill>
          <a:blip r:embed="rId2"/>
          <a:stretch>
            <a:fillRect/>
          </a:stretch>
        </p:blipFill>
        <p:spPr>
          <a:xfrm>
            <a:off x="2690177" y="3275522"/>
            <a:ext cx="4038950" cy="2194750"/>
          </a:xfrm>
          <a:prstGeom prst="rect">
            <a:avLst/>
          </a:prstGeom>
        </p:spPr>
      </p:pic>
    </p:spTree>
    <p:extLst>
      <p:ext uri="{BB962C8B-B14F-4D97-AF65-F5344CB8AC3E}">
        <p14:creationId xmlns:p14="http://schemas.microsoft.com/office/powerpoint/2010/main" val="3894490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תיבת טקסט 9">
            <a:extLst>
              <a:ext uri="{FF2B5EF4-FFF2-40B4-BE49-F238E27FC236}">
                <a16:creationId xmlns:a16="http://schemas.microsoft.com/office/drawing/2014/main" id="{F8757A99-41F2-D7A9-8A9B-B59B77E09553}"/>
              </a:ext>
            </a:extLst>
          </p:cNvPr>
          <p:cNvSpPr txBox="1"/>
          <p:nvPr/>
        </p:nvSpPr>
        <p:spPr>
          <a:xfrm>
            <a:off x="3159886" y="2142266"/>
            <a:ext cx="2824223" cy="646331"/>
          </a:xfrm>
          <a:prstGeom prst="rect">
            <a:avLst/>
          </a:prstGeom>
          <a:noFill/>
        </p:spPr>
        <p:txBody>
          <a:bodyPr wrap="square">
            <a:spAutoFit/>
          </a:bodyPr>
          <a:lstStyle/>
          <a:p>
            <a:r>
              <a:rPr lang="he-IL" sz="3600" b="1" dirty="0"/>
              <a:t>שילוב ערוצים</a:t>
            </a:r>
          </a:p>
        </p:txBody>
      </p:sp>
      <p:sp>
        <p:nvSpPr>
          <p:cNvPr id="17" name="תיבת טקסט 16">
            <a:extLst>
              <a:ext uri="{FF2B5EF4-FFF2-40B4-BE49-F238E27FC236}">
                <a16:creationId xmlns:a16="http://schemas.microsoft.com/office/drawing/2014/main" id="{C54AAA84-4B1A-6D0C-8D3A-D74473340C25}"/>
              </a:ext>
            </a:extLst>
          </p:cNvPr>
          <p:cNvSpPr txBox="1"/>
          <p:nvPr/>
        </p:nvSpPr>
        <p:spPr>
          <a:xfrm>
            <a:off x="2590832" y="2980587"/>
            <a:ext cx="3962329" cy="461665"/>
          </a:xfrm>
          <a:prstGeom prst="rect">
            <a:avLst/>
          </a:prstGeom>
          <a:noFill/>
        </p:spPr>
        <p:txBody>
          <a:bodyPr wrap="square">
            <a:spAutoFit/>
          </a:bodyPr>
          <a:lstStyle/>
          <a:p>
            <a:pPr marL="342900" indent="-342900">
              <a:buFont typeface="Arial" panose="020B0604020202020204" pitchFamily="34" charset="0"/>
              <a:buChar char="•"/>
            </a:pPr>
            <a:r>
              <a:rPr lang="he-IL" sz="2400" dirty="0"/>
              <a:t>ניתוח רכיבים ראשיים (PCA)</a:t>
            </a:r>
          </a:p>
        </p:txBody>
      </p:sp>
      <p:sp>
        <p:nvSpPr>
          <p:cNvPr id="20" name="תיבת טקסט 19">
            <a:extLst>
              <a:ext uri="{FF2B5EF4-FFF2-40B4-BE49-F238E27FC236}">
                <a16:creationId xmlns:a16="http://schemas.microsoft.com/office/drawing/2014/main" id="{0D76906A-D2A1-C7EF-91CD-1ACDE1B00A1D}"/>
              </a:ext>
            </a:extLst>
          </p:cNvPr>
          <p:cNvSpPr txBox="1"/>
          <p:nvPr/>
        </p:nvSpPr>
        <p:spPr>
          <a:xfrm>
            <a:off x="1790756" y="3620990"/>
            <a:ext cx="5562482" cy="461665"/>
          </a:xfrm>
          <a:prstGeom prst="rect">
            <a:avLst/>
          </a:prstGeom>
          <a:noFill/>
        </p:spPr>
        <p:txBody>
          <a:bodyPr wrap="square">
            <a:spAutoFit/>
          </a:bodyPr>
          <a:lstStyle/>
          <a:p>
            <a:pPr marL="342900" indent="-342900">
              <a:buFont typeface="Arial" panose="020B0604020202020204" pitchFamily="34" charset="0"/>
              <a:buChar char="•"/>
            </a:pPr>
            <a:r>
              <a:rPr lang="he-IL" sz="2400" dirty="0"/>
              <a:t>ניתוח ההבחנה ליניארית של פישר (LDA)</a:t>
            </a:r>
          </a:p>
        </p:txBody>
      </p:sp>
      <p:sp>
        <p:nvSpPr>
          <p:cNvPr id="22" name="תיבת טקסט 21">
            <a:extLst>
              <a:ext uri="{FF2B5EF4-FFF2-40B4-BE49-F238E27FC236}">
                <a16:creationId xmlns:a16="http://schemas.microsoft.com/office/drawing/2014/main" id="{B082535A-DFD6-7726-E338-A9A325653D29}"/>
              </a:ext>
            </a:extLst>
          </p:cNvPr>
          <p:cNvSpPr txBox="1"/>
          <p:nvPr/>
        </p:nvSpPr>
        <p:spPr>
          <a:xfrm>
            <a:off x="2528609" y="4209978"/>
            <a:ext cx="4070177" cy="461665"/>
          </a:xfrm>
          <a:prstGeom prst="rect">
            <a:avLst/>
          </a:prstGeom>
          <a:noFill/>
        </p:spPr>
        <p:txBody>
          <a:bodyPr wrap="square">
            <a:spAutoFit/>
          </a:bodyPr>
          <a:lstStyle/>
          <a:p>
            <a:pPr marL="342900" indent="-342900">
              <a:buFont typeface="Arial" panose="020B0604020202020204" pitchFamily="34" charset="0"/>
              <a:buChar char="•"/>
            </a:pPr>
            <a:r>
              <a:rPr lang="he-IL" sz="2400" dirty="0"/>
              <a:t>ניתוח רכיבים עצמאיים (</a:t>
            </a:r>
            <a:r>
              <a:rPr lang="en-US" sz="2400" dirty="0"/>
              <a:t>(ICA</a:t>
            </a:r>
          </a:p>
        </p:txBody>
      </p:sp>
    </p:spTree>
    <p:extLst>
      <p:ext uri="{BB962C8B-B14F-4D97-AF65-F5344CB8AC3E}">
        <p14:creationId xmlns:p14="http://schemas.microsoft.com/office/powerpoint/2010/main" val="34726649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תיבת טקסט 4">
            <a:extLst>
              <a:ext uri="{FF2B5EF4-FFF2-40B4-BE49-F238E27FC236}">
                <a16:creationId xmlns:a16="http://schemas.microsoft.com/office/drawing/2014/main" id="{3002E4CA-F1D7-7972-0050-DAD2F47148E1}"/>
              </a:ext>
            </a:extLst>
          </p:cNvPr>
          <p:cNvSpPr txBox="1"/>
          <p:nvPr/>
        </p:nvSpPr>
        <p:spPr>
          <a:xfrm>
            <a:off x="3047037" y="5189739"/>
            <a:ext cx="6159667" cy="1273554"/>
          </a:xfrm>
          <a:prstGeom prst="rect">
            <a:avLst/>
          </a:prstGeom>
          <a:noFill/>
        </p:spPr>
        <p:txBody>
          <a:bodyPr wrap="square">
            <a:spAutoFit/>
          </a:bodyPr>
          <a:lstStyle/>
          <a:p>
            <a:pPr algn="l" rtl="0">
              <a:lnSpc>
                <a:spcPct val="107000"/>
              </a:lnSpc>
              <a:spcAft>
                <a:spcPts val="600"/>
              </a:spcAft>
            </a:pPr>
            <a:r>
              <a:rPr lang="he-IL" sz="2400" u="sng"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מותאם הפרעות ורעש </a:t>
            </a:r>
            <a:r>
              <a:rPr lang="en-US" sz="2400" u="sng"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 PCA (INAPCA)</a:t>
            </a:r>
          </a:p>
          <a:p>
            <a:pPr algn="l" rtl="0">
              <a:lnSpc>
                <a:spcPct val="107000"/>
              </a:lnSpc>
              <a:spcAft>
                <a:spcPts val="600"/>
              </a:spcAft>
            </a:pPr>
            <a:r>
              <a:rPr lang="en-US" sz="2200" kern="100" dirty="0">
                <a:latin typeface="Aptos" panose="020B0004020202020204" pitchFamily="34" charset="0"/>
                <a:ea typeface="Aptos" panose="020B0004020202020204" pitchFamily="34" charset="0"/>
                <a:cs typeface="Arial" panose="020B0604020202020204" pitchFamily="34" charset="0"/>
              </a:rPr>
              <a:t> </a:t>
            </a:r>
            <a:r>
              <a:rPr lang="he-IL" sz="2200" kern="100" dirty="0">
                <a:latin typeface="Aptos" panose="020B0004020202020204" pitchFamily="34" charset="0"/>
                <a:ea typeface="Aptos" panose="020B0004020202020204" pitchFamily="34" charset="0"/>
                <a:cs typeface="Arial" panose="020B0604020202020204" pitchFamily="34" charset="0"/>
              </a:rPr>
              <a:t>- שיטה מפוקחת (                   ) זו מדרגת מחשבים אישיים על ידי התמקדות באובייקטים ידועים של עניין.</a:t>
            </a:r>
            <a:endParaRPr lang="en-US" sz="2200" kern="100" dirty="0">
              <a:latin typeface="Aptos" panose="020B0004020202020204" pitchFamily="34" charset="0"/>
              <a:ea typeface="Aptos" panose="020B0004020202020204" pitchFamily="34" charset="0"/>
              <a:cs typeface="Arial" panose="020B0604020202020204" pitchFamily="34" charset="0"/>
            </a:endParaRPr>
          </a:p>
        </p:txBody>
      </p:sp>
      <p:sp>
        <p:nvSpPr>
          <p:cNvPr id="7" name="תיבת טקסט 6">
            <a:extLst>
              <a:ext uri="{FF2B5EF4-FFF2-40B4-BE49-F238E27FC236}">
                <a16:creationId xmlns:a16="http://schemas.microsoft.com/office/drawing/2014/main" id="{B1C5B9F3-EFF0-6ECE-AAF7-D8452526AF5B}"/>
              </a:ext>
            </a:extLst>
          </p:cNvPr>
          <p:cNvSpPr txBox="1"/>
          <p:nvPr/>
        </p:nvSpPr>
        <p:spPr>
          <a:xfrm>
            <a:off x="4483264" y="578565"/>
            <a:ext cx="4572000" cy="519373"/>
          </a:xfrm>
          <a:prstGeom prst="rect">
            <a:avLst/>
          </a:prstGeom>
          <a:noFill/>
        </p:spPr>
        <p:txBody>
          <a:bodyPr wrap="square">
            <a:spAutoFit/>
          </a:bodyPr>
          <a:lstStyle/>
          <a:p>
            <a:pPr algn="ctr" rtl="0">
              <a:lnSpc>
                <a:spcPct val="107000"/>
              </a:lnSpc>
              <a:spcAft>
                <a:spcPts val="600"/>
              </a:spcAft>
            </a:pPr>
            <a:r>
              <a:rPr lang="he-IL" sz="2850" b="1" u="sng"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גישות לשינוי נתונים</a:t>
            </a:r>
            <a:endParaRPr lang="en-US" sz="2850" b="1" u="sng"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 name="תיבת טקסט 5">
            <a:extLst>
              <a:ext uri="{FF2B5EF4-FFF2-40B4-BE49-F238E27FC236}">
                <a16:creationId xmlns:a16="http://schemas.microsoft.com/office/drawing/2014/main" id="{788E879E-92CF-C462-28DF-0E227B87EB02}"/>
              </a:ext>
            </a:extLst>
          </p:cNvPr>
          <p:cNvSpPr txBox="1"/>
          <p:nvPr/>
        </p:nvSpPr>
        <p:spPr>
          <a:xfrm>
            <a:off x="912473" y="1828108"/>
            <a:ext cx="6592287" cy="1321387"/>
          </a:xfrm>
          <a:prstGeom prst="rect">
            <a:avLst/>
          </a:prstGeom>
          <a:noFill/>
        </p:spPr>
        <p:txBody>
          <a:bodyPr wrap="square">
            <a:spAutoFit/>
          </a:bodyPr>
          <a:lstStyle/>
          <a:p>
            <a:pPr algn="l" rtl="0">
              <a:lnSpc>
                <a:spcPct val="107000"/>
              </a:lnSpc>
              <a:spcAft>
                <a:spcPts val="600"/>
              </a:spcAft>
            </a:pPr>
            <a:r>
              <a:rPr lang="en-US" sz="2400" kern="100" dirty="0">
                <a:latin typeface="Aptos" panose="020B0004020202020204" pitchFamily="34" charset="0"/>
                <a:ea typeface="Aptos" panose="020B0004020202020204" pitchFamily="34" charset="0"/>
                <a:cs typeface="Arial" panose="020B0604020202020204" pitchFamily="34" charset="0"/>
              </a:rPr>
              <a:t> </a:t>
            </a:r>
            <a:r>
              <a:rPr lang="he-IL" sz="2400" kern="100" dirty="0">
                <a:latin typeface="Aptos" panose="020B0004020202020204" pitchFamily="34" charset="0"/>
                <a:ea typeface="Aptos" panose="020B0004020202020204" pitchFamily="34" charset="0"/>
                <a:cs typeface="Arial" panose="020B0604020202020204" pitchFamily="34" charset="0"/>
              </a:rPr>
              <a:t> </a:t>
            </a:r>
            <a:r>
              <a:rPr lang="he-IL" sz="24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ניתוח רכיבים ראשיים</a:t>
            </a:r>
            <a:r>
              <a:rPr lang="en-US" sz="24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(PCA)</a:t>
            </a:r>
          </a:p>
          <a:p>
            <a:pPr algn="l" rtl="0">
              <a:lnSpc>
                <a:spcPct val="107000"/>
              </a:lnSpc>
              <a:spcAft>
                <a:spcPts val="600"/>
              </a:spcAft>
            </a:pPr>
            <a:r>
              <a:rPr lang="en-US" sz="2300" kern="100" dirty="0">
                <a:latin typeface="Aptos" panose="020B0004020202020204" pitchFamily="34" charset="0"/>
                <a:ea typeface="Aptos" panose="020B0004020202020204" pitchFamily="34" charset="0"/>
                <a:cs typeface="Arial" panose="020B0604020202020204" pitchFamily="34" charset="0"/>
              </a:rPr>
              <a:t>- (PC</a:t>
            </a:r>
            <a:r>
              <a:rPr lang="he-IL" sz="2300" kern="100" dirty="0">
                <a:latin typeface="Aptos" panose="020B0004020202020204" pitchFamily="34" charset="0"/>
                <a:ea typeface="Aptos" panose="020B0004020202020204" pitchFamily="34" charset="0"/>
                <a:cs typeface="Arial" panose="020B0604020202020204" pitchFamily="34" charset="0"/>
              </a:rPr>
              <a:t>מעבה נתונים לשלושה רכיבים עיקריים (</a:t>
            </a:r>
            <a:r>
              <a:rPr lang="en-US" sz="2300" kern="100" dirty="0">
                <a:latin typeface="Aptos" panose="020B0004020202020204" pitchFamily="34" charset="0"/>
                <a:ea typeface="Aptos" panose="020B0004020202020204" pitchFamily="34" charset="0"/>
                <a:cs typeface="Arial" panose="020B0604020202020204" pitchFamily="34" charset="0"/>
              </a:rPr>
              <a:t> PCA </a:t>
            </a:r>
            <a:r>
              <a:rPr lang="he-IL" sz="2300" kern="100" dirty="0">
                <a:latin typeface="Aptos" panose="020B0004020202020204" pitchFamily="34" charset="0"/>
                <a:ea typeface="Aptos" panose="020B0004020202020204" pitchFamily="34" charset="0"/>
                <a:cs typeface="Arial" panose="020B0604020202020204" pitchFamily="34" charset="0"/>
              </a:rPr>
              <a:t>  </a:t>
            </a:r>
            <a:r>
              <a:rPr lang="en-US" sz="2300" kern="100" dirty="0">
                <a:latin typeface="Aptos" panose="020B0004020202020204" pitchFamily="34" charset="0"/>
                <a:ea typeface="Aptos" panose="020B0004020202020204" pitchFamily="34" charset="0"/>
                <a:cs typeface="Arial" panose="020B0604020202020204" pitchFamily="34" charset="0"/>
              </a:rPr>
              <a:t>.RGB</a:t>
            </a:r>
            <a:r>
              <a:rPr lang="he-IL" sz="2300" kern="100" dirty="0">
                <a:latin typeface="Aptos" panose="020B0004020202020204" pitchFamily="34" charset="0"/>
                <a:ea typeface="Aptos" panose="020B0004020202020204" pitchFamily="34" charset="0"/>
              </a:rPr>
              <a:t>להדמיית </a:t>
            </a:r>
            <a:r>
              <a:rPr lang="en-US" sz="2400" kern="100" dirty="0">
                <a:latin typeface="Aptos" panose="020B0004020202020204" pitchFamily="34" charset="0"/>
                <a:ea typeface="Aptos" panose="020B0004020202020204" pitchFamily="34" charset="0"/>
                <a:cs typeface="Arial" panose="020B0604020202020204" pitchFamily="34" charset="0"/>
              </a:rPr>
              <a:t>       </a:t>
            </a:r>
            <a:endParaRPr lang="he-IL" sz="2400" dirty="0"/>
          </a:p>
        </p:txBody>
      </p:sp>
      <p:sp>
        <p:nvSpPr>
          <p:cNvPr id="13" name="תיבת טקסט 12">
            <a:extLst>
              <a:ext uri="{FF2B5EF4-FFF2-40B4-BE49-F238E27FC236}">
                <a16:creationId xmlns:a16="http://schemas.microsoft.com/office/drawing/2014/main" id="{12C7C673-E6D5-C1B5-86F0-C85E3551EBD0}"/>
              </a:ext>
            </a:extLst>
          </p:cNvPr>
          <p:cNvSpPr txBox="1"/>
          <p:nvPr/>
        </p:nvSpPr>
        <p:spPr>
          <a:xfrm>
            <a:off x="3312325" y="3470590"/>
            <a:ext cx="6159667" cy="1273554"/>
          </a:xfrm>
          <a:prstGeom prst="rect">
            <a:avLst/>
          </a:prstGeom>
          <a:noFill/>
        </p:spPr>
        <p:txBody>
          <a:bodyPr wrap="square">
            <a:spAutoFit/>
          </a:bodyPr>
          <a:lstStyle/>
          <a:p>
            <a:pPr algn="l" rtl="0">
              <a:lnSpc>
                <a:spcPct val="107000"/>
              </a:lnSpc>
              <a:spcAft>
                <a:spcPts val="600"/>
              </a:spcAft>
            </a:pPr>
            <a:r>
              <a:rPr lang="he-IL" sz="2400" u="sng"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מותאם רעש</a:t>
            </a:r>
            <a:r>
              <a:rPr lang="en-US" sz="2400" u="sng"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 PCA (NAPCA)</a:t>
            </a:r>
          </a:p>
          <a:p>
            <a:pPr algn="l" rtl="0">
              <a:lnSpc>
                <a:spcPct val="107000"/>
              </a:lnSpc>
              <a:spcAft>
                <a:spcPts val="600"/>
              </a:spcAft>
            </a:pPr>
            <a:r>
              <a:rPr lang="en-US" sz="2200" kern="100" dirty="0">
                <a:latin typeface="Aptos" panose="020B0004020202020204" pitchFamily="34" charset="0"/>
                <a:ea typeface="Aptos" panose="020B0004020202020204" pitchFamily="34" charset="0"/>
                <a:cs typeface="Arial" panose="020B0604020202020204" pitchFamily="34" charset="0"/>
              </a:rPr>
              <a:t>- NAPCA </a:t>
            </a:r>
            <a:r>
              <a:rPr lang="he-IL" sz="2200" kern="100" dirty="0">
                <a:latin typeface="Aptos" panose="020B0004020202020204" pitchFamily="34" charset="0"/>
                <a:ea typeface="Aptos" panose="020B0004020202020204" pitchFamily="34" charset="0"/>
                <a:cs typeface="Arial" panose="020B0604020202020204" pitchFamily="34" charset="0"/>
              </a:rPr>
              <a:t>מדרג מחשבים על סמך יחס אות לרעש</a:t>
            </a:r>
            <a:r>
              <a:rPr lang="en-US" sz="2200" kern="100" dirty="0">
                <a:latin typeface="Aptos" panose="020B0004020202020204" pitchFamily="34" charset="0"/>
                <a:ea typeface="Aptos" panose="020B0004020202020204" pitchFamily="34" charset="0"/>
                <a:cs typeface="Arial" panose="020B0604020202020204" pitchFamily="34" charset="0"/>
              </a:rPr>
              <a:t> (SNR), </a:t>
            </a:r>
            <a:r>
              <a:rPr lang="he-IL" sz="2200" kern="100" dirty="0" err="1">
                <a:latin typeface="Aptos" panose="020B0004020202020204" pitchFamily="34" charset="0"/>
                <a:ea typeface="Aptos" panose="020B0004020202020204" pitchFamily="34" charset="0"/>
                <a:cs typeface="Arial" panose="020B0604020202020204" pitchFamily="34" charset="0"/>
              </a:rPr>
              <a:t>ומעדף</a:t>
            </a:r>
            <a:r>
              <a:rPr lang="he-IL" sz="2200" kern="100" dirty="0">
                <a:latin typeface="Aptos" panose="020B0004020202020204" pitchFamily="34" charset="0"/>
                <a:ea typeface="Aptos" panose="020B0004020202020204" pitchFamily="34" charset="0"/>
                <a:cs typeface="Arial" panose="020B0604020202020204" pitchFamily="34" charset="0"/>
              </a:rPr>
              <a:t> רכיבים עם מידע אובייקט גבוה יותר</a:t>
            </a:r>
            <a:r>
              <a:rPr lang="en-US" sz="2200" kern="100" dirty="0">
                <a:latin typeface="Aptos" panose="020B0004020202020204" pitchFamily="34" charset="0"/>
                <a:ea typeface="Aptos" panose="020B0004020202020204" pitchFamily="34" charset="0"/>
                <a:cs typeface="Arial" panose="020B0604020202020204" pitchFamily="34" charset="0"/>
              </a:rPr>
              <a:t>.</a:t>
            </a:r>
            <a:endParaRPr lang="he-IL" sz="2200" dirty="0"/>
          </a:p>
        </p:txBody>
      </p:sp>
      <p:sp>
        <p:nvSpPr>
          <p:cNvPr id="22" name="תיבת טקסט 21">
            <a:extLst>
              <a:ext uri="{FF2B5EF4-FFF2-40B4-BE49-F238E27FC236}">
                <a16:creationId xmlns:a16="http://schemas.microsoft.com/office/drawing/2014/main" id="{4C504F51-AA2F-95D7-04B6-F86B2D171DE2}"/>
              </a:ext>
            </a:extLst>
          </p:cNvPr>
          <p:cNvSpPr txBox="1"/>
          <p:nvPr/>
        </p:nvSpPr>
        <p:spPr>
          <a:xfrm>
            <a:off x="4927541" y="5611398"/>
            <a:ext cx="2077063" cy="446276"/>
          </a:xfrm>
          <a:prstGeom prst="rect">
            <a:avLst/>
          </a:prstGeom>
          <a:noFill/>
        </p:spPr>
        <p:txBody>
          <a:bodyPr wrap="square">
            <a:spAutoFit/>
          </a:bodyPr>
          <a:lstStyle/>
          <a:p>
            <a:r>
              <a:rPr lang="he-IL" sz="2200" dirty="0" err="1"/>
              <a:t>supervised</a:t>
            </a:r>
            <a:r>
              <a:rPr lang="he-IL" sz="2300" dirty="0"/>
              <a:t> </a:t>
            </a:r>
          </a:p>
        </p:txBody>
      </p:sp>
      <p:sp>
        <p:nvSpPr>
          <p:cNvPr id="3" name="תיבת טקסט 2">
            <a:extLst>
              <a:ext uri="{FF2B5EF4-FFF2-40B4-BE49-F238E27FC236}">
                <a16:creationId xmlns:a16="http://schemas.microsoft.com/office/drawing/2014/main" id="{15E7ECB8-A2EB-9F2A-6152-116650E9DF12}"/>
              </a:ext>
            </a:extLst>
          </p:cNvPr>
          <p:cNvSpPr txBox="1"/>
          <p:nvPr/>
        </p:nvSpPr>
        <p:spPr>
          <a:xfrm>
            <a:off x="553331" y="1436728"/>
            <a:ext cx="4572000" cy="461665"/>
          </a:xfrm>
          <a:prstGeom prst="rect">
            <a:avLst/>
          </a:prstGeom>
          <a:noFill/>
        </p:spPr>
        <p:txBody>
          <a:bodyPr wrap="square">
            <a:spAutoFit/>
          </a:bodyPr>
          <a:lstStyle/>
          <a:p>
            <a:r>
              <a:rPr lang="en-US" sz="2400" kern="100" dirty="0">
                <a:solidFill>
                  <a:srgbClr val="000000"/>
                </a:solidFill>
                <a:effectLst/>
                <a:highlight>
                  <a:srgbClr val="F8D22F"/>
                </a:highlight>
                <a:latin typeface="Aptos" panose="020B0004020202020204" pitchFamily="34" charset="0"/>
                <a:ea typeface="Aptos" panose="020B0004020202020204" pitchFamily="34" charset="0"/>
                <a:cs typeface="Arial" panose="020B0604020202020204" pitchFamily="34" charset="0"/>
              </a:rPr>
              <a:t>Principal Component Analysis </a:t>
            </a:r>
            <a:endParaRPr lang="he-IL" sz="2400" dirty="0">
              <a:highlight>
                <a:srgbClr val="F8D22F"/>
              </a:highlight>
            </a:endParaRPr>
          </a:p>
        </p:txBody>
      </p:sp>
      <p:sp>
        <p:nvSpPr>
          <p:cNvPr id="8" name="תיבת טקסט 7">
            <a:extLst>
              <a:ext uri="{FF2B5EF4-FFF2-40B4-BE49-F238E27FC236}">
                <a16:creationId xmlns:a16="http://schemas.microsoft.com/office/drawing/2014/main" id="{FFB8EC18-822B-3EEE-E370-B24D659BC086}"/>
              </a:ext>
            </a:extLst>
          </p:cNvPr>
          <p:cNvSpPr txBox="1"/>
          <p:nvPr/>
        </p:nvSpPr>
        <p:spPr>
          <a:xfrm>
            <a:off x="3638071" y="3162093"/>
            <a:ext cx="2974521" cy="461665"/>
          </a:xfrm>
          <a:prstGeom prst="rect">
            <a:avLst/>
          </a:prstGeom>
          <a:noFill/>
        </p:spPr>
        <p:txBody>
          <a:bodyPr wrap="square">
            <a:spAutoFit/>
          </a:bodyPr>
          <a:lstStyle/>
          <a:p>
            <a:r>
              <a:rPr lang="en-US" sz="2400" kern="100" dirty="0">
                <a:solidFill>
                  <a:srgbClr val="000000"/>
                </a:solidFill>
                <a:effectLst/>
                <a:latin typeface="Aptos" panose="020B0004020202020204" pitchFamily="34" charset="0"/>
                <a:ea typeface="Aptos" panose="020B0004020202020204" pitchFamily="34" charset="0"/>
                <a:cs typeface="Arial" panose="020B0604020202020204" pitchFamily="34" charset="0"/>
              </a:rPr>
              <a:t>Noise-Adjusted PCA </a:t>
            </a:r>
            <a:endParaRPr lang="he-IL" sz="2400" dirty="0"/>
          </a:p>
        </p:txBody>
      </p:sp>
      <p:sp>
        <p:nvSpPr>
          <p:cNvPr id="10" name="תיבת טקסט 9">
            <a:extLst>
              <a:ext uri="{FF2B5EF4-FFF2-40B4-BE49-F238E27FC236}">
                <a16:creationId xmlns:a16="http://schemas.microsoft.com/office/drawing/2014/main" id="{1A1EFCC1-75EB-ED62-E7AF-1F0BC9D9F8CB}"/>
              </a:ext>
            </a:extLst>
          </p:cNvPr>
          <p:cNvSpPr txBox="1"/>
          <p:nvPr/>
        </p:nvSpPr>
        <p:spPr>
          <a:xfrm>
            <a:off x="3329609" y="4838400"/>
            <a:ext cx="5226918" cy="461665"/>
          </a:xfrm>
          <a:prstGeom prst="rect">
            <a:avLst/>
          </a:prstGeom>
          <a:noFill/>
        </p:spPr>
        <p:txBody>
          <a:bodyPr wrap="square">
            <a:spAutoFit/>
          </a:bodyPr>
          <a:lstStyle/>
          <a:p>
            <a:r>
              <a:rPr lang="en-US" sz="2400" kern="100" dirty="0">
                <a:solidFill>
                  <a:srgbClr val="000000"/>
                </a:solidFill>
                <a:effectLst/>
                <a:latin typeface="Aptos" panose="020B0004020202020204" pitchFamily="34" charset="0"/>
                <a:ea typeface="Aptos" panose="020B0004020202020204" pitchFamily="34" charset="0"/>
                <a:cs typeface="Arial" panose="020B0604020202020204" pitchFamily="34" charset="0"/>
              </a:rPr>
              <a:t>Interference and Noise-Adjusted PCA </a:t>
            </a:r>
            <a:endParaRPr lang="he-IL" sz="2400" dirty="0"/>
          </a:p>
        </p:txBody>
      </p:sp>
    </p:spTree>
    <p:extLst>
      <p:ext uri="{BB962C8B-B14F-4D97-AF65-F5344CB8AC3E}">
        <p14:creationId xmlns:p14="http://schemas.microsoft.com/office/powerpoint/2010/main" val="1748491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תיבת טקסט 5">
            <a:extLst>
              <a:ext uri="{FF2B5EF4-FFF2-40B4-BE49-F238E27FC236}">
                <a16:creationId xmlns:a16="http://schemas.microsoft.com/office/drawing/2014/main" id="{E1DF94CC-04C3-248F-64F0-43199E64C076}"/>
              </a:ext>
            </a:extLst>
          </p:cNvPr>
          <p:cNvSpPr txBox="1"/>
          <p:nvPr/>
        </p:nvSpPr>
        <p:spPr>
          <a:xfrm>
            <a:off x="2286000" y="2413909"/>
            <a:ext cx="4572000" cy="584775"/>
          </a:xfrm>
          <a:prstGeom prst="rect">
            <a:avLst/>
          </a:prstGeom>
          <a:noFill/>
        </p:spPr>
        <p:txBody>
          <a:bodyPr wrap="square">
            <a:spAutoFit/>
          </a:bodyPr>
          <a:lstStyle/>
          <a:p>
            <a:r>
              <a:rPr lang="he-IL" sz="3200" b="1" dirty="0"/>
              <a:t>Hyperspectral Image</a:t>
            </a:r>
          </a:p>
        </p:txBody>
      </p:sp>
      <p:sp>
        <p:nvSpPr>
          <p:cNvPr id="8" name="תיבת טקסט 7">
            <a:extLst>
              <a:ext uri="{FF2B5EF4-FFF2-40B4-BE49-F238E27FC236}">
                <a16:creationId xmlns:a16="http://schemas.microsoft.com/office/drawing/2014/main" id="{08BF4207-13E8-C8B4-0515-23488C80CAB5}"/>
              </a:ext>
            </a:extLst>
          </p:cNvPr>
          <p:cNvSpPr txBox="1"/>
          <p:nvPr/>
        </p:nvSpPr>
        <p:spPr>
          <a:xfrm>
            <a:off x="1838131" y="1972718"/>
            <a:ext cx="4572000" cy="523220"/>
          </a:xfrm>
          <a:prstGeom prst="rect">
            <a:avLst/>
          </a:prstGeom>
          <a:noFill/>
        </p:spPr>
        <p:txBody>
          <a:bodyPr wrap="square">
            <a:spAutoFit/>
          </a:bodyPr>
          <a:lstStyle/>
          <a:p>
            <a:r>
              <a:rPr lang="he-IL" sz="2800" dirty="0"/>
              <a:t>תמונה היפרספקטרלית</a:t>
            </a:r>
          </a:p>
        </p:txBody>
      </p:sp>
      <p:pic>
        <p:nvPicPr>
          <p:cNvPr id="2050" name="Picture 2" descr="Hyperspectral Imaging for Thyroid and Salivary Gland Tumor Detection">
            <a:extLst>
              <a:ext uri="{FF2B5EF4-FFF2-40B4-BE49-F238E27FC236}">
                <a16:creationId xmlns:a16="http://schemas.microsoft.com/office/drawing/2014/main" id="{DC01DBF6-0AD7-150E-E217-8D7EDF6BE7F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 b="90000" l="10000" r="90000">
                        <a14:foregroundMark x1="45333" y1="6286" x2="45667" y2="6286"/>
                        <a14:foregroundMark x1="49889" y1="1000" x2="49889" y2="1000"/>
                      </a14:backgroundRemoval>
                    </a14:imgEffect>
                  </a14:imgLayer>
                </a14:imgProps>
              </a:ext>
              <a:ext uri="{28A0092B-C50C-407E-A947-70E740481C1C}">
                <a14:useLocalDpi xmlns:a14="http://schemas.microsoft.com/office/drawing/2010/main" val="0"/>
              </a:ext>
            </a:extLst>
          </a:blip>
          <a:srcRect/>
          <a:stretch>
            <a:fillRect/>
          </a:stretch>
        </p:blipFill>
        <p:spPr bwMode="auto">
          <a:xfrm>
            <a:off x="2821760" y="2998684"/>
            <a:ext cx="3500479" cy="2722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927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תיבת טקסט 5">
            <a:extLst>
              <a:ext uri="{FF2B5EF4-FFF2-40B4-BE49-F238E27FC236}">
                <a16:creationId xmlns:a16="http://schemas.microsoft.com/office/drawing/2014/main" id="{CCBD66D5-DA91-7FF9-4256-3DA99F339798}"/>
              </a:ext>
            </a:extLst>
          </p:cNvPr>
          <p:cNvSpPr txBox="1"/>
          <p:nvPr/>
        </p:nvSpPr>
        <p:spPr>
          <a:xfrm>
            <a:off x="2959577" y="1541769"/>
            <a:ext cx="4572000" cy="830997"/>
          </a:xfrm>
          <a:prstGeom prst="rect">
            <a:avLst/>
          </a:prstGeom>
          <a:noFill/>
        </p:spPr>
        <p:txBody>
          <a:bodyPr wrap="square">
            <a:spAutoFit/>
          </a:bodyPr>
          <a:lstStyle/>
          <a:p>
            <a:r>
              <a:rPr lang="he-IL" sz="2400" dirty="0"/>
              <a:t>היא טכניקה סטנדרטית להפחתת ממדיות וסיווג בזיהוי תבניות.</a:t>
            </a:r>
          </a:p>
        </p:txBody>
      </p:sp>
      <p:sp>
        <p:nvSpPr>
          <p:cNvPr id="11" name="תיבת טקסט 10">
            <a:extLst>
              <a:ext uri="{FF2B5EF4-FFF2-40B4-BE49-F238E27FC236}">
                <a16:creationId xmlns:a16="http://schemas.microsoft.com/office/drawing/2014/main" id="{A3506FBB-7CD1-6D66-8BC3-C8F4284272B3}"/>
              </a:ext>
            </a:extLst>
          </p:cNvPr>
          <p:cNvSpPr txBox="1"/>
          <p:nvPr/>
        </p:nvSpPr>
        <p:spPr>
          <a:xfrm>
            <a:off x="2822713" y="5351104"/>
            <a:ext cx="5858718" cy="1015663"/>
          </a:xfrm>
          <a:prstGeom prst="rect">
            <a:avLst/>
          </a:prstGeom>
          <a:noFill/>
        </p:spPr>
        <p:txBody>
          <a:bodyPr wrap="square">
            <a:spAutoFit/>
          </a:bodyPr>
          <a:lstStyle/>
          <a:p>
            <a:r>
              <a:rPr lang="he-IL" sz="2000" dirty="0"/>
              <a:t>היא גישה המשלבת הפחתת </a:t>
            </a:r>
            <a:r>
              <a:rPr lang="he-IL" sz="2000" dirty="0" err="1"/>
              <a:t>מימד</a:t>
            </a:r>
            <a:r>
              <a:rPr lang="he-IL" sz="2000" dirty="0"/>
              <a:t> עם סיווג. הוא מתבסס על </a:t>
            </a:r>
            <a:r>
              <a:rPr lang="en-US" sz="2000" dirty="0"/>
              <a:t>LDA </a:t>
            </a:r>
            <a:r>
              <a:rPr lang="he-IL" sz="2000" dirty="0"/>
              <a:t> על ידי הוספת אילוצים ליישור מחלקות שונות לאורך כיוונים שונים במרחב הנתונים שעבר טרנספורמציה.</a:t>
            </a:r>
          </a:p>
        </p:txBody>
      </p:sp>
      <p:sp>
        <p:nvSpPr>
          <p:cNvPr id="3" name="תיבת טקסט 2">
            <a:extLst>
              <a:ext uri="{FF2B5EF4-FFF2-40B4-BE49-F238E27FC236}">
                <a16:creationId xmlns:a16="http://schemas.microsoft.com/office/drawing/2014/main" id="{F01BD339-5A37-B294-4F61-DC7373BD3DA3}"/>
              </a:ext>
            </a:extLst>
          </p:cNvPr>
          <p:cNvSpPr txBox="1"/>
          <p:nvPr/>
        </p:nvSpPr>
        <p:spPr>
          <a:xfrm>
            <a:off x="685801" y="871239"/>
            <a:ext cx="7533922" cy="523220"/>
          </a:xfrm>
          <a:prstGeom prst="rect">
            <a:avLst/>
          </a:prstGeom>
          <a:noFill/>
        </p:spPr>
        <p:txBody>
          <a:bodyPr wrap="square">
            <a:spAutoFit/>
          </a:bodyPr>
          <a:lstStyle/>
          <a:p>
            <a:pPr algn="ctr" rtl="0"/>
            <a:r>
              <a:rPr lang="he-IL" sz="2800" b="1" dirty="0" err="1"/>
              <a:t>Fisher's</a:t>
            </a:r>
            <a:r>
              <a:rPr lang="he-IL" sz="2800" b="1" dirty="0"/>
              <a:t> </a:t>
            </a:r>
            <a:r>
              <a:rPr lang="he-IL" sz="2800" b="1" dirty="0" err="1"/>
              <a:t>Linear</a:t>
            </a:r>
            <a:r>
              <a:rPr lang="he-IL" sz="2800" b="1" dirty="0"/>
              <a:t> </a:t>
            </a:r>
            <a:r>
              <a:rPr lang="he-IL" sz="2800" b="1" dirty="0" err="1"/>
              <a:t>Discriminant</a:t>
            </a:r>
            <a:r>
              <a:rPr lang="he-IL" sz="2800" b="1" dirty="0"/>
              <a:t> </a:t>
            </a:r>
            <a:r>
              <a:rPr lang="he-IL" sz="2800" b="1" dirty="0" err="1"/>
              <a:t>Analysis</a:t>
            </a:r>
            <a:r>
              <a:rPr lang="he-IL" sz="2800" b="1" dirty="0"/>
              <a:t> (LDA)</a:t>
            </a:r>
          </a:p>
        </p:txBody>
      </p:sp>
      <p:sp>
        <p:nvSpPr>
          <p:cNvPr id="5" name="תיבת טקסט 4">
            <a:extLst>
              <a:ext uri="{FF2B5EF4-FFF2-40B4-BE49-F238E27FC236}">
                <a16:creationId xmlns:a16="http://schemas.microsoft.com/office/drawing/2014/main" id="{E61ABD5F-3DB1-3EB3-EE31-327004684AAF}"/>
              </a:ext>
            </a:extLst>
          </p:cNvPr>
          <p:cNvSpPr txBox="1"/>
          <p:nvPr/>
        </p:nvSpPr>
        <p:spPr>
          <a:xfrm>
            <a:off x="5307495" y="4134347"/>
            <a:ext cx="3531015" cy="1631216"/>
          </a:xfrm>
          <a:prstGeom prst="rect">
            <a:avLst/>
          </a:prstGeom>
          <a:noFill/>
        </p:spPr>
        <p:txBody>
          <a:bodyPr wrap="square">
            <a:spAutoFit/>
          </a:bodyPr>
          <a:lstStyle/>
          <a:p>
            <a:pPr algn="ctr" rtl="0"/>
            <a:r>
              <a:rPr lang="he-IL" sz="2400" dirty="0" err="1"/>
              <a:t>Constrained</a:t>
            </a:r>
            <a:r>
              <a:rPr lang="he-IL" sz="2400" dirty="0"/>
              <a:t> </a:t>
            </a:r>
            <a:r>
              <a:rPr lang="he-IL" sz="2400" dirty="0" err="1"/>
              <a:t>Linear</a:t>
            </a:r>
            <a:r>
              <a:rPr lang="he-IL" sz="2400" dirty="0"/>
              <a:t> </a:t>
            </a:r>
            <a:r>
              <a:rPr lang="he-IL" sz="2400" dirty="0" err="1"/>
              <a:t>Discriminant</a:t>
            </a:r>
            <a:r>
              <a:rPr lang="he-IL" sz="2400" dirty="0"/>
              <a:t> </a:t>
            </a:r>
            <a:r>
              <a:rPr lang="he-IL" sz="2400" dirty="0" err="1"/>
              <a:t>Analysis</a:t>
            </a:r>
            <a:r>
              <a:rPr lang="he-IL" sz="2400" dirty="0"/>
              <a:t> (CLDA) </a:t>
            </a:r>
          </a:p>
          <a:p>
            <a:pPr algn="ctr" rtl="0"/>
            <a:endParaRPr lang="he-IL" sz="2800" b="1" dirty="0"/>
          </a:p>
        </p:txBody>
      </p:sp>
      <p:pic>
        <p:nvPicPr>
          <p:cNvPr id="2050" name="Picture 2" descr="Linear Discriminant Analysis (LDA) in Machine Learning: Example, Concept  and Applications | by Ambika | 𝐀𝐈 𝐦𝐨𝐧𝐤𝐬.𝐢𝐨 | Medium">
            <a:extLst>
              <a:ext uri="{FF2B5EF4-FFF2-40B4-BE49-F238E27FC236}">
                <a16:creationId xmlns:a16="http://schemas.microsoft.com/office/drawing/2014/main" id="{01845A27-DB1C-506B-A32E-2502E0AB3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184" y="2520076"/>
            <a:ext cx="4685058" cy="2248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4163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28A242F8-E0A7-3D64-AFDE-05CEFBC1812B}"/>
              </a:ext>
            </a:extLst>
          </p:cNvPr>
          <p:cNvPicPr>
            <a:picLocks noChangeAspect="1"/>
          </p:cNvPicPr>
          <p:nvPr/>
        </p:nvPicPr>
        <p:blipFill>
          <a:blip r:embed="rId2"/>
          <a:stretch>
            <a:fillRect/>
          </a:stretch>
        </p:blipFill>
        <p:spPr>
          <a:xfrm>
            <a:off x="1179111" y="404192"/>
            <a:ext cx="6441221" cy="3024808"/>
          </a:xfrm>
          <a:prstGeom prst="rect">
            <a:avLst/>
          </a:prstGeom>
        </p:spPr>
      </p:pic>
      <p:pic>
        <p:nvPicPr>
          <p:cNvPr id="8" name="תמונה 7">
            <a:extLst>
              <a:ext uri="{FF2B5EF4-FFF2-40B4-BE49-F238E27FC236}">
                <a16:creationId xmlns:a16="http://schemas.microsoft.com/office/drawing/2014/main" id="{73212360-C713-49DD-9E05-E46A5440826C}"/>
              </a:ext>
            </a:extLst>
          </p:cNvPr>
          <p:cNvPicPr>
            <a:picLocks noChangeAspect="1"/>
          </p:cNvPicPr>
          <p:nvPr/>
        </p:nvPicPr>
        <p:blipFill>
          <a:blip r:embed="rId3"/>
          <a:stretch>
            <a:fillRect/>
          </a:stretch>
        </p:blipFill>
        <p:spPr>
          <a:xfrm>
            <a:off x="1179111" y="3740667"/>
            <a:ext cx="6441221" cy="2713141"/>
          </a:xfrm>
          <a:prstGeom prst="rect">
            <a:avLst/>
          </a:prstGeom>
        </p:spPr>
      </p:pic>
    </p:spTree>
    <p:extLst>
      <p:ext uri="{BB962C8B-B14F-4D97-AF65-F5344CB8AC3E}">
        <p14:creationId xmlns:p14="http://schemas.microsoft.com/office/powerpoint/2010/main" val="26312329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A4BAB2F6-E980-8B8E-164C-57F38C0BF145}"/>
              </a:ext>
            </a:extLst>
          </p:cNvPr>
          <p:cNvPicPr>
            <a:picLocks noChangeAspect="1"/>
          </p:cNvPicPr>
          <p:nvPr/>
        </p:nvPicPr>
        <p:blipFill rotWithShape="1">
          <a:blip r:embed="rId2"/>
          <a:srcRect b="790"/>
          <a:stretch/>
        </p:blipFill>
        <p:spPr>
          <a:xfrm>
            <a:off x="1345348" y="1123048"/>
            <a:ext cx="6266620" cy="3992291"/>
          </a:xfrm>
          <a:prstGeom prst="rect">
            <a:avLst/>
          </a:prstGeom>
        </p:spPr>
      </p:pic>
      <p:pic>
        <p:nvPicPr>
          <p:cNvPr id="3" name="תמונה 2">
            <a:extLst>
              <a:ext uri="{FF2B5EF4-FFF2-40B4-BE49-F238E27FC236}">
                <a16:creationId xmlns:a16="http://schemas.microsoft.com/office/drawing/2014/main" id="{5D72ED13-91C9-261D-370B-3C4B11C21383}"/>
              </a:ext>
            </a:extLst>
          </p:cNvPr>
          <p:cNvPicPr>
            <a:picLocks noChangeAspect="1"/>
          </p:cNvPicPr>
          <p:nvPr/>
        </p:nvPicPr>
        <p:blipFill>
          <a:blip r:embed="rId3"/>
          <a:stretch>
            <a:fillRect/>
          </a:stretch>
        </p:blipFill>
        <p:spPr>
          <a:xfrm>
            <a:off x="1345348" y="4371389"/>
            <a:ext cx="691301" cy="192657"/>
          </a:xfrm>
          <a:prstGeom prst="rect">
            <a:avLst/>
          </a:prstGeom>
        </p:spPr>
      </p:pic>
    </p:spTree>
    <p:extLst>
      <p:ext uri="{BB962C8B-B14F-4D97-AF65-F5344CB8AC3E}">
        <p14:creationId xmlns:p14="http://schemas.microsoft.com/office/powerpoint/2010/main" val="2098289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descr="תמונה שמכילה צילום מסך&#10;&#10;התיאור נוצר באופן אוטומטי">
            <a:extLst>
              <a:ext uri="{FF2B5EF4-FFF2-40B4-BE49-F238E27FC236}">
                <a16:creationId xmlns:a16="http://schemas.microsoft.com/office/drawing/2014/main" id="{1EC0FAF1-EAED-48A9-D9BD-F5FF57F0342B}"/>
              </a:ext>
            </a:extLst>
          </p:cNvPr>
          <p:cNvPicPr>
            <a:picLocks noChangeAspect="1"/>
          </p:cNvPicPr>
          <p:nvPr/>
        </p:nvPicPr>
        <p:blipFill>
          <a:blip r:embed="rId2"/>
          <a:stretch>
            <a:fillRect/>
          </a:stretch>
        </p:blipFill>
        <p:spPr>
          <a:xfrm>
            <a:off x="3347194" y="217714"/>
            <a:ext cx="3957119" cy="6513778"/>
          </a:xfrm>
          <a:prstGeom prst="rect">
            <a:avLst/>
          </a:prstGeom>
          <a:noFill/>
        </p:spPr>
      </p:pic>
    </p:spTree>
    <p:extLst>
      <p:ext uri="{BB962C8B-B14F-4D97-AF65-F5344CB8AC3E}">
        <p14:creationId xmlns:p14="http://schemas.microsoft.com/office/powerpoint/2010/main" val="9184405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ndependent Component Analysis Made Simple &amp; How To Tutorial">
            <a:extLst>
              <a:ext uri="{FF2B5EF4-FFF2-40B4-BE49-F238E27FC236}">
                <a16:creationId xmlns:a16="http://schemas.microsoft.com/office/drawing/2014/main" id="{AF626FEC-2BE6-0BC1-BDAC-35A732C656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3130" y="3157064"/>
            <a:ext cx="4800674" cy="2700378"/>
          </a:xfrm>
          <a:prstGeom prst="rect">
            <a:avLst/>
          </a:prstGeom>
          <a:noFill/>
          <a:extLst>
            <a:ext uri="{909E8E84-426E-40DD-AFC4-6F175D3DCCD1}">
              <a14:hiddenFill xmlns:a14="http://schemas.microsoft.com/office/drawing/2010/main">
                <a:solidFill>
                  <a:srgbClr val="FFFFFF"/>
                </a:solidFill>
              </a14:hiddenFill>
            </a:ext>
          </a:extLst>
        </p:spPr>
      </p:pic>
      <p:sp>
        <p:nvSpPr>
          <p:cNvPr id="3" name="תיבת טקסט 2">
            <a:extLst>
              <a:ext uri="{FF2B5EF4-FFF2-40B4-BE49-F238E27FC236}">
                <a16:creationId xmlns:a16="http://schemas.microsoft.com/office/drawing/2014/main" id="{A6DD3CF4-6893-4CC1-097B-AEE744FD5325}"/>
              </a:ext>
            </a:extLst>
          </p:cNvPr>
          <p:cNvSpPr txBox="1"/>
          <p:nvPr/>
        </p:nvSpPr>
        <p:spPr>
          <a:xfrm>
            <a:off x="-3299792" y="479922"/>
            <a:ext cx="3170583" cy="6124754"/>
          </a:xfrm>
          <a:prstGeom prst="rect">
            <a:avLst/>
          </a:prstGeom>
          <a:noFill/>
        </p:spPr>
        <p:txBody>
          <a:bodyPr wrap="square">
            <a:spAutoFit/>
          </a:bodyPr>
          <a:lstStyle/>
          <a:p>
            <a:pPr algn="l" rtl="0"/>
            <a:r>
              <a:rPr lang="he-IL" sz="1400" dirty="0"/>
              <a:t>### </a:t>
            </a:r>
            <a:r>
              <a:rPr lang="he-IL" sz="1400" dirty="0" err="1"/>
              <a:t>Summary</a:t>
            </a:r>
            <a:r>
              <a:rPr lang="he-IL" sz="1400" dirty="0"/>
              <a:t>:</a:t>
            </a:r>
          </a:p>
          <a:p>
            <a:pPr algn="l" rtl="0"/>
            <a:r>
              <a:rPr lang="he-IL" sz="1400" dirty="0"/>
              <a:t>- **</a:t>
            </a:r>
            <a:r>
              <a:rPr lang="he-IL" sz="1400" dirty="0" err="1"/>
              <a:t>What</a:t>
            </a:r>
            <a:r>
              <a:rPr lang="he-IL" sz="1400" dirty="0"/>
              <a:t> </a:t>
            </a:r>
            <a:r>
              <a:rPr lang="he-IL" sz="1400" dirty="0" err="1"/>
              <a:t>is</a:t>
            </a:r>
            <a:r>
              <a:rPr lang="he-IL" sz="1400" dirty="0"/>
              <a:t> ICA?**: </a:t>
            </a:r>
            <a:r>
              <a:rPr lang="he-IL" sz="1400" dirty="0" err="1"/>
              <a:t>Independent</a:t>
            </a:r>
            <a:r>
              <a:rPr lang="he-IL" sz="1400" dirty="0"/>
              <a:t> </a:t>
            </a:r>
            <a:r>
              <a:rPr lang="he-IL" sz="1400" dirty="0" err="1"/>
              <a:t>Component</a:t>
            </a:r>
            <a:r>
              <a:rPr lang="he-IL" sz="1400" dirty="0"/>
              <a:t> </a:t>
            </a:r>
            <a:r>
              <a:rPr lang="he-IL" sz="1400" dirty="0" err="1"/>
              <a:t>Analysis</a:t>
            </a:r>
            <a:r>
              <a:rPr lang="he-IL" sz="1400" dirty="0"/>
              <a:t> (ICA) </a:t>
            </a:r>
            <a:r>
              <a:rPr lang="he-IL" sz="1400" dirty="0" err="1"/>
              <a:t>is</a:t>
            </a:r>
            <a:r>
              <a:rPr lang="he-IL" sz="1400" dirty="0"/>
              <a:t> a </a:t>
            </a:r>
            <a:r>
              <a:rPr lang="he-IL" sz="1400" dirty="0" err="1"/>
              <a:t>method</a:t>
            </a:r>
            <a:r>
              <a:rPr lang="he-IL" sz="1400" dirty="0"/>
              <a:t> </a:t>
            </a:r>
            <a:r>
              <a:rPr lang="he-IL" sz="1400" dirty="0" err="1"/>
              <a:t>that</a:t>
            </a:r>
            <a:r>
              <a:rPr lang="he-IL" sz="1400" dirty="0"/>
              <a:t> </a:t>
            </a:r>
            <a:r>
              <a:rPr lang="he-IL" sz="1400" dirty="0" err="1"/>
              <a:t>tries</a:t>
            </a:r>
            <a:r>
              <a:rPr lang="he-IL" sz="1400" dirty="0"/>
              <a:t> </a:t>
            </a:r>
            <a:r>
              <a:rPr lang="he-IL" sz="1400" dirty="0" err="1"/>
              <a:t>to</a:t>
            </a:r>
            <a:r>
              <a:rPr lang="he-IL" sz="1400" dirty="0"/>
              <a:t> </a:t>
            </a:r>
            <a:r>
              <a:rPr lang="he-IL" sz="1400" dirty="0" err="1"/>
              <a:t>find</a:t>
            </a:r>
            <a:r>
              <a:rPr lang="he-IL" sz="1400" dirty="0"/>
              <a:t> </a:t>
            </a:r>
            <a:r>
              <a:rPr lang="he-IL" sz="1400" dirty="0" err="1"/>
              <a:t>different</a:t>
            </a:r>
            <a:r>
              <a:rPr lang="he-IL" sz="1400" dirty="0"/>
              <a:t>, </a:t>
            </a:r>
            <a:r>
              <a:rPr lang="he-IL" sz="1400" dirty="0" err="1"/>
              <a:t>independent</a:t>
            </a:r>
            <a:r>
              <a:rPr lang="he-IL" sz="1400" dirty="0"/>
              <a:t> </a:t>
            </a:r>
            <a:r>
              <a:rPr lang="he-IL" sz="1400" dirty="0" err="1"/>
              <a:t>sources</a:t>
            </a:r>
            <a:r>
              <a:rPr lang="he-IL" sz="1400" dirty="0"/>
              <a:t> </a:t>
            </a:r>
            <a:r>
              <a:rPr lang="he-IL" sz="1400" dirty="0" err="1"/>
              <a:t>within</a:t>
            </a:r>
            <a:r>
              <a:rPr lang="he-IL" sz="1400" dirty="0"/>
              <a:t> </a:t>
            </a:r>
            <a:r>
              <a:rPr lang="he-IL" sz="1400" dirty="0" err="1"/>
              <a:t>data</a:t>
            </a:r>
            <a:r>
              <a:rPr lang="he-IL" sz="1400" dirty="0"/>
              <a:t> </a:t>
            </a:r>
            <a:r>
              <a:rPr lang="he-IL" sz="1400" dirty="0" err="1"/>
              <a:t>that</a:t>
            </a:r>
            <a:r>
              <a:rPr lang="he-IL" sz="1400" dirty="0"/>
              <a:t> </a:t>
            </a:r>
            <a:r>
              <a:rPr lang="he-IL" sz="1400" dirty="0" err="1"/>
              <a:t>has</a:t>
            </a:r>
            <a:r>
              <a:rPr lang="he-IL" sz="1400" dirty="0"/>
              <a:t> </a:t>
            </a:r>
            <a:r>
              <a:rPr lang="he-IL" sz="1400" dirty="0" err="1"/>
              <a:t>many</a:t>
            </a:r>
            <a:r>
              <a:rPr lang="he-IL" sz="1400" dirty="0"/>
              <a:t> </a:t>
            </a:r>
            <a:r>
              <a:rPr lang="he-IL" sz="1400" dirty="0" err="1"/>
              <a:t>dimensions</a:t>
            </a:r>
            <a:r>
              <a:rPr lang="he-IL" sz="1400" dirty="0"/>
              <a:t> (</a:t>
            </a:r>
            <a:r>
              <a:rPr lang="he-IL" sz="1400" dirty="0" err="1"/>
              <a:t>such</a:t>
            </a:r>
            <a:r>
              <a:rPr lang="he-IL" sz="1400" dirty="0"/>
              <a:t> </a:t>
            </a:r>
            <a:r>
              <a:rPr lang="he-IL" sz="1400" dirty="0" err="1"/>
              <a:t>as</a:t>
            </a:r>
            <a:r>
              <a:rPr lang="he-IL" sz="1400" dirty="0"/>
              <a:t> </a:t>
            </a:r>
            <a:r>
              <a:rPr lang="he-IL" sz="1400" dirty="0" err="1"/>
              <a:t>hyperspectral</a:t>
            </a:r>
            <a:r>
              <a:rPr lang="he-IL" sz="1400" dirty="0"/>
              <a:t> </a:t>
            </a:r>
            <a:r>
              <a:rPr lang="he-IL" sz="1400" dirty="0" err="1"/>
              <a:t>imagery</a:t>
            </a:r>
            <a:r>
              <a:rPr lang="he-IL" sz="1400" dirty="0"/>
              <a:t>).</a:t>
            </a:r>
          </a:p>
          <a:p>
            <a:pPr algn="l" rtl="0"/>
            <a:r>
              <a:rPr lang="he-IL" sz="1400" dirty="0"/>
              <a:t>- **</a:t>
            </a:r>
            <a:r>
              <a:rPr lang="he-IL" sz="1400" dirty="0" err="1"/>
              <a:t>Unsupervised</a:t>
            </a:r>
            <a:r>
              <a:rPr lang="he-IL" sz="1400" dirty="0"/>
              <a:t> </a:t>
            </a:r>
            <a:r>
              <a:rPr lang="he-IL" sz="1400" dirty="0" err="1"/>
              <a:t>Classification</a:t>
            </a:r>
            <a:r>
              <a:rPr lang="he-IL" sz="1400" dirty="0"/>
              <a:t>**: ICA </a:t>
            </a:r>
            <a:r>
              <a:rPr lang="he-IL" sz="1400" dirty="0" err="1"/>
              <a:t>is</a:t>
            </a:r>
            <a:r>
              <a:rPr lang="he-IL" sz="1400" dirty="0"/>
              <a:t> </a:t>
            </a:r>
            <a:r>
              <a:rPr lang="he-IL" sz="1400" dirty="0" err="1"/>
              <a:t>an</a:t>
            </a:r>
            <a:r>
              <a:rPr lang="he-IL" sz="1400" dirty="0"/>
              <a:t> </a:t>
            </a:r>
            <a:r>
              <a:rPr lang="he-IL" sz="1400" dirty="0" err="1"/>
              <a:t>unsupervised</a:t>
            </a:r>
            <a:r>
              <a:rPr lang="he-IL" sz="1400" dirty="0"/>
              <a:t> </a:t>
            </a:r>
            <a:r>
              <a:rPr lang="he-IL" sz="1400" dirty="0" err="1"/>
              <a:t>method</a:t>
            </a:r>
            <a:r>
              <a:rPr lang="he-IL" sz="1400" dirty="0"/>
              <a:t>, </a:t>
            </a:r>
            <a:r>
              <a:rPr lang="he-IL" sz="1400" dirty="0" err="1"/>
              <a:t>which</a:t>
            </a:r>
            <a:r>
              <a:rPr lang="he-IL" sz="1400" dirty="0"/>
              <a:t> </a:t>
            </a:r>
            <a:r>
              <a:rPr lang="he-IL" sz="1400" dirty="0" err="1"/>
              <a:t>means</a:t>
            </a:r>
            <a:r>
              <a:rPr lang="he-IL" sz="1400" dirty="0"/>
              <a:t> </a:t>
            </a:r>
            <a:r>
              <a:rPr lang="he-IL" sz="1400" dirty="0" err="1"/>
              <a:t>it</a:t>
            </a:r>
            <a:r>
              <a:rPr lang="he-IL" sz="1400" dirty="0"/>
              <a:t> </a:t>
            </a:r>
            <a:r>
              <a:rPr lang="he-IL" sz="1400" dirty="0" err="1"/>
              <a:t>doesn't</a:t>
            </a:r>
            <a:r>
              <a:rPr lang="he-IL" sz="1400" dirty="0"/>
              <a:t> </a:t>
            </a:r>
            <a:r>
              <a:rPr lang="he-IL" sz="1400" dirty="0" err="1"/>
              <a:t>need</a:t>
            </a:r>
            <a:r>
              <a:rPr lang="he-IL" sz="1400" dirty="0"/>
              <a:t> </a:t>
            </a:r>
            <a:r>
              <a:rPr lang="he-IL" sz="1400" dirty="0" err="1"/>
              <a:t>labeled</a:t>
            </a:r>
            <a:r>
              <a:rPr lang="he-IL" sz="1400" dirty="0"/>
              <a:t> </a:t>
            </a:r>
            <a:r>
              <a:rPr lang="he-IL" sz="1400" dirty="0" err="1"/>
              <a:t>examples</a:t>
            </a:r>
            <a:r>
              <a:rPr lang="he-IL" sz="1400" dirty="0"/>
              <a:t> </a:t>
            </a:r>
            <a:r>
              <a:rPr lang="he-IL" sz="1400" dirty="0" err="1"/>
              <a:t>to</a:t>
            </a:r>
            <a:r>
              <a:rPr lang="he-IL" sz="1400" dirty="0"/>
              <a:t> </a:t>
            </a:r>
            <a:r>
              <a:rPr lang="he-IL" sz="1400" dirty="0" err="1"/>
              <a:t>find</a:t>
            </a:r>
            <a:r>
              <a:rPr lang="he-IL" sz="1400" dirty="0"/>
              <a:t> </a:t>
            </a:r>
            <a:r>
              <a:rPr lang="he-IL" sz="1400" dirty="0" err="1"/>
              <a:t>these</a:t>
            </a:r>
            <a:r>
              <a:rPr lang="he-IL" sz="1400" dirty="0"/>
              <a:t> </a:t>
            </a:r>
            <a:r>
              <a:rPr lang="he-IL" sz="1400" dirty="0" err="1"/>
              <a:t>sources</a:t>
            </a:r>
            <a:r>
              <a:rPr lang="he-IL" sz="1400" dirty="0"/>
              <a:t>.</a:t>
            </a:r>
          </a:p>
          <a:p>
            <a:pPr algn="l" rtl="0"/>
            <a:r>
              <a:rPr lang="he-IL" sz="1400" dirty="0"/>
              <a:t>- **</a:t>
            </a:r>
            <a:r>
              <a:rPr lang="he-IL" sz="1400" dirty="0" err="1"/>
              <a:t>Finding</a:t>
            </a:r>
            <a:r>
              <a:rPr lang="he-IL" sz="1400" dirty="0"/>
              <a:t> </a:t>
            </a:r>
            <a:r>
              <a:rPr lang="he-IL" sz="1400" dirty="0" err="1"/>
              <a:t>Independence</a:t>
            </a:r>
            <a:r>
              <a:rPr lang="he-IL" sz="1400" dirty="0"/>
              <a:t>**: ICA </a:t>
            </a:r>
            <a:r>
              <a:rPr lang="he-IL" sz="1400" dirty="0" err="1"/>
              <a:t>looks</a:t>
            </a:r>
            <a:r>
              <a:rPr lang="he-IL" sz="1400" dirty="0"/>
              <a:t> </a:t>
            </a:r>
            <a:r>
              <a:rPr lang="he-IL" sz="1400" dirty="0" err="1"/>
              <a:t>for</a:t>
            </a:r>
            <a:r>
              <a:rPr lang="he-IL" sz="1400" dirty="0"/>
              <a:t> </a:t>
            </a:r>
            <a:r>
              <a:rPr lang="he-IL" sz="1400" dirty="0" err="1"/>
              <a:t>patterns</a:t>
            </a:r>
            <a:r>
              <a:rPr lang="he-IL" sz="1400" dirty="0"/>
              <a:t> </a:t>
            </a:r>
            <a:r>
              <a:rPr lang="he-IL" sz="1400" dirty="0" err="1"/>
              <a:t>in</a:t>
            </a:r>
            <a:r>
              <a:rPr lang="he-IL" sz="1400" dirty="0"/>
              <a:t> </a:t>
            </a:r>
            <a:r>
              <a:rPr lang="he-IL" sz="1400" dirty="0" err="1"/>
              <a:t>the</a:t>
            </a:r>
            <a:r>
              <a:rPr lang="he-IL" sz="1400" dirty="0"/>
              <a:t> </a:t>
            </a:r>
            <a:r>
              <a:rPr lang="he-IL" sz="1400" dirty="0" err="1"/>
              <a:t>data</a:t>
            </a:r>
            <a:r>
              <a:rPr lang="he-IL" sz="1400" dirty="0"/>
              <a:t> </a:t>
            </a:r>
            <a:r>
              <a:rPr lang="he-IL" sz="1400" dirty="0" err="1"/>
              <a:t>that</a:t>
            </a:r>
            <a:r>
              <a:rPr lang="he-IL" sz="1400" dirty="0"/>
              <a:t> </a:t>
            </a:r>
            <a:r>
              <a:rPr lang="he-IL" sz="1400" dirty="0" err="1"/>
              <a:t>are</a:t>
            </a:r>
            <a:r>
              <a:rPr lang="he-IL" sz="1400" dirty="0"/>
              <a:t> </a:t>
            </a:r>
            <a:r>
              <a:rPr lang="he-IL" sz="1400" dirty="0" err="1"/>
              <a:t>statistically</a:t>
            </a:r>
            <a:r>
              <a:rPr lang="he-IL" sz="1400" dirty="0"/>
              <a:t> </a:t>
            </a:r>
            <a:r>
              <a:rPr lang="he-IL" sz="1400" dirty="0" err="1"/>
              <a:t>independent</a:t>
            </a:r>
            <a:r>
              <a:rPr lang="he-IL" sz="1400" dirty="0"/>
              <a:t> </a:t>
            </a:r>
            <a:r>
              <a:rPr lang="he-IL" sz="1400" dirty="0" err="1"/>
              <a:t>from</a:t>
            </a:r>
            <a:r>
              <a:rPr lang="he-IL" sz="1400" dirty="0"/>
              <a:t> </a:t>
            </a:r>
            <a:r>
              <a:rPr lang="he-IL" sz="1400" dirty="0" err="1"/>
              <a:t>each</a:t>
            </a:r>
            <a:r>
              <a:rPr lang="he-IL" sz="1400" dirty="0"/>
              <a:t> </a:t>
            </a:r>
            <a:r>
              <a:rPr lang="he-IL" sz="1400" dirty="0" err="1"/>
              <a:t>other</a:t>
            </a:r>
            <a:r>
              <a:rPr lang="he-IL" sz="1400" dirty="0"/>
              <a:t>, </a:t>
            </a:r>
            <a:r>
              <a:rPr lang="he-IL" sz="1400" dirty="0" err="1"/>
              <a:t>which</a:t>
            </a:r>
            <a:r>
              <a:rPr lang="he-IL" sz="1400" dirty="0"/>
              <a:t> </a:t>
            </a:r>
            <a:r>
              <a:rPr lang="he-IL" sz="1400" dirty="0" err="1"/>
              <a:t>means</a:t>
            </a:r>
            <a:r>
              <a:rPr lang="he-IL" sz="1400" dirty="0"/>
              <a:t> </a:t>
            </a:r>
            <a:r>
              <a:rPr lang="he-IL" sz="1400" dirty="0" err="1"/>
              <a:t>the</a:t>
            </a:r>
            <a:r>
              <a:rPr lang="he-IL" sz="1400" dirty="0"/>
              <a:t> </a:t>
            </a:r>
            <a:r>
              <a:rPr lang="he-IL" sz="1400" dirty="0" err="1"/>
              <a:t>sources</a:t>
            </a:r>
            <a:r>
              <a:rPr lang="he-IL" sz="1400" dirty="0"/>
              <a:t> </a:t>
            </a:r>
            <a:r>
              <a:rPr lang="he-IL" sz="1400" dirty="0" err="1"/>
              <a:t>don't</a:t>
            </a:r>
            <a:r>
              <a:rPr lang="he-IL" sz="1400" dirty="0"/>
              <a:t> </a:t>
            </a:r>
            <a:r>
              <a:rPr lang="he-IL" sz="1400" dirty="0" err="1"/>
              <a:t>overlap</a:t>
            </a:r>
            <a:r>
              <a:rPr lang="he-IL" sz="1400" dirty="0"/>
              <a:t>.</a:t>
            </a:r>
          </a:p>
          <a:p>
            <a:pPr algn="l" rtl="0"/>
            <a:r>
              <a:rPr lang="he-IL" sz="1400" dirty="0"/>
              <a:t>- **</a:t>
            </a:r>
            <a:r>
              <a:rPr lang="he-IL" sz="1400" dirty="0" err="1"/>
              <a:t>Optimization</a:t>
            </a:r>
            <a:r>
              <a:rPr lang="he-IL" sz="1400" dirty="0"/>
              <a:t>**: </a:t>
            </a:r>
            <a:r>
              <a:rPr lang="he-IL" sz="1400" dirty="0" err="1"/>
              <a:t>It</a:t>
            </a:r>
            <a:r>
              <a:rPr lang="he-IL" sz="1400" dirty="0"/>
              <a:t> </a:t>
            </a:r>
            <a:r>
              <a:rPr lang="he-IL" sz="1400" dirty="0" err="1"/>
              <a:t>uses</a:t>
            </a:r>
            <a:r>
              <a:rPr lang="he-IL" sz="1400" dirty="0"/>
              <a:t> a </a:t>
            </a:r>
            <a:r>
              <a:rPr lang="he-IL" sz="1400" dirty="0" err="1"/>
              <a:t>process</a:t>
            </a:r>
            <a:r>
              <a:rPr lang="he-IL" sz="1400" dirty="0"/>
              <a:t> </a:t>
            </a:r>
            <a:r>
              <a:rPr lang="he-IL" sz="1400" dirty="0" err="1"/>
              <a:t>called</a:t>
            </a:r>
            <a:r>
              <a:rPr lang="he-IL" sz="1400" dirty="0"/>
              <a:t> </a:t>
            </a:r>
            <a:r>
              <a:rPr lang="he-IL" sz="1400" dirty="0" err="1"/>
              <a:t>optimization</a:t>
            </a:r>
            <a:r>
              <a:rPr lang="he-IL" sz="1400" dirty="0"/>
              <a:t> </a:t>
            </a:r>
            <a:r>
              <a:rPr lang="he-IL" sz="1400" dirty="0" err="1"/>
              <a:t>to</a:t>
            </a:r>
            <a:r>
              <a:rPr lang="he-IL" sz="1400" dirty="0"/>
              <a:t> </a:t>
            </a:r>
            <a:r>
              <a:rPr lang="he-IL" sz="1400" dirty="0" err="1"/>
              <a:t>maximize</a:t>
            </a:r>
            <a:r>
              <a:rPr lang="he-IL" sz="1400" dirty="0"/>
              <a:t> </a:t>
            </a:r>
            <a:r>
              <a:rPr lang="he-IL" sz="1400" dirty="0" err="1"/>
              <a:t>the</a:t>
            </a:r>
            <a:r>
              <a:rPr lang="he-IL" sz="1400" dirty="0"/>
              <a:t> </a:t>
            </a:r>
            <a:r>
              <a:rPr lang="he-IL" sz="1400" dirty="0" err="1"/>
              <a:t>independency</a:t>
            </a:r>
            <a:r>
              <a:rPr lang="he-IL" sz="1400" dirty="0"/>
              <a:t> </a:t>
            </a:r>
            <a:r>
              <a:rPr lang="he-IL" sz="1400" dirty="0" err="1"/>
              <a:t>of</a:t>
            </a:r>
            <a:r>
              <a:rPr lang="he-IL" sz="1400" dirty="0"/>
              <a:t> </a:t>
            </a:r>
            <a:r>
              <a:rPr lang="he-IL" sz="1400" dirty="0" err="1"/>
              <a:t>the</a:t>
            </a:r>
            <a:r>
              <a:rPr lang="he-IL" sz="1400" dirty="0"/>
              <a:t> </a:t>
            </a:r>
            <a:r>
              <a:rPr lang="he-IL" sz="1400" dirty="0" err="1"/>
              <a:t>data</a:t>
            </a:r>
            <a:r>
              <a:rPr lang="he-IL" sz="1400" dirty="0"/>
              <a:t> </a:t>
            </a:r>
            <a:r>
              <a:rPr lang="he-IL" sz="1400" dirty="0" err="1"/>
              <a:t>and</a:t>
            </a:r>
            <a:r>
              <a:rPr lang="he-IL" sz="1400" dirty="0"/>
              <a:t> </a:t>
            </a:r>
            <a:r>
              <a:rPr lang="he-IL" sz="1400" dirty="0" err="1"/>
              <a:t>find</a:t>
            </a:r>
            <a:r>
              <a:rPr lang="he-IL" sz="1400" dirty="0"/>
              <a:t> </a:t>
            </a:r>
            <a:r>
              <a:rPr lang="he-IL" sz="1400" dirty="0" err="1"/>
              <a:t>the</a:t>
            </a:r>
            <a:r>
              <a:rPr lang="he-IL" sz="1400" dirty="0"/>
              <a:t> </a:t>
            </a:r>
            <a:r>
              <a:rPr lang="he-IL" sz="1400" dirty="0" err="1"/>
              <a:t>best</a:t>
            </a:r>
            <a:r>
              <a:rPr lang="he-IL" sz="1400" dirty="0"/>
              <a:t> </a:t>
            </a:r>
            <a:r>
              <a:rPr lang="he-IL" sz="1400" dirty="0" err="1"/>
              <a:t>projectors</a:t>
            </a:r>
            <a:r>
              <a:rPr lang="he-IL" sz="1400" dirty="0"/>
              <a:t>.</a:t>
            </a:r>
          </a:p>
          <a:p>
            <a:pPr algn="l" rtl="0"/>
            <a:r>
              <a:rPr lang="he-IL" sz="1400" dirty="0"/>
              <a:t>- **</a:t>
            </a:r>
            <a:r>
              <a:rPr lang="he-IL" sz="1400" dirty="0" err="1"/>
              <a:t>Classifying</a:t>
            </a:r>
            <a:r>
              <a:rPr lang="he-IL" sz="1400" dirty="0"/>
              <a:t>**: </a:t>
            </a:r>
            <a:r>
              <a:rPr lang="he-IL" sz="1400" dirty="0" err="1"/>
              <a:t>Once</a:t>
            </a:r>
            <a:r>
              <a:rPr lang="he-IL" sz="1400" dirty="0"/>
              <a:t> </a:t>
            </a:r>
            <a:r>
              <a:rPr lang="he-IL" sz="1400" dirty="0" err="1"/>
              <a:t>the</a:t>
            </a:r>
            <a:r>
              <a:rPr lang="he-IL" sz="1400" dirty="0"/>
              <a:t> </a:t>
            </a:r>
            <a:r>
              <a:rPr lang="he-IL" sz="1400" dirty="0" err="1"/>
              <a:t>independent</a:t>
            </a:r>
            <a:r>
              <a:rPr lang="he-IL" sz="1400" dirty="0"/>
              <a:t> </a:t>
            </a:r>
            <a:r>
              <a:rPr lang="he-IL" sz="1400" dirty="0" err="1"/>
              <a:t>sources</a:t>
            </a:r>
            <a:r>
              <a:rPr lang="he-IL" sz="1400" dirty="0"/>
              <a:t> </a:t>
            </a:r>
            <a:r>
              <a:rPr lang="he-IL" sz="1400" dirty="0" err="1"/>
              <a:t>are</a:t>
            </a:r>
            <a:r>
              <a:rPr lang="he-IL" sz="1400" dirty="0"/>
              <a:t> </a:t>
            </a:r>
            <a:r>
              <a:rPr lang="he-IL" sz="1400" dirty="0" err="1"/>
              <a:t>found</a:t>
            </a:r>
            <a:r>
              <a:rPr lang="he-IL" sz="1400" dirty="0"/>
              <a:t>, </a:t>
            </a:r>
            <a:r>
              <a:rPr lang="he-IL" sz="1400" dirty="0" err="1"/>
              <a:t>they</a:t>
            </a:r>
            <a:r>
              <a:rPr lang="he-IL" sz="1400" dirty="0"/>
              <a:t> </a:t>
            </a:r>
            <a:r>
              <a:rPr lang="he-IL" sz="1400" dirty="0" err="1"/>
              <a:t>can</a:t>
            </a:r>
            <a:r>
              <a:rPr lang="he-IL" sz="1400" dirty="0"/>
              <a:t> </a:t>
            </a:r>
            <a:r>
              <a:rPr lang="he-IL" sz="1400" dirty="0" err="1"/>
              <a:t>be</a:t>
            </a:r>
            <a:r>
              <a:rPr lang="he-IL" sz="1400" dirty="0"/>
              <a:t> </a:t>
            </a:r>
            <a:r>
              <a:rPr lang="he-IL" sz="1400" dirty="0" err="1"/>
              <a:t>used</a:t>
            </a:r>
            <a:r>
              <a:rPr lang="he-IL" sz="1400" dirty="0"/>
              <a:t> </a:t>
            </a:r>
            <a:r>
              <a:rPr lang="he-IL" sz="1400" dirty="0" err="1"/>
              <a:t>to</a:t>
            </a:r>
            <a:r>
              <a:rPr lang="he-IL" sz="1400" dirty="0"/>
              <a:t> </a:t>
            </a:r>
            <a:r>
              <a:rPr lang="he-IL" sz="1400" dirty="0" err="1"/>
              <a:t>classify</a:t>
            </a:r>
            <a:r>
              <a:rPr lang="he-IL" sz="1400" dirty="0"/>
              <a:t> </a:t>
            </a:r>
            <a:r>
              <a:rPr lang="he-IL" sz="1400" dirty="0" err="1"/>
              <a:t>different</a:t>
            </a:r>
            <a:r>
              <a:rPr lang="he-IL" sz="1400" dirty="0"/>
              <a:t> </a:t>
            </a:r>
            <a:r>
              <a:rPr lang="he-IL" sz="1400" dirty="0" err="1"/>
              <a:t>types</a:t>
            </a:r>
            <a:r>
              <a:rPr lang="he-IL" sz="1400" dirty="0"/>
              <a:t> </a:t>
            </a:r>
            <a:r>
              <a:rPr lang="he-IL" sz="1400" dirty="0" err="1"/>
              <a:t>of</a:t>
            </a:r>
            <a:r>
              <a:rPr lang="he-IL" sz="1400" dirty="0"/>
              <a:t> </a:t>
            </a:r>
            <a:r>
              <a:rPr lang="he-IL" sz="1400" dirty="0" err="1"/>
              <a:t>things</a:t>
            </a:r>
            <a:r>
              <a:rPr lang="he-IL" sz="1400" dirty="0"/>
              <a:t> </a:t>
            </a:r>
            <a:r>
              <a:rPr lang="he-IL" sz="1400" dirty="0" err="1"/>
              <a:t>in</a:t>
            </a:r>
            <a:r>
              <a:rPr lang="he-IL" sz="1400" dirty="0"/>
              <a:t> </a:t>
            </a:r>
            <a:r>
              <a:rPr lang="he-IL" sz="1400" dirty="0" err="1"/>
              <a:t>the</a:t>
            </a:r>
            <a:r>
              <a:rPr lang="he-IL" sz="1400" dirty="0"/>
              <a:t> </a:t>
            </a:r>
            <a:r>
              <a:rPr lang="he-IL" sz="1400" dirty="0" err="1"/>
              <a:t>data</a:t>
            </a:r>
            <a:r>
              <a:rPr lang="he-IL" sz="1400" dirty="0"/>
              <a:t>, </a:t>
            </a:r>
            <a:r>
              <a:rPr lang="he-IL" sz="1400" dirty="0" err="1"/>
              <a:t>such</a:t>
            </a:r>
            <a:r>
              <a:rPr lang="he-IL" sz="1400" dirty="0"/>
              <a:t> </a:t>
            </a:r>
            <a:r>
              <a:rPr lang="he-IL" sz="1400" dirty="0" err="1"/>
              <a:t>as</a:t>
            </a:r>
            <a:r>
              <a:rPr lang="he-IL" sz="1400" dirty="0"/>
              <a:t> </a:t>
            </a:r>
            <a:r>
              <a:rPr lang="he-IL" sz="1400" dirty="0" err="1"/>
              <a:t>different</a:t>
            </a:r>
            <a:r>
              <a:rPr lang="he-IL" sz="1400" dirty="0"/>
              <a:t> </a:t>
            </a:r>
            <a:r>
              <a:rPr lang="he-IL" sz="1400" dirty="0" err="1"/>
              <a:t>materials</a:t>
            </a:r>
            <a:r>
              <a:rPr lang="he-IL" sz="1400" dirty="0"/>
              <a:t> </a:t>
            </a:r>
            <a:r>
              <a:rPr lang="he-IL" sz="1400" dirty="0" err="1"/>
              <a:t>or</a:t>
            </a:r>
            <a:r>
              <a:rPr lang="he-IL" sz="1400" dirty="0"/>
              <a:t> </a:t>
            </a:r>
            <a:r>
              <a:rPr lang="he-IL" sz="1400" dirty="0" err="1"/>
              <a:t>land</a:t>
            </a:r>
            <a:r>
              <a:rPr lang="he-IL" sz="1400" dirty="0"/>
              <a:t> </a:t>
            </a:r>
            <a:r>
              <a:rPr lang="he-IL" sz="1400" dirty="0" err="1"/>
              <a:t>types</a:t>
            </a:r>
            <a:r>
              <a:rPr lang="he-IL" sz="1400" dirty="0"/>
              <a:t> </a:t>
            </a:r>
            <a:r>
              <a:rPr lang="he-IL" sz="1400" dirty="0" err="1"/>
              <a:t>in</a:t>
            </a:r>
            <a:r>
              <a:rPr lang="he-IL" sz="1400" dirty="0"/>
              <a:t> a </a:t>
            </a:r>
            <a:r>
              <a:rPr lang="he-IL" sz="1400" dirty="0" err="1"/>
              <a:t>hyperspectral</a:t>
            </a:r>
            <a:r>
              <a:rPr lang="he-IL" sz="1400" dirty="0"/>
              <a:t> </a:t>
            </a:r>
            <a:r>
              <a:rPr lang="he-IL" sz="1400" dirty="0" err="1"/>
              <a:t>image</a:t>
            </a:r>
            <a:r>
              <a:rPr lang="he-IL" sz="1400" dirty="0"/>
              <a:t>.</a:t>
            </a:r>
          </a:p>
        </p:txBody>
      </p:sp>
      <p:sp>
        <p:nvSpPr>
          <p:cNvPr id="5" name="תיבת טקסט 4">
            <a:extLst>
              <a:ext uri="{FF2B5EF4-FFF2-40B4-BE49-F238E27FC236}">
                <a16:creationId xmlns:a16="http://schemas.microsoft.com/office/drawing/2014/main" id="{8D853F63-740C-18D0-CB93-6B4A1AF07E7D}"/>
              </a:ext>
            </a:extLst>
          </p:cNvPr>
          <p:cNvSpPr txBox="1"/>
          <p:nvPr/>
        </p:nvSpPr>
        <p:spPr>
          <a:xfrm>
            <a:off x="1626110" y="667951"/>
            <a:ext cx="4815508" cy="523220"/>
          </a:xfrm>
          <a:prstGeom prst="rect">
            <a:avLst/>
          </a:prstGeom>
          <a:noFill/>
        </p:spPr>
        <p:txBody>
          <a:bodyPr wrap="square">
            <a:spAutoFit/>
          </a:bodyPr>
          <a:lstStyle/>
          <a:p>
            <a:r>
              <a:rPr lang="he-IL" sz="2800" b="1" dirty="0"/>
              <a:t>ניתוח רכיבים עצמאיים (ICA) </a:t>
            </a:r>
          </a:p>
        </p:txBody>
      </p:sp>
      <p:sp>
        <p:nvSpPr>
          <p:cNvPr id="9" name="תיבת טקסט 8">
            <a:extLst>
              <a:ext uri="{FF2B5EF4-FFF2-40B4-BE49-F238E27FC236}">
                <a16:creationId xmlns:a16="http://schemas.microsoft.com/office/drawing/2014/main" id="{1557F623-0004-9032-C820-1E7B253BC8DD}"/>
              </a:ext>
            </a:extLst>
          </p:cNvPr>
          <p:cNvSpPr txBox="1"/>
          <p:nvPr/>
        </p:nvSpPr>
        <p:spPr>
          <a:xfrm>
            <a:off x="319114" y="1704417"/>
            <a:ext cx="4401972" cy="646331"/>
          </a:xfrm>
          <a:prstGeom prst="rect">
            <a:avLst/>
          </a:prstGeom>
          <a:noFill/>
        </p:spPr>
        <p:txBody>
          <a:bodyPr wrap="square">
            <a:spAutoFit/>
          </a:bodyPr>
          <a:lstStyle/>
          <a:p>
            <a:r>
              <a:rPr lang="he-IL" dirty="0"/>
              <a:t>היא שיטה שמנסה למצוא מקורות שונים ובלתי תלויים בתוך נתונים שיש להם ממדים רבים.</a:t>
            </a:r>
          </a:p>
        </p:txBody>
      </p:sp>
    </p:spTree>
    <p:extLst>
      <p:ext uri="{BB962C8B-B14F-4D97-AF65-F5344CB8AC3E}">
        <p14:creationId xmlns:p14="http://schemas.microsoft.com/office/powerpoint/2010/main" val="582415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3C30F388-2E57-1D73-23FF-9BAC164003A0}"/>
              </a:ext>
            </a:extLst>
          </p:cNvPr>
          <p:cNvSpPr>
            <a:spLocks noChangeArrowheads="1"/>
          </p:cNvSpPr>
          <p:nvPr/>
        </p:nvSpPr>
        <p:spPr bwMode="auto">
          <a:xfrm>
            <a:off x="1" y="1453079"/>
            <a:ext cx="9143999" cy="313932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eaLnBrk="0" fontAlgn="base" latinLnBrk="0" hangingPunct="0">
              <a:lnSpc>
                <a:spcPct val="100000"/>
              </a:lnSpc>
              <a:spcBef>
                <a:spcPct val="0"/>
              </a:spcBef>
              <a:spcAft>
                <a:spcPct val="0"/>
              </a:spcAft>
              <a:buClrTx/>
              <a:buSzTx/>
              <a:buFontTx/>
              <a:buNone/>
              <a:tabLst/>
            </a:pPr>
            <a:endParaRPr kumimoji="0" lang="he-IL" altLang="he-IL" sz="2200" b="0" i="0" u="none" strike="noStrike" cap="none" normalizeH="0" baseline="0" dirty="0">
              <a:ln>
                <a:noFill/>
              </a:ln>
              <a:solidFill>
                <a:schemeClr val="tx1"/>
              </a:solidFill>
              <a:effectLst/>
              <a:latin typeface="Arial" panose="020B0604020202020204" pitchFamily="34" charset="0"/>
            </a:endParaRPr>
          </a:p>
          <a:p>
            <a:pPr marL="342900" marR="0" lvl="0" indent="-342900" algn="r" defTabSz="914400" eaLnBrk="0" fontAlgn="base" latinLnBrk="0" hangingPunct="0">
              <a:lnSpc>
                <a:spcPct val="100000"/>
              </a:lnSpc>
              <a:spcBef>
                <a:spcPct val="0"/>
              </a:spcBef>
              <a:spcAft>
                <a:spcPct val="0"/>
              </a:spcAft>
              <a:buClrTx/>
              <a:buSzTx/>
              <a:buFont typeface="Arial" panose="020B0604020202020204" pitchFamily="34" charset="0"/>
              <a:buChar char="•"/>
              <a:tabLst/>
            </a:pPr>
            <a:r>
              <a:rPr kumimoji="0" lang="he-IL" altLang="he-IL" sz="2200" b="1" i="0" u="none" strike="noStrike" cap="none" normalizeH="0" baseline="0" dirty="0">
                <a:ln>
                  <a:noFill/>
                </a:ln>
                <a:solidFill>
                  <a:srgbClr val="0D0D0D"/>
                </a:solidFill>
                <a:effectLst/>
                <a:latin typeface="Söhne"/>
              </a:rPr>
              <a:t>Z</a:t>
            </a:r>
            <a:r>
              <a:rPr kumimoji="0" lang="he-IL" altLang="he-IL" sz="2200" b="0" i="0" u="none" strike="noStrike" cap="none" normalizeH="0" baseline="0" dirty="0">
                <a:ln>
                  <a:noFill/>
                </a:ln>
                <a:solidFill>
                  <a:srgbClr val="0D0D0D"/>
                </a:solidFill>
                <a:effectLst/>
                <a:latin typeface="Söhne"/>
              </a:rPr>
              <a:t>: </a:t>
            </a:r>
            <a:r>
              <a:rPr kumimoji="0" lang="he-IL" altLang="he-IL" sz="2200" b="1" i="0" u="none" strike="noStrike" cap="none" normalizeH="0" baseline="0" dirty="0">
                <a:ln>
                  <a:noFill/>
                </a:ln>
                <a:solidFill>
                  <a:srgbClr val="0D0D0D"/>
                </a:solidFill>
                <a:effectLst/>
                <a:latin typeface="Söhne Mono"/>
              </a:rPr>
              <a:t>Z</a:t>
            </a:r>
            <a:r>
              <a:rPr kumimoji="0" lang="he-IL" altLang="he-IL" sz="2200" b="0" i="0" u="none" strike="noStrike" cap="none" normalizeH="0" baseline="0" dirty="0">
                <a:ln>
                  <a:noFill/>
                </a:ln>
                <a:solidFill>
                  <a:srgbClr val="0D0D0D"/>
                </a:solidFill>
                <a:effectLst/>
                <a:latin typeface="Söhne"/>
              </a:rPr>
              <a:t> הוא מטריצת נתונים </a:t>
            </a:r>
            <a:r>
              <a:rPr kumimoji="0" lang="he-IL" altLang="he-IL" sz="2200" b="1" i="0" u="none" strike="noStrike" cap="none" normalizeH="0" baseline="0" dirty="0">
                <a:ln>
                  <a:noFill/>
                </a:ln>
                <a:solidFill>
                  <a:srgbClr val="0D0D0D"/>
                </a:solidFill>
                <a:effectLst/>
                <a:latin typeface="Söhne Mono"/>
              </a:rPr>
              <a:t>L × N</a:t>
            </a:r>
            <a:r>
              <a:rPr kumimoji="0" lang="he-IL" altLang="he-IL" sz="2200" b="0" i="0" u="none" strike="noStrike" cap="none" normalizeH="0" baseline="0" dirty="0">
                <a:ln>
                  <a:noFill/>
                </a:ln>
                <a:solidFill>
                  <a:srgbClr val="0D0D0D"/>
                </a:solidFill>
                <a:effectLst/>
                <a:latin typeface="Söhne"/>
              </a:rPr>
              <a:t>, </a:t>
            </a:r>
            <a:r>
              <a:rPr kumimoji="0" lang="he-IL" altLang="he-IL" sz="2200" b="1" i="0" u="none" strike="noStrike" cap="none" normalizeH="0" baseline="0" dirty="0">
                <a:ln>
                  <a:noFill/>
                </a:ln>
                <a:solidFill>
                  <a:srgbClr val="0D0D0D"/>
                </a:solidFill>
                <a:effectLst/>
                <a:latin typeface="Söhne Mono"/>
              </a:rPr>
              <a:t>L</a:t>
            </a:r>
            <a:r>
              <a:rPr kumimoji="0" lang="he-IL" altLang="he-IL" sz="2200" b="0" i="0" u="none" strike="noStrike" cap="none" normalizeH="0" baseline="0" dirty="0">
                <a:ln>
                  <a:noFill/>
                </a:ln>
                <a:solidFill>
                  <a:srgbClr val="0D0D0D"/>
                </a:solidFill>
                <a:effectLst/>
                <a:latin typeface="Söhne"/>
              </a:rPr>
              <a:t> מייצג את מספר הממדים (או הרצועות) בנתונים, ו-</a:t>
            </a:r>
            <a:r>
              <a:rPr kumimoji="0" lang="he-IL" altLang="he-IL" sz="2200" b="1" i="0" u="none" strike="noStrike" cap="none" normalizeH="0" baseline="0" dirty="0">
                <a:ln>
                  <a:noFill/>
                </a:ln>
                <a:solidFill>
                  <a:srgbClr val="0D0D0D"/>
                </a:solidFill>
                <a:effectLst/>
                <a:latin typeface="Söhne Mono"/>
              </a:rPr>
              <a:t>N</a:t>
            </a:r>
            <a:r>
              <a:rPr kumimoji="0" lang="he-IL" altLang="he-IL" sz="2200" b="0" i="0" u="none" strike="noStrike" cap="none" normalizeH="0" baseline="0" dirty="0">
                <a:ln>
                  <a:noFill/>
                </a:ln>
                <a:solidFill>
                  <a:srgbClr val="0D0D0D"/>
                </a:solidFill>
                <a:effectLst/>
                <a:latin typeface="Söhne"/>
              </a:rPr>
              <a:t> את מספר הפיקסלים.</a:t>
            </a:r>
          </a:p>
          <a:p>
            <a:pPr marL="342900" marR="0" lvl="0" indent="-342900" algn="r" defTabSz="914400" eaLnBrk="0" fontAlgn="base" latinLnBrk="0" hangingPunct="0">
              <a:lnSpc>
                <a:spcPct val="100000"/>
              </a:lnSpc>
              <a:spcBef>
                <a:spcPct val="0"/>
              </a:spcBef>
              <a:spcAft>
                <a:spcPct val="0"/>
              </a:spcAft>
              <a:buClrTx/>
              <a:buSzTx/>
              <a:buFont typeface="Arial" panose="020B0604020202020204" pitchFamily="34" charset="0"/>
              <a:buChar char="•"/>
              <a:tabLst/>
            </a:pPr>
            <a:r>
              <a:rPr kumimoji="0" lang="he-IL" altLang="he-IL" sz="2200" b="1" i="0" u="none" strike="noStrike" cap="none" normalizeH="0" baseline="0" dirty="0">
                <a:ln>
                  <a:noFill/>
                </a:ln>
                <a:solidFill>
                  <a:srgbClr val="0D0D0D"/>
                </a:solidFill>
                <a:effectLst/>
                <a:latin typeface="Söhne"/>
              </a:rPr>
              <a:t>w</a:t>
            </a:r>
            <a:r>
              <a:rPr kumimoji="0" lang="he-IL" altLang="he-IL" sz="2200" b="0" i="0" u="none" strike="noStrike" cap="none" normalizeH="0" baseline="0" dirty="0">
                <a:ln>
                  <a:noFill/>
                </a:ln>
                <a:solidFill>
                  <a:srgbClr val="0D0D0D"/>
                </a:solidFill>
                <a:effectLst/>
                <a:latin typeface="Söhne"/>
              </a:rPr>
              <a:t>: </a:t>
            </a:r>
            <a:r>
              <a:rPr kumimoji="0" lang="he-IL" altLang="he-IL" sz="2200" b="1" i="0" u="none" strike="noStrike" cap="none" normalizeH="0" baseline="0" dirty="0">
                <a:ln>
                  <a:noFill/>
                </a:ln>
                <a:solidFill>
                  <a:srgbClr val="0D0D0D"/>
                </a:solidFill>
                <a:effectLst/>
                <a:latin typeface="Söhne Mono"/>
              </a:rPr>
              <a:t>w</a:t>
            </a:r>
            <a:r>
              <a:rPr kumimoji="0" lang="he-IL" altLang="he-IL" sz="2200" b="0" i="0" u="none" strike="noStrike" cap="none" normalizeH="0" baseline="0" dirty="0">
                <a:ln>
                  <a:noFill/>
                </a:ln>
                <a:solidFill>
                  <a:srgbClr val="0D0D0D"/>
                </a:solidFill>
                <a:effectLst/>
                <a:latin typeface="Söhne"/>
              </a:rPr>
              <a:t> </a:t>
            </a:r>
            <a:r>
              <a:rPr lang="he-IL" altLang="he-IL" sz="2200" dirty="0">
                <a:solidFill>
                  <a:srgbClr val="0D0D0D"/>
                </a:solidFill>
                <a:latin typeface="Söhne"/>
              </a:rPr>
              <a:t>ו</a:t>
            </a:r>
            <a:r>
              <a:rPr kumimoji="0" lang="he-IL" altLang="he-IL" sz="2200" b="0" i="0" u="none" strike="noStrike" cap="none" normalizeH="0" baseline="0" dirty="0">
                <a:ln>
                  <a:noFill/>
                </a:ln>
                <a:solidFill>
                  <a:srgbClr val="0D0D0D"/>
                </a:solidFill>
                <a:effectLst/>
                <a:latin typeface="Söhne"/>
              </a:rPr>
              <a:t>וקטור המשקולות הרצוי, שאותו רוצים לאופטימיזציה כדי למקסם את </a:t>
            </a:r>
            <a:r>
              <a:rPr kumimoji="0" lang="he-IL" altLang="he-IL" sz="2200" b="0" i="0" u="none" strike="noStrike" cap="none" normalizeH="0" baseline="0" dirty="0" err="1">
                <a:ln>
                  <a:noFill/>
                </a:ln>
                <a:solidFill>
                  <a:srgbClr val="0D0D0D"/>
                </a:solidFill>
                <a:effectLst/>
                <a:latin typeface="Söhne"/>
              </a:rPr>
              <a:t>הקרטוזיס</a:t>
            </a:r>
            <a:r>
              <a:rPr kumimoji="0" lang="he-IL" altLang="he-IL" sz="2200" b="0" i="0" u="none" strike="noStrike" cap="none" normalizeH="0" baseline="0" dirty="0">
                <a:ln>
                  <a:noFill/>
                </a:ln>
                <a:solidFill>
                  <a:srgbClr val="0D0D0D"/>
                </a:solidFill>
                <a:effectLst/>
                <a:latin typeface="Söhne"/>
              </a:rPr>
              <a:t>. משמש להקרין את הנתונים לממד מסוים.</a:t>
            </a:r>
          </a:p>
          <a:p>
            <a:pPr marL="342900" marR="0" lvl="0" indent="-342900" algn="r" defTabSz="914400" eaLnBrk="0" fontAlgn="base" latinLnBrk="0" hangingPunct="0">
              <a:lnSpc>
                <a:spcPct val="100000"/>
              </a:lnSpc>
              <a:spcBef>
                <a:spcPct val="0"/>
              </a:spcBef>
              <a:spcAft>
                <a:spcPct val="0"/>
              </a:spcAft>
              <a:buClrTx/>
              <a:buSzTx/>
              <a:buFont typeface="Arial" panose="020B0604020202020204" pitchFamily="34" charset="0"/>
              <a:buChar char="•"/>
              <a:tabLst/>
            </a:pPr>
            <a:r>
              <a:rPr kumimoji="0" lang="he-IL" altLang="he-IL" sz="2200" b="1" i="0" u="none" strike="noStrike" cap="none" normalizeH="0" baseline="0" dirty="0">
                <a:ln>
                  <a:noFill/>
                </a:ln>
                <a:solidFill>
                  <a:srgbClr val="0D0D0D"/>
                </a:solidFill>
                <a:effectLst/>
                <a:latin typeface="Söhne"/>
              </a:rPr>
              <a:t>y</a:t>
            </a:r>
            <a:r>
              <a:rPr kumimoji="0" lang="he-IL" altLang="he-IL" sz="2200" b="0" i="0" u="none" strike="noStrike" cap="none" normalizeH="0" baseline="0" dirty="0">
                <a:ln>
                  <a:noFill/>
                </a:ln>
                <a:solidFill>
                  <a:srgbClr val="0D0D0D"/>
                </a:solidFill>
                <a:effectLst/>
                <a:latin typeface="Söhne"/>
              </a:rPr>
              <a:t>: </a:t>
            </a:r>
            <a:r>
              <a:rPr kumimoji="0" lang="he-IL" altLang="he-IL" sz="2200" b="1" i="0" u="none" strike="noStrike" cap="none" normalizeH="0" baseline="0" dirty="0">
                <a:ln>
                  <a:noFill/>
                </a:ln>
                <a:solidFill>
                  <a:srgbClr val="0D0D0D"/>
                </a:solidFill>
                <a:effectLst/>
                <a:latin typeface="Söhne Mono"/>
              </a:rPr>
              <a:t>y</a:t>
            </a:r>
            <a:r>
              <a:rPr kumimoji="0" lang="he-IL" altLang="he-IL" sz="2200" b="0" i="0" u="none" strike="noStrike" cap="none" normalizeH="0" baseline="0" dirty="0">
                <a:ln>
                  <a:noFill/>
                </a:ln>
                <a:solidFill>
                  <a:srgbClr val="0D0D0D"/>
                </a:solidFill>
                <a:effectLst/>
                <a:latin typeface="Söhne"/>
              </a:rPr>
              <a:t> הוא הנתון המוקרן לאחר החלת </a:t>
            </a:r>
            <a:r>
              <a:rPr kumimoji="0" lang="he-IL" altLang="he-IL" sz="2200" b="0" i="0" u="none" strike="noStrike" cap="none" normalizeH="0" baseline="0" dirty="0" err="1">
                <a:ln>
                  <a:noFill/>
                </a:ln>
                <a:solidFill>
                  <a:srgbClr val="0D0D0D"/>
                </a:solidFill>
                <a:effectLst/>
                <a:latin typeface="Söhne"/>
              </a:rPr>
              <a:t>הוקטור</a:t>
            </a:r>
            <a:r>
              <a:rPr kumimoji="0" lang="he-IL" altLang="he-IL" sz="2200" b="0" i="0" u="none" strike="noStrike" cap="none" normalizeH="0" baseline="0" dirty="0">
                <a:ln>
                  <a:noFill/>
                </a:ln>
                <a:solidFill>
                  <a:srgbClr val="0D0D0D"/>
                </a:solidFill>
                <a:effectLst/>
                <a:latin typeface="Söhne"/>
              </a:rPr>
              <a:t> </a:t>
            </a:r>
            <a:r>
              <a:rPr kumimoji="0" lang="he-IL" altLang="he-IL" sz="2200" b="1" i="0" u="none" strike="noStrike" cap="none" normalizeH="0" baseline="0" dirty="0">
                <a:ln>
                  <a:noFill/>
                </a:ln>
                <a:solidFill>
                  <a:srgbClr val="0D0D0D"/>
                </a:solidFill>
                <a:effectLst/>
                <a:latin typeface="Söhne Mono"/>
              </a:rPr>
              <a:t>w</a:t>
            </a:r>
            <a:r>
              <a:rPr kumimoji="0" lang="he-IL" altLang="he-IL" sz="2200" b="0" i="0" u="none" strike="noStrike" cap="none" normalizeH="0" baseline="0" dirty="0">
                <a:ln>
                  <a:noFill/>
                </a:ln>
                <a:solidFill>
                  <a:srgbClr val="0D0D0D"/>
                </a:solidFill>
                <a:effectLst/>
                <a:latin typeface="Söhne"/>
              </a:rPr>
              <a:t> על מטריצת הנתונים </a:t>
            </a:r>
            <a:r>
              <a:rPr kumimoji="0" lang="he-IL" altLang="he-IL" sz="2200" b="1" i="0" u="none" strike="noStrike" cap="none" normalizeH="0" baseline="0" dirty="0">
                <a:ln>
                  <a:noFill/>
                </a:ln>
                <a:solidFill>
                  <a:srgbClr val="0D0D0D"/>
                </a:solidFill>
                <a:effectLst/>
                <a:latin typeface="Söhne Mono"/>
              </a:rPr>
              <a:t>Z</a:t>
            </a:r>
            <a:r>
              <a:rPr kumimoji="0" lang="he-IL" altLang="he-IL" sz="2200" b="0" i="0" u="none" strike="noStrike" cap="none" normalizeH="0" baseline="0" dirty="0">
                <a:ln>
                  <a:noFill/>
                </a:ln>
                <a:solidFill>
                  <a:srgbClr val="0D0D0D"/>
                </a:solidFill>
                <a:effectLst/>
                <a:latin typeface="Söhne"/>
              </a:rPr>
              <a:t>. מייצג הנתונים המוסבים לממד אחד.</a:t>
            </a:r>
          </a:p>
          <a:p>
            <a:pPr marL="342900" marR="0" lvl="0" indent="-342900" algn="r" defTabSz="914400" eaLnBrk="0" fontAlgn="base" latinLnBrk="0" hangingPunct="0">
              <a:lnSpc>
                <a:spcPct val="100000"/>
              </a:lnSpc>
              <a:spcBef>
                <a:spcPct val="0"/>
              </a:spcBef>
              <a:spcAft>
                <a:spcPct val="0"/>
              </a:spcAft>
              <a:buClrTx/>
              <a:buSzTx/>
              <a:buFont typeface="Arial" panose="020B0604020202020204" pitchFamily="34" charset="0"/>
              <a:buChar char="•"/>
              <a:tabLst/>
            </a:pPr>
            <a:r>
              <a:rPr kumimoji="0" lang="he-IL" altLang="he-IL" sz="2200" b="1" i="0" u="none" strike="noStrike" cap="none" normalizeH="0" baseline="0" dirty="0">
                <a:ln>
                  <a:noFill/>
                </a:ln>
                <a:solidFill>
                  <a:srgbClr val="0D0D0D"/>
                </a:solidFill>
                <a:effectLst/>
                <a:latin typeface="Söhne"/>
              </a:rPr>
              <a:t>κ(y)</a:t>
            </a:r>
            <a:r>
              <a:rPr kumimoji="0" lang="he-IL" altLang="he-IL" sz="2200" b="0" i="0" u="none" strike="noStrike" cap="none" normalizeH="0" baseline="0" dirty="0">
                <a:ln>
                  <a:noFill/>
                </a:ln>
                <a:solidFill>
                  <a:srgbClr val="0D0D0D"/>
                </a:solidFill>
                <a:effectLst/>
                <a:latin typeface="Söhne"/>
              </a:rPr>
              <a:t>: זו הנוסחה </a:t>
            </a:r>
            <a:r>
              <a:rPr kumimoji="0" lang="he-IL" altLang="he-IL" sz="2200" b="0" i="0" u="none" strike="noStrike" cap="none" normalizeH="0" baseline="0" dirty="0" err="1">
                <a:ln>
                  <a:noFill/>
                </a:ln>
                <a:solidFill>
                  <a:srgbClr val="0D0D0D"/>
                </a:solidFill>
                <a:effectLst/>
                <a:latin typeface="Söhne"/>
              </a:rPr>
              <a:t>לקרטוזיס</a:t>
            </a:r>
            <a:r>
              <a:rPr kumimoji="0" lang="he-IL" altLang="he-IL" sz="2200" b="0" i="0" u="none" strike="noStrike" cap="none" normalizeH="0" baseline="0" dirty="0">
                <a:ln>
                  <a:noFill/>
                </a:ln>
                <a:solidFill>
                  <a:srgbClr val="0D0D0D"/>
                </a:solidFill>
                <a:effectLst/>
                <a:latin typeface="Söhne"/>
              </a:rPr>
              <a:t>, שהוא הרגע הרביעי (</a:t>
            </a:r>
            <a:r>
              <a:rPr kumimoji="0" lang="he-IL" altLang="he-IL" sz="2200" b="1" i="0" u="none" strike="noStrike" cap="none" normalizeH="0" baseline="0" dirty="0">
                <a:ln>
                  <a:noFill/>
                </a:ln>
                <a:solidFill>
                  <a:srgbClr val="0D0D0D"/>
                </a:solidFill>
                <a:effectLst/>
                <a:latin typeface="Söhne Mono"/>
              </a:rPr>
              <a:t>E(y^4)</a:t>
            </a:r>
            <a:r>
              <a:rPr kumimoji="0" lang="he-IL" altLang="he-IL" sz="2200" b="0" i="0" u="none" strike="noStrike" cap="none" normalizeH="0" baseline="0" dirty="0">
                <a:ln>
                  <a:noFill/>
                </a:ln>
                <a:solidFill>
                  <a:srgbClr val="0D0D0D"/>
                </a:solidFill>
                <a:effectLst/>
                <a:latin typeface="Söhne"/>
              </a:rPr>
              <a:t>) של הנתון המוקרן </a:t>
            </a:r>
            <a:r>
              <a:rPr kumimoji="0" lang="he-IL" altLang="he-IL" sz="2200" b="1" i="0" u="none" strike="noStrike" cap="none" normalizeH="0" baseline="0" dirty="0">
                <a:ln>
                  <a:noFill/>
                </a:ln>
                <a:solidFill>
                  <a:srgbClr val="0D0D0D"/>
                </a:solidFill>
                <a:effectLst/>
                <a:latin typeface="Söhne Mono"/>
              </a:rPr>
              <a:t>y</a:t>
            </a:r>
            <a:r>
              <a:rPr kumimoji="0" lang="he-IL" altLang="he-IL" sz="2200" b="0" i="0" u="none" strike="noStrike" cap="none" normalizeH="0" baseline="0" dirty="0">
                <a:ln>
                  <a:noFill/>
                </a:ln>
                <a:solidFill>
                  <a:srgbClr val="0D0D0D"/>
                </a:solidFill>
                <a:effectLst/>
                <a:latin typeface="Söhne"/>
              </a:rPr>
              <a:t> פחות 3. הוא מודד את "קיצוניות" או "זנבות" התפלגות הנתונים.</a:t>
            </a:r>
          </a:p>
        </p:txBody>
      </p:sp>
    </p:spTree>
    <p:extLst>
      <p:ext uri="{BB962C8B-B14F-4D97-AF65-F5344CB8AC3E}">
        <p14:creationId xmlns:p14="http://schemas.microsoft.com/office/powerpoint/2010/main" val="7751005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Isosceles Triangle 24">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תמונה 5">
            <a:extLst>
              <a:ext uri="{FF2B5EF4-FFF2-40B4-BE49-F238E27FC236}">
                <a16:creationId xmlns:a16="http://schemas.microsoft.com/office/drawing/2014/main" id="{A59AEB34-035E-31D2-F409-8E8FF18F0018}"/>
              </a:ext>
            </a:extLst>
          </p:cNvPr>
          <p:cNvPicPr>
            <a:picLocks noChangeAspect="1"/>
          </p:cNvPicPr>
          <p:nvPr/>
        </p:nvPicPr>
        <p:blipFill>
          <a:blip r:embed="rId2"/>
          <a:stretch>
            <a:fillRect/>
          </a:stretch>
        </p:blipFill>
        <p:spPr>
          <a:xfrm>
            <a:off x="1999491" y="1480838"/>
            <a:ext cx="4927587" cy="1093028"/>
          </a:xfrm>
          <a:prstGeom prst="rect">
            <a:avLst/>
          </a:prstGeom>
        </p:spPr>
      </p:pic>
      <p:pic>
        <p:nvPicPr>
          <p:cNvPr id="8" name="תמונה 7">
            <a:extLst>
              <a:ext uri="{FF2B5EF4-FFF2-40B4-BE49-F238E27FC236}">
                <a16:creationId xmlns:a16="http://schemas.microsoft.com/office/drawing/2014/main" id="{D7B4F511-89A1-1E6C-1C71-9B8D508D8EEF}"/>
              </a:ext>
            </a:extLst>
          </p:cNvPr>
          <p:cNvPicPr>
            <a:picLocks noChangeAspect="1"/>
          </p:cNvPicPr>
          <p:nvPr/>
        </p:nvPicPr>
        <p:blipFill>
          <a:blip r:embed="rId3"/>
          <a:stretch>
            <a:fillRect/>
          </a:stretch>
        </p:blipFill>
        <p:spPr>
          <a:xfrm>
            <a:off x="711137" y="3173440"/>
            <a:ext cx="7903689" cy="1296699"/>
          </a:xfrm>
          <a:prstGeom prst="rect">
            <a:avLst/>
          </a:prstGeom>
        </p:spPr>
      </p:pic>
      <p:pic>
        <p:nvPicPr>
          <p:cNvPr id="10" name="תמונה 9">
            <a:extLst>
              <a:ext uri="{FF2B5EF4-FFF2-40B4-BE49-F238E27FC236}">
                <a16:creationId xmlns:a16="http://schemas.microsoft.com/office/drawing/2014/main" id="{C2B5465C-4409-ABF2-6C73-48F987B9BA8A}"/>
              </a:ext>
            </a:extLst>
          </p:cNvPr>
          <p:cNvPicPr>
            <a:picLocks noChangeAspect="1"/>
          </p:cNvPicPr>
          <p:nvPr/>
        </p:nvPicPr>
        <p:blipFill>
          <a:blip r:embed="rId4"/>
          <a:stretch>
            <a:fillRect/>
          </a:stretch>
        </p:blipFill>
        <p:spPr>
          <a:xfrm>
            <a:off x="1984441" y="5496326"/>
            <a:ext cx="5220012" cy="1300003"/>
          </a:xfrm>
          <a:prstGeom prst="rect">
            <a:avLst/>
          </a:prstGeom>
        </p:spPr>
      </p:pic>
      <p:sp>
        <p:nvSpPr>
          <p:cNvPr id="7" name="תיבת טקסט 6">
            <a:extLst>
              <a:ext uri="{FF2B5EF4-FFF2-40B4-BE49-F238E27FC236}">
                <a16:creationId xmlns:a16="http://schemas.microsoft.com/office/drawing/2014/main" id="{A3A32316-BB70-D975-EE38-BCFCD93C83C0}"/>
              </a:ext>
            </a:extLst>
          </p:cNvPr>
          <p:cNvSpPr txBox="1"/>
          <p:nvPr/>
        </p:nvSpPr>
        <p:spPr>
          <a:xfrm>
            <a:off x="819808" y="392132"/>
            <a:ext cx="8239126" cy="1107996"/>
          </a:xfrm>
          <a:prstGeom prst="rect">
            <a:avLst/>
          </a:prstGeom>
          <a:noFill/>
        </p:spPr>
        <p:txBody>
          <a:bodyPr wrap="square">
            <a:spAutoFit/>
          </a:bodyPr>
          <a:lstStyle/>
          <a:p>
            <a:pPr marL="342900" marR="0" lvl="0" indent="-342900" algn="r" defTabSz="914400" eaLnBrk="0" fontAlgn="base" latinLnBrk="0" hangingPunct="0">
              <a:lnSpc>
                <a:spcPct val="100000"/>
              </a:lnSpc>
              <a:spcBef>
                <a:spcPct val="0"/>
              </a:spcBef>
              <a:spcAft>
                <a:spcPct val="0"/>
              </a:spcAft>
              <a:buClrTx/>
              <a:buSzTx/>
              <a:buFont typeface="Arial" panose="020B0604020202020204" pitchFamily="34" charset="0"/>
              <a:buChar char="•"/>
              <a:tabLst/>
            </a:pPr>
            <a:r>
              <a:rPr kumimoji="0" lang="he-IL" altLang="he-IL" sz="2200" b="1" i="0" u="none" strike="noStrike" cap="none" normalizeH="0" baseline="0" dirty="0">
                <a:ln>
                  <a:noFill/>
                </a:ln>
                <a:solidFill>
                  <a:srgbClr val="0D0D0D"/>
                </a:solidFill>
                <a:effectLst/>
                <a:latin typeface="Söhne"/>
              </a:rPr>
              <a:t>F(y)</a:t>
            </a:r>
            <a:r>
              <a:rPr kumimoji="0" lang="he-IL" altLang="he-IL" sz="2200" b="0" i="0" u="none" strike="noStrike" cap="none" normalizeH="0" baseline="0" dirty="0">
                <a:ln>
                  <a:noFill/>
                </a:ln>
                <a:solidFill>
                  <a:srgbClr val="0D0D0D"/>
                </a:solidFill>
                <a:effectLst/>
                <a:latin typeface="Söhne"/>
              </a:rPr>
              <a:t>: </a:t>
            </a:r>
            <a:r>
              <a:rPr kumimoji="0" lang="he-IL" altLang="he-IL" sz="2200" b="1" i="0" u="none" strike="noStrike" cap="none" normalizeH="0" baseline="0" dirty="0">
                <a:ln>
                  <a:noFill/>
                </a:ln>
                <a:solidFill>
                  <a:srgbClr val="0D0D0D"/>
                </a:solidFill>
                <a:effectLst/>
                <a:latin typeface="Söhne Mono"/>
              </a:rPr>
              <a:t>F(y)</a:t>
            </a:r>
            <a:r>
              <a:rPr kumimoji="0" lang="he-IL" altLang="he-IL" sz="2200" b="0" i="0" u="none" strike="noStrike" cap="none" normalizeH="0" baseline="0" dirty="0">
                <a:ln>
                  <a:noFill/>
                </a:ln>
                <a:solidFill>
                  <a:srgbClr val="0D0D0D"/>
                </a:solidFill>
                <a:effectLst/>
                <a:latin typeface="Söhne"/>
              </a:rPr>
              <a:t> היא פונקציה שמודדת את העצמאות של הנתון המוקרן </a:t>
            </a:r>
            <a:r>
              <a:rPr kumimoji="0" lang="he-IL" altLang="he-IL" sz="2200" b="1" i="0" u="none" strike="noStrike" cap="none" normalizeH="0" baseline="0" dirty="0">
                <a:ln>
                  <a:noFill/>
                </a:ln>
                <a:solidFill>
                  <a:srgbClr val="0D0D0D"/>
                </a:solidFill>
                <a:effectLst/>
                <a:latin typeface="Söhne Mono"/>
              </a:rPr>
              <a:t>y</a:t>
            </a:r>
            <a:r>
              <a:rPr kumimoji="0" lang="he-IL" altLang="he-IL" sz="2200" b="0" i="0" u="none" strike="noStrike" cap="none" normalizeH="0" baseline="0" dirty="0">
                <a:ln>
                  <a:noFill/>
                </a:ln>
                <a:solidFill>
                  <a:srgbClr val="0D0D0D"/>
                </a:solidFill>
                <a:effectLst/>
                <a:latin typeface="Söhne"/>
              </a:rPr>
              <a:t>. בהקשר זה, היא מודדת את </a:t>
            </a:r>
            <a:r>
              <a:rPr kumimoji="0" lang="he-IL" altLang="he-IL" sz="2200" b="0" i="0" u="none" strike="noStrike" cap="none" normalizeH="0" baseline="0" dirty="0" err="1">
                <a:ln>
                  <a:noFill/>
                </a:ln>
                <a:solidFill>
                  <a:srgbClr val="0D0D0D"/>
                </a:solidFill>
                <a:effectLst/>
                <a:latin typeface="Söhne"/>
              </a:rPr>
              <a:t>הקרטוזיס</a:t>
            </a:r>
            <a:r>
              <a:rPr kumimoji="0" lang="he-IL" altLang="he-IL" sz="2200" b="0" i="0" u="none" strike="noStrike" cap="none" normalizeH="0" baseline="0" dirty="0">
                <a:ln>
                  <a:noFill/>
                </a:ln>
                <a:solidFill>
                  <a:srgbClr val="0D0D0D"/>
                </a:solidFill>
                <a:effectLst/>
                <a:latin typeface="Söhne"/>
              </a:rPr>
              <a:t> (</a:t>
            </a:r>
            <a:r>
              <a:rPr kumimoji="0" lang="he-IL" altLang="he-IL" sz="2200" b="1" i="0" u="none" strike="noStrike" cap="none" normalizeH="0" baseline="0" dirty="0">
                <a:ln>
                  <a:noFill/>
                </a:ln>
                <a:solidFill>
                  <a:srgbClr val="0D0D0D"/>
                </a:solidFill>
                <a:effectLst/>
                <a:latin typeface="Söhne Mono"/>
              </a:rPr>
              <a:t>κ(y)</a:t>
            </a:r>
            <a:r>
              <a:rPr kumimoji="0" lang="he-IL" altLang="he-IL" sz="2200" b="0" i="0" u="none" strike="noStrike" cap="none" normalizeH="0" baseline="0" dirty="0">
                <a:ln>
                  <a:noFill/>
                </a:ln>
                <a:solidFill>
                  <a:srgbClr val="0D0D0D"/>
                </a:solidFill>
                <a:effectLst/>
                <a:latin typeface="Söhne"/>
              </a:rPr>
              <a:t>) של הנתון המוקרן. </a:t>
            </a:r>
            <a:r>
              <a:rPr kumimoji="0" lang="he-IL" altLang="he-IL" sz="2200" b="0" i="0" u="none" strike="noStrike" cap="none" normalizeH="0" baseline="0" dirty="0" err="1">
                <a:ln>
                  <a:noFill/>
                </a:ln>
                <a:solidFill>
                  <a:srgbClr val="0D0D0D"/>
                </a:solidFill>
                <a:effectLst/>
                <a:latin typeface="Söhne"/>
              </a:rPr>
              <a:t>קרטוזיס</a:t>
            </a:r>
            <a:r>
              <a:rPr kumimoji="0" lang="he-IL" altLang="he-IL" sz="2200" b="0" i="0" u="none" strike="noStrike" cap="none" normalizeH="0" baseline="0" dirty="0">
                <a:ln>
                  <a:noFill/>
                </a:ln>
                <a:solidFill>
                  <a:srgbClr val="0D0D0D"/>
                </a:solidFill>
                <a:effectLst/>
                <a:latin typeface="Söhne"/>
              </a:rPr>
              <a:t> גבוה מצביע על רמת אי-</a:t>
            </a:r>
            <a:r>
              <a:rPr kumimoji="0" lang="he-IL" altLang="he-IL" sz="2200" b="0" i="0" u="none" strike="noStrike" cap="none" normalizeH="0" baseline="0" dirty="0" err="1">
                <a:ln>
                  <a:noFill/>
                </a:ln>
                <a:solidFill>
                  <a:srgbClr val="0D0D0D"/>
                </a:solidFill>
                <a:effectLst/>
                <a:latin typeface="Söhne"/>
              </a:rPr>
              <a:t>גאוסיות</a:t>
            </a:r>
            <a:r>
              <a:rPr kumimoji="0" lang="he-IL" altLang="he-IL" sz="2200" b="0" i="0" u="none" strike="noStrike" cap="none" normalizeH="0" baseline="0" dirty="0">
                <a:ln>
                  <a:noFill/>
                </a:ln>
                <a:solidFill>
                  <a:srgbClr val="0D0D0D"/>
                </a:solidFill>
                <a:effectLst/>
                <a:latin typeface="Söhne"/>
              </a:rPr>
              <a:t> גבוהה ולכן על עצמאות גבוהה יותר.</a:t>
            </a:r>
          </a:p>
        </p:txBody>
      </p:sp>
      <p:sp>
        <p:nvSpPr>
          <p:cNvPr id="11" name="תיבת טקסט 10">
            <a:extLst>
              <a:ext uri="{FF2B5EF4-FFF2-40B4-BE49-F238E27FC236}">
                <a16:creationId xmlns:a16="http://schemas.microsoft.com/office/drawing/2014/main" id="{9435F14E-466C-3968-0851-67F1FCD1F68E}"/>
              </a:ext>
            </a:extLst>
          </p:cNvPr>
          <p:cNvSpPr txBox="1"/>
          <p:nvPr/>
        </p:nvSpPr>
        <p:spPr>
          <a:xfrm>
            <a:off x="138062" y="4365085"/>
            <a:ext cx="9028386" cy="1107996"/>
          </a:xfrm>
          <a:prstGeom prst="rect">
            <a:avLst/>
          </a:prstGeom>
          <a:noFill/>
        </p:spPr>
        <p:txBody>
          <a:bodyPr wrap="square">
            <a:spAutoFit/>
          </a:bodyPr>
          <a:lstStyle/>
          <a:p>
            <a:pPr marL="342900" marR="0" lvl="0" indent="-342900" algn="r" defTabSz="914400" eaLnBrk="0" fontAlgn="base" latinLnBrk="0" hangingPunct="0">
              <a:lnSpc>
                <a:spcPct val="100000"/>
              </a:lnSpc>
              <a:spcBef>
                <a:spcPct val="0"/>
              </a:spcBef>
              <a:spcAft>
                <a:spcPct val="0"/>
              </a:spcAft>
              <a:buClrTx/>
              <a:buSzTx/>
              <a:buFont typeface="Arial" panose="020B0604020202020204" pitchFamily="34" charset="0"/>
              <a:buChar char="•"/>
              <a:tabLst/>
            </a:pPr>
            <a:r>
              <a:rPr kumimoji="0" lang="he-IL" altLang="he-IL" sz="2200" b="1" i="0" u="none" strike="noStrike" cap="none" normalizeH="0" baseline="0" dirty="0">
                <a:ln>
                  <a:noFill/>
                </a:ln>
                <a:solidFill>
                  <a:srgbClr val="0D0D0D"/>
                </a:solidFill>
                <a:effectLst/>
                <a:latin typeface="Söhne"/>
              </a:rPr>
              <a:t>∆w</a:t>
            </a:r>
            <a:r>
              <a:rPr kumimoji="0" lang="he-IL" altLang="he-IL" sz="2200" b="0" i="0" u="none" strike="noStrike" cap="none" normalizeH="0" baseline="0" dirty="0">
                <a:ln>
                  <a:noFill/>
                </a:ln>
                <a:solidFill>
                  <a:srgbClr val="0D0D0D"/>
                </a:solidFill>
                <a:effectLst/>
                <a:latin typeface="Söhne"/>
              </a:rPr>
              <a:t>: </a:t>
            </a:r>
            <a:r>
              <a:rPr kumimoji="0" lang="he-IL" altLang="he-IL" sz="2200" b="1" i="0" u="none" strike="noStrike" cap="none" normalizeH="0" baseline="0" dirty="0">
                <a:ln>
                  <a:noFill/>
                </a:ln>
                <a:solidFill>
                  <a:srgbClr val="0D0D0D"/>
                </a:solidFill>
                <a:effectLst/>
                <a:latin typeface="Söhne Mono"/>
              </a:rPr>
              <a:t>∆w</a:t>
            </a:r>
            <a:r>
              <a:rPr kumimoji="0" lang="he-IL" altLang="he-IL" sz="2200" b="0" i="0" u="none" strike="noStrike" cap="none" normalizeH="0" baseline="0" dirty="0">
                <a:ln>
                  <a:noFill/>
                </a:ln>
                <a:solidFill>
                  <a:srgbClr val="0D0D0D"/>
                </a:solidFill>
                <a:effectLst/>
                <a:latin typeface="Söhne"/>
              </a:rPr>
              <a:t> הוא הנגזרת (או השיפוע) של </a:t>
            </a:r>
            <a:r>
              <a:rPr kumimoji="0" lang="he-IL" altLang="he-IL" sz="2200" b="0" i="0" u="none" strike="noStrike" cap="none" normalizeH="0" baseline="0" dirty="0" err="1">
                <a:ln>
                  <a:noFill/>
                </a:ln>
                <a:solidFill>
                  <a:srgbClr val="0D0D0D"/>
                </a:solidFill>
                <a:effectLst/>
                <a:latin typeface="Söhne"/>
              </a:rPr>
              <a:t>הקרטוזיס</a:t>
            </a:r>
            <a:r>
              <a:rPr kumimoji="0" lang="he-IL" altLang="he-IL" sz="2200" b="0" i="0" u="none" strike="noStrike" cap="none" normalizeH="0" baseline="0" dirty="0">
                <a:ln>
                  <a:noFill/>
                </a:ln>
                <a:solidFill>
                  <a:srgbClr val="0D0D0D"/>
                </a:solidFill>
                <a:effectLst/>
                <a:latin typeface="Söhne"/>
              </a:rPr>
              <a:t> (</a:t>
            </a:r>
            <a:r>
              <a:rPr kumimoji="0" lang="he-IL" altLang="he-IL" sz="2200" b="1" i="0" u="none" strike="noStrike" cap="none" normalizeH="0" baseline="0" dirty="0">
                <a:ln>
                  <a:noFill/>
                </a:ln>
                <a:solidFill>
                  <a:srgbClr val="0D0D0D"/>
                </a:solidFill>
                <a:effectLst/>
                <a:latin typeface="Söhne Mono"/>
              </a:rPr>
              <a:t>κ(y)</a:t>
            </a:r>
            <a:r>
              <a:rPr kumimoji="0" lang="he-IL" altLang="he-IL" sz="2200" b="0" i="0" u="none" strike="noStrike" cap="none" normalizeH="0" baseline="0" dirty="0">
                <a:ln>
                  <a:noFill/>
                </a:ln>
                <a:solidFill>
                  <a:srgbClr val="0D0D0D"/>
                </a:solidFill>
                <a:effectLst/>
                <a:latin typeface="Söhne"/>
              </a:rPr>
              <a:t>) ביחס </a:t>
            </a:r>
            <a:r>
              <a:rPr kumimoji="0" lang="he-IL" altLang="he-IL" sz="2200" b="0" i="0" u="none" strike="noStrike" cap="none" normalizeH="0" baseline="0" dirty="0" err="1">
                <a:ln>
                  <a:noFill/>
                </a:ln>
                <a:solidFill>
                  <a:srgbClr val="0D0D0D"/>
                </a:solidFill>
                <a:effectLst/>
                <a:latin typeface="Söhne"/>
              </a:rPr>
              <a:t>לוקטור</a:t>
            </a:r>
            <a:r>
              <a:rPr kumimoji="0" lang="he-IL" altLang="he-IL" sz="2200" b="0" i="0" u="none" strike="noStrike" cap="none" normalizeH="0" baseline="0" dirty="0">
                <a:ln>
                  <a:noFill/>
                </a:ln>
                <a:solidFill>
                  <a:srgbClr val="0D0D0D"/>
                </a:solidFill>
                <a:effectLst/>
                <a:latin typeface="Söhne"/>
              </a:rPr>
              <a:t> המשקולות </a:t>
            </a:r>
            <a:r>
              <a:rPr kumimoji="0" lang="he-IL" altLang="he-IL" sz="2200" b="1" i="0" u="none" strike="noStrike" cap="none" normalizeH="0" baseline="0" dirty="0">
                <a:ln>
                  <a:noFill/>
                </a:ln>
                <a:solidFill>
                  <a:srgbClr val="0D0D0D"/>
                </a:solidFill>
                <a:effectLst/>
                <a:latin typeface="Söhne Mono"/>
              </a:rPr>
              <a:t>w</a:t>
            </a:r>
            <a:r>
              <a:rPr kumimoji="0" lang="he-IL" altLang="he-IL" sz="2200" b="0" i="0" u="none" strike="noStrike" cap="none" normalizeH="0" baseline="0" dirty="0">
                <a:ln>
                  <a:noFill/>
                </a:ln>
                <a:solidFill>
                  <a:srgbClr val="0D0D0D"/>
                </a:solidFill>
                <a:effectLst/>
                <a:latin typeface="Söhne"/>
              </a:rPr>
              <a:t>. היא מחושבת כ- </a:t>
            </a:r>
            <a:r>
              <a:rPr kumimoji="0" lang="he-IL" altLang="he-IL" sz="2200" b="1" i="0" u="none" strike="noStrike" cap="none" normalizeH="0" baseline="0" dirty="0">
                <a:ln>
                  <a:noFill/>
                </a:ln>
                <a:solidFill>
                  <a:srgbClr val="0D0D0D"/>
                </a:solidFill>
                <a:effectLst/>
                <a:latin typeface="Söhne Mono"/>
              </a:rPr>
              <a:t>4E)y^3z</a:t>
            </a:r>
            <a:r>
              <a:rPr kumimoji="0" lang="en-US" altLang="he-IL" sz="2200" b="1" i="0" u="none" strike="noStrike" cap="none" normalizeH="0" baseline="0" dirty="0">
                <a:ln>
                  <a:noFill/>
                </a:ln>
                <a:solidFill>
                  <a:srgbClr val="0D0D0D"/>
                </a:solidFill>
                <a:effectLst/>
                <a:latin typeface="Söhne Mono"/>
              </a:rPr>
              <a:t> (</a:t>
            </a:r>
            <a:r>
              <a:rPr kumimoji="0" lang="he-IL" altLang="he-IL" sz="2200" b="0" i="0" u="none" strike="noStrike" cap="none" normalizeH="0" baseline="0" dirty="0">
                <a:ln>
                  <a:noFill/>
                </a:ln>
                <a:solidFill>
                  <a:srgbClr val="0D0D0D"/>
                </a:solidFill>
                <a:effectLst/>
                <a:latin typeface="Söhne"/>
              </a:rPr>
              <a:t>, ומשמשת באלגוריתמי אופטימיזציה כמו </a:t>
            </a:r>
            <a:r>
              <a:rPr kumimoji="0" lang="he-IL" altLang="he-IL" sz="2200" b="0" i="0" u="none" strike="noStrike" cap="none" normalizeH="0" baseline="0" dirty="0" err="1">
                <a:ln>
                  <a:noFill/>
                </a:ln>
                <a:solidFill>
                  <a:srgbClr val="0D0D0D"/>
                </a:solidFill>
                <a:effectLst/>
                <a:latin typeface="Söhne"/>
              </a:rPr>
              <a:t>גרדיאנט</a:t>
            </a:r>
            <a:r>
              <a:rPr kumimoji="0" lang="he-IL" altLang="he-IL" sz="2200" b="0" i="0" u="none" strike="noStrike" cap="none" normalizeH="0" baseline="0" dirty="0">
                <a:ln>
                  <a:noFill/>
                </a:ln>
                <a:solidFill>
                  <a:srgbClr val="0D0D0D"/>
                </a:solidFill>
                <a:effectLst/>
                <a:latin typeface="Söhne"/>
              </a:rPr>
              <a:t> </a:t>
            </a:r>
            <a:r>
              <a:rPr kumimoji="0" lang="he-IL" altLang="he-IL" sz="2200" b="0" i="0" u="none" strike="noStrike" cap="none" normalizeH="0" baseline="0" dirty="0" err="1">
                <a:ln>
                  <a:noFill/>
                </a:ln>
                <a:solidFill>
                  <a:srgbClr val="0D0D0D"/>
                </a:solidFill>
                <a:effectLst/>
                <a:latin typeface="Söhne"/>
              </a:rPr>
              <a:t>דיסנט</a:t>
            </a:r>
            <a:r>
              <a:rPr kumimoji="0" lang="he-IL" altLang="he-IL" sz="2200" b="0" i="0" u="none" strike="noStrike" cap="none" normalizeH="0" baseline="0" dirty="0">
                <a:ln>
                  <a:noFill/>
                </a:ln>
                <a:solidFill>
                  <a:srgbClr val="0D0D0D"/>
                </a:solidFill>
                <a:effectLst/>
                <a:latin typeface="Söhne"/>
              </a:rPr>
              <a:t> או התאמת נקודה קבועה כדי להתאים את וקטור המשקולות </a:t>
            </a:r>
            <a:r>
              <a:rPr kumimoji="0" lang="he-IL" altLang="he-IL" sz="2200" b="1" i="0" u="none" strike="noStrike" cap="none" normalizeH="0" baseline="0" dirty="0">
                <a:ln>
                  <a:noFill/>
                </a:ln>
                <a:solidFill>
                  <a:srgbClr val="0D0D0D"/>
                </a:solidFill>
                <a:effectLst/>
                <a:latin typeface="Söhne Mono"/>
              </a:rPr>
              <a:t>w</a:t>
            </a:r>
            <a:r>
              <a:rPr kumimoji="0" lang="he-IL" altLang="he-IL" sz="2200" b="0" i="0" u="none" strike="noStrike" cap="none" normalizeH="0" baseline="0" dirty="0">
                <a:ln>
                  <a:noFill/>
                </a:ln>
                <a:solidFill>
                  <a:srgbClr val="0D0D0D"/>
                </a:solidFill>
                <a:effectLst/>
                <a:latin typeface="Söhne"/>
              </a:rPr>
              <a:t>.</a:t>
            </a:r>
          </a:p>
        </p:txBody>
      </p:sp>
      <p:sp>
        <p:nvSpPr>
          <p:cNvPr id="13" name="תיבת טקסט 12">
            <a:extLst>
              <a:ext uri="{FF2B5EF4-FFF2-40B4-BE49-F238E27FC236}">
                <a16:creationId xmlns:a16="http://schemas.microsoft.com/office/drawing/2014/main" id="{F3F7ABEC-838F-58D3-4FF1-224454567554}"/>
              </a:ext>
            </a:extLst>
          </p:cNvPr>
          <p:cNvSpPr txBox="1"/>
          <p:nvPr/>
        </p:nvSpPr>
        <p:spPr>
          <a:xfrm>
            <a:off x="819808" y="2340699"/>
            <a:ext cx="8346640" cy="1107996"/>
          </a:xfrm>
          <a:prstGeom prst="rect">
            <a:avLst/>
          </a:prstGeom>
          <a:noFill/>
        </p:spPr>
        <p:txBody>
          <a:bodyPr wrap="square">
            <a:spAutoFit/>
          </a:bodyPr>
          <a:lstStyle/>
          <a:p>
            <a:pPr marL="342900" marR="0" lvl="0" indent="-342900" algn="r" defTabSz="914400" eaLnBrk="0" fontAlgn="base" latinLnBrk="0" hangingPunct="0">
              <a:lnSpc>
                <a:spcPct val="100000"/>
              </a:lnSpc>
              <a:spcBef>
                <a:spcPct val="0"/>
              </a:spcBef>
              <a:spcAft>
                <a:spcPct val="0"/>
              </a:spcAft>
              <a:buClrTx/>
              <a:buSzTx/>
              <a:buFont typeface="Arial" panose="020B0604020202020204" pitchFamily="34" charset="0"/>
              <a:buChar char="•"/>
              <a:tabLst/>
            </a:pPr>
            <a:r>
              <a:rPr kumimoji="0" lang="he-IL" altLang="he-IL" sz="2200" b="1" i="0" u="none" strike="noStrike" cap="none" normalizeH="0" baseline="0" dirty="0">
                <a:ln>
                  <a:noFill/>
                </a:ln>
                <a:solidFill>
                  <a:srgbClr val="0D0D0D"/>
                </a:solidFill>
                <a:effectLst/>
                <a:latin typeface="Söhne"/>
              </a:rPr>
              <a:t>J(w)</a:t>
            </a:r>
            <a:r>
              <a:rPr kumimoji="0" lang="he-IL" altLang="he-IL" sz="2200" b="0" i="0" u="none" strike="noStrike" cap="none" normalizeH="0" baseline="0" dirty="0">
                <a:ln>
                  <a:noFill/>
                </a:ln>
                <a:solidFill>
                  <a:srgbClr val="0D0D0D"/>
                </a:solidFill>
                <a:effectLst/>
                <a:latin typeface="Söhne"/>
              </a:rPr>
              <a:t>: </a:t>
            </a:r>
            <a:r>
              <a:rPr kumimoji="0" lang="he-IL" altLang="he-IL" sz="2200" b="1" i="0" u="none" strike="noStrike" cap="none" normalizeH="0" baseline="0" dirty="0">
                <a:ln>
                  <a:noFill/>
                </a:ln>
                <a:solidFill>
                  <a:srgbClr val="0D0D0D"/>
                </a:solidFill>
                <a:effectLst/>
                <a:latin typeface="Söhne Mono"/>
              </a:rPr>
              <a:t>J(w)</a:t>
            </a:r>
            <a:r>
              <a:rPr kumimoji="0" lang="he-IL" altLang="he-IL" sz="2200" b="0" i="0" u="none" strike="noStrike" cap="none" normalizeH="0" baseline="0" dirty="0">
                <a:ln>
                  <a:noFill/>
                </a:ln>
                <a:solidFill>
                  <a:srgbClr val="0D0D0D"/>
                </a:solidFill>
                <a:effectLst/>
                <a:latin typeface="Söhne"/>
              </a:rPr>
              <a:t> היא פונקציית המטרה לבעיה האופטימיזציה. היא שואפת למקסם את </a:t>
            </a:r>
            <a:r>
              <a:rPr kumimoji="0" lang="he-IL" altLang="he-IL" sz="2200" b="0" i="0" u="none" strike="noStrike" cap="none" normalizeH="0" baseline="0" dirty="0" err="1">
                <a:ln>
                  <a:noFill/>
                </a:ln>
                <a:solidFill>
                  <a:srgbClr val="0D0D0D"/>
                </a:solidFill>
                <a:effectLst/>
                <a:latin typeface="Söhne"/>
              </a:rPr>
              <a:t>הקרטוזיס</a:t>
            </a:r>
            <a:r>
              <a:rPr kumimoji="0" lang="he-IL" altLang="he-IL" sz="2200" b="0" i="0" u="none" strike="noStrike" cap="none" normalizeH="0" baseline="0" dirty="0">
                <a:ln>
                  <a:noFill/>
                </a:ln>
                <a:solidFill>
                  <a:srgbClr val="0D0D0D"/>
                </a:solidFill>
                <a:effectLst/>
                <a:latin typeface="Söhne"/>
              </a:rPr>
              <a:t> (</a:t>
            </a:r>
            <a:r>
              <a:rPr kumimoji="0" lang="he-IL" altLang="he-IL" sz="2200" b="1" i="0" u="none" strike="noStrike" cap="none" normalizeH="0" baseline="0" dirty="0">
                <a:ln>
                  <a:noFill/>
                </a:ln>
                <a:solidFill>
                  <a:srgbClr val="0D0D0D"/>
                </a:solidFill>
                <a:effectLst/>
                <a:latin typeface="Söhne Mono"/>
              </a:rPr>
              <a:t>κ(y)</a:t>
            </a:r>
            <a:r>
              <a:rPr kumimoji="0" lang="he-IL" altLang="he-IL" sz="2200" b="0" i="0" u="none" strike="noStrike" cap="none" normalizeH="0" baseline="0" dirty="0">
                <a:ln>
                  <a:noFill/>
                </a:ln>
                <a:solidFill>
                  <a:srgbClr val="0D0D0D"/>
                </a:solidFill>
                <a:effectLst/>
                <a:latin typeface="Söhne"/>
              </a:rPr>
              <a:t>) של הנתון המוקרן </a:t>
            </a:r>
            <a:r>
              <a:rPr kumimoji="0" lang="he-IL" altLang="he-IL" sz="2200" b="1" i="0" u="none" strike="noStrike" cap="none" normalizeH="0" baseline="0" dirty="0">
                <a:ln>
                  <a:noFill/>
                </a:ln>
                <a:solidFill>
                  <a:srgbClr val="0D0D0D"/>
                </a:solidFill>
                <a:effectLst/>
                <a:latin typeface="Söhne Mono"/>
              </a:rPr>
              <a:t>y</a:t>
            </a:r>
            <a:r>
              <a:rPr kumimoji="0" lang="he-IL" altLang="he-IL" sz="2200" b="0" i="0" u="none" strike="noStrike" cap="none" normalizeH="0" baseline="0" dirty="0">
                <a:ln>
                  <a:noFill/>
                </a:ln>
                <a:solidFill>
                  <a:srgbClr val="0D0D0D"/>
                </a:solidFill>
                <a:effectLst/>
                <a:latin typeface="Söhne"/>
              </a:rPr>
              <a:t> על ידי אופטימיזציה של וקטור המשקולות </a:t>
            </a:r>
            <a:r>
              <a:rPr kumimoji="0" lang="he-IL" altLang="he-IL" sz="2200" b="1" i="0" u="none" strike="noStrike" cap="none" normalizeH="0" baseline="0" dirty="0">
                <a:ln>
                  <a:noFill/>
                </a:ln>
                <a:solidFill>
                  <a:srgbClr val="0D0D0D"/>
                </a:solidFill>
                <a:effectLst/>
                <a:latin typeface="Söhne Mono"/>
              </a:rPr>
              <a:t>w</a:t>
            </a:r>
            <a:r>
              <a:rPr kumimoji="0" lang="he-IL" altLang="he-IL" sz="2200" b="0" i="0" u="none" strike="noStrike" cap="none" normalizeH="0" baseline="0" dirty="0">
                <a:ln>
                  <a:noFill/>
                </a:ln>
                <a:solidFill>
                  <a:srgbClr val="0D0D0D"/>
                </a:solidFill>
                <a:effectLst/>
                <a:latin typeface="Söhne"/>
              </a:rPr>
              <a:t>.</a:t>
            </a:r>
          </a:p>
        </p:txBody>
      </p:sp>
    </p:spTree>
    <p:extLst>
      <p:ext uri="{BB962C8B-B14F-4D97-AF65-F5344CB8AC3E}">
        <p14:creationId xmlns:p14="http://schemas.microsoft.com/office/powerpoint/2010/main" val="11772235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81" name="Group 3080">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8223477" y="2358"/>
            <a:ext cx="1407490" cy="1766008"/>
            <a:chOff x="-648769" y="2358"/>
            <a:chExt cx="1876653" cy="1766008"/>
          </a:xfrm>
        </p:grpSpPr>
        <p:sp>
          <p:nvSpPr>
            <p:cNvPr id="3082" name="Freeform: Shape 3081">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85" name="Rectangle 308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972226" y="6114337"/>
            <a:ext cx="645368" cy="48402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7" name="Isosceles Triangle 3086">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77" y="5721108"/>
            <a:ext cx="1696473"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Block diagram of standard independent component analysis. | Download  Scientific Diagram">
            <a:extLst>
              <a:ext uri="{FF2B5EF4-FFF2-40B4-BE49-F238E27FC236}">
                <a16:creationId xmlns:a16="http://schemas.microsoft.com/office/drawing/2014/main" id="{63792778-63ED-D32C-DEA8-45031BB0A5D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2600" y="1952005"/>
            <a:ext cx="8178799" cy="295398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תיבת טקסט 1">
            <a:extLst>
              <a:ext uri="{FF2B5EF4-FFF2-40B4-BE49-F238E27FC236}">
                <a16:creationId xmlns:a16="http://schemas.microsoft.com/office/drawing/2014/main" id="{E3DAB513-7D19-9134-87D2-BC9C9951E944}"/>
              </a:ext>
            </a:extLst>
          </p:cNvPr>
          <p:cNvSpPr txBox="1"/>
          <p:nvPr/>
        </p:nvSpPr>
        <p:spPr>
          <a:xfrm>
            <a:off x="2704050" y="1802340"/>
            <a:ext cx="333440" cy="369332"/>
          </a:xfrm>
          <a:prstGeom prst="rect">
            <a:avLst/>
          </a:prstGeom>
          <a:noFill/>
        </p:spPr>
        <p:txBody>
          <a:bodyPr wrap="square" rtlCol="1">
            <a:spAutoFit/>
          </a:bodyPr>
          <a:lstStyle/>
          <a:p>
            <a:r>
              <a:rPr lang="en-US" dirty="0"/>
              <a:t>Z</a:t>
            </a:r>
            <a:endParaRPr lang="he-IL" dirty="0"/>
          </a:p>
        </p:txBody>
      </p:sp>
      <p:sp>
        <p:nvSpPr>
          <p:cNvPr id="4" name="תיבת טקסט 3">
            <a:extLst>
              <a:ext uri="{FF2B5EF4-FFF2-40B4-BE49-F238E27FC236}">
                <a16:creationId xmlns:a16="http://schemas.microsoft.com/office/drawing/2014/main" id="{783E5C2F-721C-2A2E-4A18-102B920C8F7A}"/>
              </a:ext>
            </a:extLst>
          </p:cNvPr>
          <p:cNvSpPr txBox="1"/>
          <p:nvPr/>
        </p:nvSpPr>
        <p:spPr>
          <a:xfrm>
            <a:off x="5029741" y="1582673"/>
            <a:ext cx="404648" cy="369332"/>
          </a:xfrm>
          <a:prstGeom prst="rect">
            <a:avLst/>
          </a:prstGeom>
          <a:noFill/>
        </p:spPr>
        <p:txBody>
          <a:bodyPr wrap="square">
            <a:spAutoFit/>
          </a:bodyPr>
          <a:lstStyle/>
          <a:p>
            <a:pPr marR="0" lvl="0" algn="r" defTabSz="914400" eaLnBrk="0" fontAlgn="base" latinLnBrk="0" hangingPunct="0">
              <a:lnSpc>
                <a:spcPct val="100000"/>
              </a:lnSpc>
              <a:spcBef>
                <a:spcPct val="0"/>
              </a:spcBef>
              <a:spcAft>
                <a:spcPct val="0"/>
              </a:spcAft>
              <a:buClrTx/>
              <a:buSzTx/>
              <a:tabLst/>
            </a:pPr>
            <a:r>
              <a:rPr kumimoji="0" lang="en-US" altLang="he-IL" sz="1800" b="0" i="0" u="none" strike="noStrike" cap="none" normalizeH="0" baseline="0" dirty="0">
                <a:ln>
                  <a:noFill/>
                </a:ln>
                <a:solidFill>
                  <a:srgbClr val="0D0D0D"/>
                </a:solidFill>
                <a:effectLst/>
                <a:latin typeface="Söhne"/>
              </a:rPr>
              <a:t>W</a:t>
            </a:r>
            <a:endParaRPr kumimoji="0" lang="he-IL" altLang="he-IL" sz="1800" b="0" i="0" u="none" strike="noStrike" cap="none" normalizeH="0" baseline="0" dirty="0">
              <a:ln>
                <a:noFill/>
              </a:ln>
              <a:solidFill>
                <a:srgbClr val="0D0D0D"/>
              </a:solidFill>
              <a:effectLst/>
              <a:latin typeface="Söhne"/>
            </a:endParaRPr>
          </a:p>
        </p:txBody>
      </p:sp>
    </p:spTree>
    <p:extLst>
      <p:ext uri="{BB962C8B-B14F-4D97-AF65-F5344CB8AC3E}">
        <p14:creationId xmlns:p14="http://schemas.microsoft.com/office/powerpoint/2010/main" val="25875316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תיבת טקסט 6">
            <a:extLst>
              <a:ext uri="{FF2B5EF4-FFF2-40B4-BE49-F238E27FC236}">
                <a16:creationId xmlns:a16="http://schemas.microsoft.com/office/drawing/2014/main" id="{DC8DEB12-A5FB-FD97-FE16-1E2076B30F5E}"/>
              </a:ext>
            </a:extLst>
          </p:cNvPr>
          <p:cNvSpPr txBox="1"/>
          <p:nvPr/>
        </p:nvSpPr>
        <p:spPr>
          <a:xfrm>
            <a:off x="1196835" y="2596820"/>
            <a:ext cx="6275615" cy="584775"/>
          </a:xfrm>
          <a:prstGeom prst="rect">
            <a:avLst/>
          </a:prstGeom>
          <a:noFill/>
        </p:spPr>
        <p:txBody>
          <a:bodyPr wrap="square">
            <a:spAutoFit/>
          </a:bodyPr>
          <a:lstStyle/>
          <a:p>
            <a:r>
              <a:rPr lang="en-US" sz="3200" dirty="0"/>
              <a:t>Display Element Adjustment</a:t>
            </a:r>
            <a:endParaRPr lang="he-IL" sz="3200" dirty="0"/>
          </a:p>
        </p:txBody>
      </p:sp>
      <p:sp>
        <p:nvSpPr>
          <p:cNvPr id="9" name="תיבת טקסט 8">
            <a:extLst>
              <a:ext uri="{FF2B5EF4-FFF2-40B4-BE49-F238E27FC236}">
                <a16:creationId xmlns:a16="http://schemas.microsoft.com/office/drawing/2014/main" id="{A6B39FE2-9D6F-8A0F-669F-BB4EB8A87968}"/>
              </a:ext>
            </a:extLst>
          </p:cNvPr>
          <p:cNvSpPr txBox="1"/>
          <p:nvPr/>
        </p:nvSpPr>
        <p:spPr>
          <a:xfrm>
            <a:off x="2660964" y="2233066"/>
            <a:ext cx="3822069" cy="584775"/>
          </a:xfrm>
          <a:prstGeom prst="rect">
            <a:avLst/>
          </a:prstGeom>
          <a:noFill/>
        </p:spPr>
        <p:txBody>
          <a:bodyPr wrap="square">
            <a:spAutoFit/>
          </a:bodyPr>
          <a:lstStyle/>
          <a:p>
            <a:r>
              <a:rPr lang="he-IL" sz="3200" dirty="0"/>
              <a:t>התאמת רכיבי תצוגה</a:t>
            </a:r>
          </a:p>
        </p:txBody>
      </p:sp>
      <p:pic>
        <p:nvPicPr>
          <p:cNvPr id="7172" name="Picture 4" descr="How to Invert Colors of Video/Photo for Free, inverted colors photo -  hpnonline.org">
            <a:extLst>
              <a:ext uri="{FF2B5EF4-FFF2-40B4-BE49-F238E27FC236}">
                <a16:creationId xmlns:a16="http://schemas.microsoft.com/office/drawing/2014/main" id="{D4349071-530C-91D0-1369-FB9CC65383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92" y="3654028"/>
            <a:ext cx="2793814" cy="2800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8644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3BE7AFA5-C925-964F-8A78-22BE9CB2009E}"/>
              </a:ext>
            </a:extLst>
          </p:cNvPr>
          <p:cNvPicPr>
            <a:picLocks noChangeAspect="1"/>
          </p:cNvPicPr>
          <p:nvPr/>
        </p:nvPicPr>
        <p:blipFill rotWithShape="1">
          <a:blip r:embed="rId3"/>
          <a:srcRect l="1" r="-5556" b="62779"/>
          <a:stretch/>
        </p:blipFill>
        <p:spPr>
          <a:xfrm>
            <a:off x="3571240" y="696572"/>
            <a:ext cx="5024120" cy="5023508"/>
          </a:xfrm>
          <a:prstGeom prst="rect">
            <a:avLst/>
          </a:prstGeom>
        </p:spPr>
      </p:pic>
    </p:spTree>
    <p:extLst>
      <p:ext uri="{BB962C8B-B14F-4D97-AF65-F5344CB8AC3E}">
        <p14:creationId xmlns:p14="http://schemas.microsoft.com/office/powerpoint/2010/main" val="2342403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B8A5561-1FE3-6A3F-E128-9D11BD0B8215}"/>
              </a:ext>
            </a:extLst>
          </p:cNvPr>
          <p:cNvSpPr>
            <a:spLocks noGrp="1"/>
          </p:cNvSpPr>
          <p:nvPr>
            <p:ph type="title"/>
          </p:nvPr>
        </p:nvSpPr>
        <p:spPr>
          <a:xfrm>
            <a:off x="800100" y="642594"/>
            <a:ext cx="7543800" cy="1371600"/>
          </a:xfrm>
        </p:spPr>
        <p:txBody>
          <a:bodyPr anchor="ctr">
            <a:normAutofit/>
          </a:bodyPr>
          <a:lstStyle/>
          <a:p>
            <a:r>
              <a:rPr lang="he-IL" i="0" dirty="0">
                <a:effectLst/>
              </a:rPr>
              <a:t>היעדים להצגת תמונות היפרספקטרליות</a:t>
            </a:r>
            <a:endParaRPr lang="he-IL" dirty="0"/>
          </a:p>
        </p:txBody>
      </p:sp>
      <p:graphicFrame>
        <p:nvGraphicFramePr>
          <p:cNvPr id="6" name="מציין מיקום תוכן 2">
            <a:extLst>
              <a:ext uri="{FF2B5EF4-FFF2-40B4-BE49-F238E27FC236}">
                <a16:creationId xmlns:a16="http://schemas.microsoft.com/office/drawing/2014/main" id="{7329B23B-EB48-5770-5736-D38684C8193D}"/>
              </a:ext>
            </a:extLst>
          </p:cNvPr>
          <p:cNvGraphicFramePr>
            <a:graphicFrameLocks noGrp="1"/>
          </p:cNvGraphicFramePr>
          <p:nvPr>
            <p:ph idx="1"/>
            <p:extLst>
              <p:ext uri="{D42A27DB-BD31-4B8C-83A1-F6EECF244321}">
                <p14:modId xmlns:p14="http://schemas.microsoft.com/office/powerpoint/2010/main" val="3293380906"/>
              </p:ext>
            </p:extLst>
          </p:nvPr>
        </p:nvGraphicFramePr>
        <p:xfrm flipH="1">
          <a:off x="800100" y="2103120"/>
          <a:ext cx="7543800" cy="3849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848276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מציין מיקום תוכן 5">
            <a:extLst>
              <a:ext uri="{FF2B5EF4-FFF2-40B4-BE49-F238E27FC236}">
                <a16:creationId xmlns:a16="http://schemas.microsoft.com/office/drawing/2014/main" id="{4615EE91-14BC-31B0-9F69-129587E6533C}"/>
              </a:ext>
            </a:extLst>
          </p:cNvPr>
          <p:cNvPicPr>
            <a:picLocks noGrp="1" noChangeAspect="1"/>
          </p:cNvPicPr>
          <p:nvPr>
            <p:ph idx="1"/>
          </p:nvPr>
        </p:nvPicPr>
        <p:blipFill rotWithShape="1">
          <a:blip r:embed="rId2"/>
          <a:srcRect l="1" t="35676" r="1" b="5883"/>
          <a:stretch/>
        </p:blipFill>
        <p:spPr>
          <a:xfrm>
            <a:off x="3139440" y="314960"/>
            <a:ext cx="5689600" cy="5529249"/>
          </a:xfrm>
          <a:prstGeom prst="rect">
            <a:avLst/>
          </a:prstGeom>
        </p:spPr>
      </p:pic>
    </p:spTree>
    <p:extLst>
      <p:ext uri="{BB962C8B-B14F-4D97-AF65-F5344CB8AC3E}">
        <p14:creationId xmlns:p14="http://schemas.microsoft.com/office/powerpoint/2010/main" val="736200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תיבת טקסט 8">
            <a:extLst>
              <a:ext uri="{FF2B5EF4-FFF2-40B4-BE49-F238E27FC236}">
                <a16:creationId xmlns:a16="http://schemas.microsoft.com/office/drawing/2014/main" id="{50981D67-A173-4784-CC4E-9ABB2E917BCC}"/>
              </a:ext>
            </a:extLst>
          </p:cNvPr>
          <p:cNvSpPr txBox="1"/>
          <p:nvPr/>
        </p:nvSpPr>
        <p:spPr>
          <a:xfrm>
            <a:off x="0" y="2525061"/>
            <a:ext cx="7217228" cy="584775"/>
          </a:xfrm>
          <a:prstGeom prst="rect">
            <a:avLst/>
          </a:prstGeom>
          <a:noFill/>
        </p:spPr>
        <p:txBody>
          <a:bodyPr wrap="square">
            <a:spAutoFit/>
          </a:bodyPr>
          <a:lstStyle/>
          <a:p>
            <a:r>
              <a:rPr lang="he-IL" sz="3200" dirty="0"/>
              <a:t>הערכה על פרשנות חזותית</a:t>
            </a:r>
          </a:p>
        </p:txBody>
      </p:sp>
      <p:sp>
        <p:nvSpPr>
          <p:cNvPr id="11" name="תיבת טקסט 10">
            <a:extLst>
              <a:ext uri="{FF2B5EF4-FFF2-40B4-BE49-F238E27FC236}">
                <a16:creationId xmlns:a16="http://schemas.microsoft.com/office/drawing/2014/main" id="{AC420768-6161-79AE-BFBF-DE6E9F822007}"/>
              </a:ext>
            </a:extLst>
          </p:cNvPr>
          <p:cNvSpPr txBox="1"/>
          <p:nvPr/>
        </p:nvSpPr>
        <p:spPr>
          <a:xfrm>
            <a:off x="380319" y="2946589"/>
            <a:ext cx="7217228" cy="584775"/>
          </a:xfrm>
          <a:prstGeom prst="rect">
            <a:avLst/>
          </a:prstGeom>
          <a:noFill/>
        </p:spPr>
        <p:txBody>
          <a:bodyPr wrap="square">
            <a:spAutoFit/>
          </a:bodyPr>
          <a:lstStyle/>
          <a:p>
            <a:r>
              <a:rPr lang="en-US" sz="3200" dirty="0"/>
              <a:t>Evaluation on Visual Interpretation</a:t>
            </a:r>
            <a:endParaRPr lang="he-IL" sz="3200" dirty="0"/>
          </a:p>
        </p:txBody>
      </p:sp>
    </p:spTree>
    <p:extLst>
      <p:ext uri="{BB962C8B-B14F-4D97-AF65-F5344CB8AC3E}">
        <p14:creationId xmlns:p14="http://schemas.microsoft.com/office/powerpoint/2010/main" val="17480295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E572A42D-ED02-8280-AEDA-30D3F66FA70F}"/>
              </a:ext>
            </a:extLst>
          </p:cNvPr>
          <p:cNvPicPr>
            <a:picLocks noChangeAspect="1"/>
          </p:cNvPicPr>
          <p:nvPr/>
        </p:nvPicPr>
        <p:blipFill>
          <a:blip r:embed="rId2"/>
          <a:stretch>
            <a:fillRect/>
          </a:stretch>
        </p:blipFill>
        <p:spPr>
          <a:xfrm>
            <a:off x="437867" y="2313118"/>
            <a:ext cx="3788550" cy="3425073"/>
          </a:xfrm>
          <a:prstGeom prst="rect">
            <a:avLst/>
          </a:prstGeom>
        </p:spPr>
      </p:pic>
      <p:pic>
        <p:nvPicPr>
          <p:cNvPr id="6" name="תמונה 5">
            <a:extLst>
              <a:ext uri="{FF2B5EF4-FFF2-40B4-BE49-F238E27FC236}">
                <a16:creationId xmlns:a16="http://schemas.microsoft.com/office/drawing/2014/main" id="{2B58EBF0-F157-F8A3-0680-83308077626A}"/>
              </a:ext>
            </a:extLst>
          </p:cNvPr>
          <p:cNvPicPr>
            <a:picLocks noChangeAspect="1"/>
          </p:cNvPicPr>
          <p:nvPr/>
        </p:nvPicPr>
        <p:blipFill>
          <a:blip r:embed="rId3"/>
          <a:stretch>
            <a:fillRect/>
          </a:stretch>
        </p:blipFill>
        <p:spPr>
          <a:xfrm>
            <a:off x="4401380" y="408425"/>
            <a:ext cx="4432483" cy="3809386"/>
          </a:xfrm>
          <a:prstGeom prst="rect">
            <a:avLst/>
          </a:prstGeom>
        </p:spPr>
      </p:pic>
    </p:spTree>
    <p:extLst>
      <p:ext uri="{BB962C8B-B14F-4D97-AF65-F5344CB8AC3E}">
        <p14:creationId xmlns:p14="http://schemas.microsoft.com/office/powerpoint/2010/main" val="33848199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תיבת טקסט 5">
            <a:extLst>
              <a:ext uri="{FF2B5EF4-FFF2-40B4-BE49-F238E27FC236}">
                <a16:creationId xmlns:a16="http://schemas.microsoft.com/office/drawing/2014/main" id="{06D1028E-8685-6CB1-89D5-C43602FD16D1}"/>
              </a:ext>
            </a:extLst>
          </p:cNvPr>
          <p:cNvSpPr txBox="1"/>
          <p:nvPr/>
        </p:nvSpPr>
        <p:spPr>
          <a:xfrm>
            <a:off x="1455682" y="1081018"/>
            <a:ext cx="6736702" cy="1077218"/>
          </a:xfrm>
          <a:prstGeom prst="rect">
            <a:avLst/>
          </a:prstGeom>
          <a:noFill/>
        </p:spPr>
        <p:txBody>
          <a:bodyPr wrap="square">
            <a:spAutoFit/>
          </a:bodyPr>
          <a:lstStyle/>
          <a:p>
            <a:pPr algn="ctr"/>
            <a:r>
              <a:rPr lang="he-IL" sz="3200" b="1" dirty="0"/>
              <a:t>תצוגה של תמונה היפרספיקטרלית מנותחת</a:t>
            </a:r>
          </a:p>
        </p:txBody>
      </p:sp>
      <p:sp>
        <p:nvSpPr>
          <p:cNvPr id="3" name="תיבת טקסט 2">
            <a:extLst>
              <a:ext uri="{FF2B5EF4-FFF2-40B4-BE49-F238E27FC236}">
                <a16:creationId xmlns:a16="http://schemas.microsoft.com/office/drawing/2014/main" id="{24CF9D9F-D73B-691E-5975-DF4D595EFE44}"/>
              </a:ext>
            </a:extLst>
          </p:cNvPr>
          <p:cNvSpPr txBox="1"/>
          <p:nvPr/>
        </p:nvSpPr>
        <p:spPr>
          <a:xfrm>
            <a:off x="2244844" y="3004925"/>
            <a:ext cx="6232635" cy="892552"/>
          </a:xfrm>
          <a:prstGeom prst="rect">
            <a:avLst/>
          </a:prstGeom>
          <a:noFill/>
        </p:spPr>
        <p:txBody>
          <a:bodyPr wrap="square">
            <a:spAutoFit/>
          </a:bodyPr>
          <a:lstStyle/>
          <a:p>
            <a:r>
              <a:rPr lang="he-IL" sz="2800" b="0" i="0" dirty="0">
                <a:solidFill>
                  <a:srgbClr val="0D0D0D"/>
                </a:solidFill>
                <a:effectLst/>
                <a:latin typeface="Söhne"/>
              </a:rPr>
              <a:t>הצגת טכניקות : </a:t>
            </a:r>
          </a:p>
          <a:p>
            <a:pPr marL="457200" indent="-457200" algn="r">
              <a:buFont typeface="Arial" panose="020B0604020202020204" pitchFamily="34" charset="0"/>
              <a:buChar char="•"/>
            </a:pPr>
            <a:endParaRPr lang="he-IL" sz="2400" b="0" i="0" dirty="0">
              <a:solidFill>
                <a:srgbClr val="0D0D0D"/>
              </a:solidFill>
              <a:effectLst/>
              <a:highlight>
                <a:srgbClr val="FFFFFF"/>
              </a:highlight>
              <a:latin typeface="Söhne"/>
            </a:endParaRPr>
          </a:p>
        </p:txBody>
      </p:sp>
      <p:pic>
        <p:nvPicPr>
          <p:cNvPr id="4" name="Picture 7" descr="נורה על רקע צהוב עם קרני אור וחוט משורטטים">
            <a:extLst>
              <a:ext uri="{FF2B5EF4-FFF2-40B4-BE49-F238E27FC236}">
                <a16:creationId xmlns:a16="http://schemas.microsoft.com/office/drawing/2014/main" id="{3F1DA9E9-5328-9ED4-FBB5-4131A245D032}"/>
              </a:ext>
            </a:extLst>
          </p:cNvPr>
          <p:cNvPicPr>
            <a:picLocks noChangeAspect="1"/>
          </p:cNvPicPr>
          <p:nvPr/>
        </p:nvPicPr>
        <p:blipFill rotWithShape="1">
          <a:blip r:embed="rId2"/>
          <a:srcRect l="44320" r="61" b="-1"/>
          <a:stretch/>
        </p:blipFill>
        <p:spPr>
          <a:xfrm>
            <a:off x="879358" y="3533623"/>
            <a:ext cx="2446611" cy="2705321"/>
          </a:xfrm>
          <a:prstGeom prst="rect">
            <a:avLst/>
          </a:prstGeom>
          <a:noFill/>
          <a:ln>
            <a:noFill/>
          </a:ln>
        </p:spPr>
      </p:pic>
      <p:sp>
        <p:nvSpPr>
          <p:cNvPr id="5" name="תיבת טקסט 4">
            <a:extLst>
              <a:ext uri="{FF2B5EF4-FFF2-40B4-BE49-F238E27FC236}">
                <a16:creationId xmlns:a16="http://schemas.microsoft.com/office/drawing/2014/main" id="{38154B97-B247-C69D-64A1-8E1DE355E39F}"/>
              </a:ext>
            </a:extLst>
          </p:cNvPr>
          <p:cNvSpPr txBox="1"/>
          <p:nvPr/>
        </p:nvSpPr>
        <p:spPr>
          <a:xfrm>
            <a:off x="3424731" y="3897477"/>
            <a:ext cx="4786604" cy="1200329"/>
          </a:xfrm>
          <a:prstGeom prst="rect">
            <a:avLst/>
          </a:prstGeom>
          <a:noFill/>
        </p:spPr>
        <p:txBody>
          <a:bodyPr wrap="square">
            <a:spAutoFit/>
          </a:bodyPr>
          <a:lstStyle/>
          <a:p>
            <a:pPr marL="285750" indent="-285750">
              <a:buFont typeface="Wingdings" panose="05000000000000000000" pitchFamily="2" charset="2"/>
              <a:buChar char="q"/>
            </a:pPr>
            <a:r>
              <a:rPr lang="he-IL" sz="1800" i="0" dirty="0">
                <a:solidFill>
                  <a:srgbClr val="0D0D0D"/>
                </a:solidFill>
                <a:effectLst/>
                <a:latin typeface="Söhne"/>
                <a:cs typeface="+mn-cs"/>
              </a:rPr>
              <a:t>שיטת השכן הקרוב ביותר</a:t>
            </a:r>
          </a:p>
          <a:p>
            <a:pPr marL="285750" indent="-285750">
              <a:buFont typeface="Wingdings" panose="05000000000000000000" pitchFamily="2" charset="2"/>
              <a:buChar char="q"/>
            </a:pPr>
            <a:r>
              <a:rPr lang="he-IL" sz="1800" b="0" i="0" dirty="0">
                <a:solidFill>
                  <a:srgbClr val="0D0D0D"/>
                </a:solidFill>
                <a:effectLst/>
                <a:latin typeface="Söhne"/>
                <a:cs typeface="+mn-cs"/>
              </a:rPr>
              <a:t>רשתות עצביות מלאכותיות</a:t>
            </a:r>
          </a:p>
          <a:p>
            <a:pPr marL="285750" indent="-285750">
              <a:buFont typeface="Wingdings" panose="05000000000000000000" pitchFamily="2" charset="2"/>
              <a:buChar char="q"/>
            </a:pPr>
            <a:r>
              <a:rPr lang="he-IL" sz="1800" b="0" i="0" dirty="0">
                <a:solidFill>
                  <a:srgbClr val="0D0D0D"/>
                </a:solidFill>
                <a:effectLst/>
                <a:latin typeface="Söhne"/>
                <a:cs typeface="+mn-cs"/>
              </a:rPr>
              <a:t>שיטת ההפחתה הסתברותית</a:t>
            </a:r>
            <a:endParaRPr lang="he-IL" sz="1800" i="0" dirty="0">
              <a:solidFill>
                <a:srgbClr val="0D0D0D"/>
              </a:solidFill>
              <a:effectLst/>
              <a:latin typeface="Söhne"/>
              <a:cs typeface="+mn-cs"/>
            </a:endParaRPr>
          </a:p>
          <a:p>
            <a:pPr marL="285750" indent="-285750">
              <a:buFont typeface="Wingdings" panose="05000000000000000000" pitchFamily="2" charset="2"/>
              <a:buChar char="q"/>
            </a:pPr>
            <a:endParaRPr lang="he-IL" dirty="0"/>
          </a:p>
        </p:txBody>
      </p:sp>
    </p:spTree>
    <p:extLst>
      <p:ext uri="{BB962C8B-B14F-4D97-AF65-F5344CB8AC3E}">
        <p14:creationId xmlns:p14="http://schemas.microsoft.com/office/powerpoint/2010/main" val="40626996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0233274B-5CBC-17F3-2B92-AC8582B0E2CE}"/>
              </a:ext>
            </a:extLst>
          </p:cNvPr>
          <p:cNvSpPr txBox="1"/>
          <p:nvPr/>
        </p:nvSpPr>
        <p:spPr>
          <a:xfrm>
            <a:off x="894080" y="2621280"/>
            <a:ext cx="7183120" cy="1384995"/>
          </a:xfrm>
          <a:prstGeom prst="rect">
            <a:avLst/>
          </a:prstGeom>
          <a:noFill/>
        </p:spPr>
        <p:txBody>
          <a:bodyPr wrap="square">
            <a:spAutoFit/>
          </a:bodyPr>
          <a:lstStyle/>
          <a:p>
            <a:pPr marL="457200" indent="-457200">
              <a:buFont typeface="Arial" panose="020B0604020202020204" pitchFamily="34" charset="0"/>
              <a:buChar char="•"/>
            </a:pPr>
            <a:r>
              <a:rPr lang="he-IL" sz="2800" b="0" i="0">
                <a:solidFill>
                  <a:srgbClr val="0D0D0D"/>
                </a:solidFill>
                <a:effectLst/>
                <a:latin typeface="Söhne"/>
              </a:rPr>
              <a:t>שיטות לינאריות קיימות הן מוגבלות, חקירת שיטות לא לינאריות יכולה לשפר את הוויזואליזציה.</a:t>
            </a:r>
            <a:endParaRPr lang="he-IL" sz="2800" dirty="0"/>
          </a:p>
        </p:txBody>
      </p:sp>
      <p:sp>
        <p:nvSpPr>
          <p:cNvPr id="5" name="תיבת טקסט 4">
            <a:extLst>
              <a:ext uri="{FF2B5EF4-FFF2-40B4-BE49-F238E27FC236}">
                <a16:creationId xmlns:a16="http://schemas.microsoft.com/office/drawing/2014/main" id="{6BD6AE72-5CB7-2351-2A18-AD4D82C2798C}"/>
              </a:ext>
            </a:extLst>
          </p:cNvPr>
          <p:cNvSpPr txBox="1"/>
          <p:nvPr/>
        </p:nvSpPr>
        <p:spPr>
          <a:xfrm>
            <a:off x="1757680" y="1324303"/>
            <a:ext cx="5977934" cy="584775"/>
          </a:xfrm>
          <a:prstGeom prst="rect">
            <a:avLst/>
          </a:prstGeom>
          <a:noFill/>
        </p:spPr>
        <p:txBody>
          <a:bodyPr wrap="square">
            <a:spAutoFit/>
          </a:bodyPr>
          <a:lstStyle/>
          <a:p>
            <a:r>
              <a:rPr lang="he-IL" sz="3200" i="0">
                <a:solidFill>
                  <a:srgbClr val="0D0D0D"/>
                </a:solidFill>
                <a:effectLst/>
                <a:latin typeface="Söhne"/>
                <a:cs typeface="+mn-cs"/>
              </a:rPr>
              <a:t>הצורך בטכניקות מתקדמות:</a:t>
            </a:r>
            <a:endParaRPr lang="he-IL" sz="3200" dirty="0"/>
          </a:p>
        </p:txBody>
      </p:sp>
    </p:spTree>
    <p:extLst>
      <p:ext uri="{BB962C8B-B14F-4D97-AF65-F5344CB8AC3E}">
        <p14:creationId xmlns:p14="http://schemas.microsoft.com/office/powerpoint/2010/main" val="25816968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6BCD4D3-C9E0-FFA3-D1AB-93713A9BFAB4}"/>
              </a:ext>
            </a:extLst>
          </p:cNvPr>
          <p:cNvSpPr>
            <a:spLocks noGrp="1"/>
          </p:cNvSpPr>
          <p:nvPr>
            <p:ph type="title"/>
          </p:nvPr>
        </p:nvSpPr>
        <p:spPr/>
        <p:txBody>
          <a:bodyPr/>
          <a:lstStyle/>
          <a:p>
            <a:r>
              <a:rPr lang="he-IL" sz="3200">
                <a:solidFill>
                  <a:srgbClr val="0D0D0D"/>
                </a:solidFill>
                <a:latin typeface="Söhne"/>
                <a:cs typeface="+mn-cs"/>
              </a:rPr>
              <a:t>יתרונות שימוש </a:t>
            </a:r>
            <a:r>
              <a:rPr lang="he-IL" sz="3200" b="0" i="0">
                <a:solidFill>
                  <a:srgbClr val="0D0D0D"/>
                </a:solidFill>
                <a:effectLst/>
                <a:latin typeface="Söhne"/>
                <a:cs typeface="+mn-cs"/>
              </a:rPr>
              <a:t>בשיטות לא לינאריות : </a:t>
            </a:r>
            <a:endParaRPr lang="he-IL" dirty="0"/>
          </a:p>
        </p:txBody>
      </p:sp>
      <p:sp>
        <p:nvSpPr>
          <p:cNvPr id="3" name="מציין מיקום תוכן 2">
            <a:extLst>
              <a:ext uri="{FF2B5EF4-FFF2-40B4-BE49-F238E27FC236}">
                <a16:creationId xmlns:a16="http://schemas.microsoft.com/office/drawing/2014/main" id="{B003BFAD-536E-90A5-147C-C2D3A8D707E8}"/>
              </a:ext>
            </a:extLst>
          </p:cNvPr>
          <p:cNvSpPr>
            <a:spLocks noGrp="1"/>
          </p:cNvSpPr>
          <p:nvPr>
            <p:ph idx="1"/>
          </p:nvPr>
        </p:nvSpPr>
        <p:spPr>
          <a:xfrm flipH="1">
            <a:off x="4714240" y="2316480"/>
            <a:ext cx="3629660" cy="3088640"/>
          </a:xfrm>
        </p:spPr>
        <p:txBody>
          <a:bodyPr/>
          <a:lstStyle/>
          <a:p>
            <a:pPr>
              <a:buFont typeface="Arial" panose="020B0604020202020204" pitchFamily="34" charset="0"/>
              <a:buChar char="•"/>
            </a:pPr>
            <a:r>
              <a:rPr lang="he-IL" sz="2800" i="0" dirty="0">
                <a:solidFill>
                  <a:srgbClr val="0D0D0D"/>
                </a:solidFill>
                <a:effectLst/>
                <a:latin typeface="Söhne"/>
                <a:cs typeface="+mn-cs"/>
              </a:rPr>
              <a:t>התאמת צבעים רצויים לרכיבי קצה.</a:t>
            </a:r>
          </a:p>
          <a:p>
            <a:pPr>
              <a:buFont typeface="Arial" panose="020B0604020202020204" pitchFamily="34" charset="0"/>
              <a:buChar char="•"/>
            </a:pPr>
            <a:endParaRPr lang="he-IL" sz="2800" i="0" dirty="0">
              <a:solidFill>
                <a:srgbClr val="0D0D0D"/>
              </a:solidFill>
              <a:effectLst/>
              <a:latin typeface="Söhne"/>
              <a:cs typeface="+mn-cs"/>
            </a:endParaRPr>
          </a:p>
          <a:p>
            <a:pPr>
              <a:buFont typeface="Arial" panose="020B0604020202020204" pitchFamily="34" charset="0"/>
              <a:buChar char="•"/>
            </a:pPr>
            <a:r>
              <a:rPr lang="he-IL" sz="2800" i="0" dirty="0">
                <a:solidFill>
                  <a:srgbClr val="0D0D0D"/>
                </a:solidFill>
                <a:effectLst/>
                <a:latin typeface="Söhne"/>
                <a:cs typeface="+mn-cs"/>
              </a:rPr>
              <a:t>הדגשת סבירות הרכיבים באמצעות עוצמת הצבע.</a:t>
            </a:r>
            <a:endParaRPr lang="he-IL" sz="2800" dirty="0">
              <a:cs typeface="+mn-cs"/>
            </a:endParaRPr>
          </a:p>
          <a:p>
            <a:endParaRPr lang="he-IL" dirty="0"/>
          </a:p>
        </p:txBody>
      </p:sp>
      <p:sp>
        <p:nvSpPr>
          <p:cNvPr id="4" name="מציין מיקום של תאריך 3">
            <a:extLst>
              <a:ext uri="{FF2B5EF4-FFF2-40B4-BE49-F238E27FC236}">
                <a16:creationId xmlns:a16="http://schemas.microsoft.com/office/drawing/2014/main" id="{FF4BAE8E-6665-613B-7946-A9C0823DA254}"/>
              </a:ext>
            </a:extLst>
          </p:cNvPr>
          <p:cNvSpPr>
            <a:spLocks noGrp="1"/>
          </p:cNvSpPr>
          <p:nvPr>
            <p:ph type="dt" sz="half" idx="10"/>
          </p:nvPr>
        </p:nvSpPr>
        <p:spPr/>
        <p:txBody>
          <a:bodyPr/>
          <a:lstStyle/>
          <a:p>
            <a:pPr rtl="1"/>
            <a:fld id="{B2AC4221-72F6-45F6-B2F2-4BE5E859C5B9}" type="datetime1">
              <a:rPr lang="he-IL" smtClean="0"/>
              <a:t>ל'/ניסן/תשפ"ד</a:t>
            </a:fld>
            <a:endParaRPr lang="en-US"/>
          </a:p>
        </p:txBody>
      </p:sp>
      <p:pic>
        <p:nvPicPr>
          <p:cNvPr id="3074" name="Picture 2" descr="משמעות הצבעים בשיווק דיגיטלי ופרסום | הצבעים שמקדמים נכסים דיגיטליים">
            <a:extLst>
              <a:ext uri="{FF2B5EF4-FFF2-40B4-BE49-F238E27FC236}">
                <a16:creationId xmlns:a16="http://schemas.microsoft.com/office/drawing/2014/main" id="{5433DA04-262A-F0EC-EA12-B7E5B2AF62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440" y="2316480"/>
            <a:ext cx="4196080" cy="3966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2494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71A89C4-FB89-8888-5C0A-03F3132A4300}"/>
              </a:ext>
            </a:extLst>
          </p:cNvPr>
          <p:cNvSpPr>
            <a:spLocks noGrp="1"/>
          </p:cNvSpPr>
          <p:nvPr>
            <p:ph type="title"/>
          </p:nvPr>
        </p:nvSpPr>
        <p:spPr/>
        <p:txBody>
          <a:bodyPr>
            <a:normAutofit/>
          </a:bodyPr>
          <a:lstStyle/>
          <a:p>
            <a:r>
              <a:rPr lang="he-IL" sz="3600" dirty="0">
                <a:cs typeface="+mn-cs"/>
              </a:rPr>
              <a:t>נתוני אימון</a:t>
            </a:r>
            <a:endParaRPr lang="he-IL" sz="3600" dirty="0"/>
          </a:p>
        </p:txBody>
      </p:sp>
      <p:sp>
        <p:nvSpPr>
          <p:cNvPr id="3" name="מציין מיקום תוכן 2">
            <a:extLst>
              <a:ext uri="{FF2B5EF4-FFF2-40B4-BE49-F238E27FC236}">
                <a16:creationId xmlns:a16="http://schemas.microsoft.com/office/drawing/2014/main" id="{2B90C6CB-BD8C-CBFB-4378-17D01C642D92}"/>
              </a:ext>
            </a:extLst>
          </p:cNvPr>
          <p:cNvSpPr>
            <a:spLocks noGrp="1"/>
          </p:cNvSpPr>
          <p:nvPr>
            <p:ph idx="1"/>
          </p:nvPr>
        </p:nvSpPr>
        <p:spPr>
          <a:xfrm flipH="1">
            <a:off x="800100" y="1747520"/>
            <a:ext cx="7543800" cy="4205224"/>
          </a:xfrm>
        </p:spPr>
        <p:txBody>
          <a:bodyPr/>
          <a:lstStyle/>
          <a:p>
            <a:pPr marL="0" indent="0">
              <a:buNone/>
            </a:pPr>
            <a:r>
              <a:rPr lang="he-IL" sz="2800" dirty="0">
                <a:cs typeface="+mn-cs"/>
              </a:rPr>
              <a:t>השכנים הקרובים ביותר ל-</a:t>
            </a:r>
            <a:r>
              <a:rPr lang="en-US" sz="2800" dirty="0">
                <a:cs typeface="+mn-cs"/>
              </a:rPr>
              <a:t>K </a:t>
            </a:r>
            <a:r>
              <a:rPr lang="he-IL" sz="2800" dirty="0">
                <a:cs typeface="+mn-cs"/>
              </a:rPr>
              <a:t> ורשתות עצבים מלאכותיות טכניקות רגרסיה, הדורשות בכדי לציין מיפוי צבע רצוי ממרחב היפרספקטרלי למרחב </a:t>
            </a:r>
            <a:r>
              <a:rPr lang="en-US" sz="2800" dirty="0">
                <a:cs typeface="+mn-cs"/>
              </a:rPr>
              <a:t>RGB</a:t>
            </a:r>
            <a:r>
              <a:rPr lang="he-IL" sz="2800" dirty="0">
                <a:cs typeface="+mn-cs"/>
              </a:rPr>
              <a:t>.</a:t>
            </a:r>
          </a:p>
          <a:p>
            <a:endParaRPr lang="he-IL" dirty="0"/>
          </a:p>
        </p:txBody>
      </p:sp>
      <p:sp>
        <p:nvSpPr>
          <p:cNvPr id="4" name="מציין מיקום של תאריך 3">
            <a:extLst>
              <a:ext uri="{FF2B5EF4-FFF2-40B4-BE49-F238E27FC236}">
                <a16:creationId xmlns:a16="http://schemas.microsoft.com/office/drawing/2014/main" id="{FEF21F9C-242F-E2FC-E7E0-F3839B27B2D5}"/>
              </a:ext>
            </a:extLst>
          </p:cNvPr>
          <p:cNvSpPr>
            <a:spLocks noGrp="1"/>
          </p:cNvSpPr>
          <p:nvPr>
            <p:ph type="dt" sz="half" idx="10"/>
          </p:nvPr>
        </p:nvSpPr>
        <p:spPr/>
        <p:txBody>
          <a:bodyPr/>
          <a:lstStyle/>
          <a:p>
            <a:pPr rtl="1"/>
            <a:fld id="{B2AC4221-72F6-45F6-B2F2-4BE5E859C5B9}" type="datetime1">
              <a:rPr lang="he-IL" smtClean="0"/>
              <a:t>ל'/ניסן/תשפ"ד</a:t>
            </a:fld>
            <a:endParaRPr lang="en-US"/>
          </a:p>
        </p:txBody>
      </p:sp>
      <p:pic>
        <p:nvPicPr>
          <p:cNvPr id="1026" name="Picture 2" descr="איור 1. דוגמאות האימון.">
            <a:extLst>
              <a:ext uri="{FF2B5EF4-FFF2-40B4-BE49-F238E27FC236}">
                <a16:creationId xmlns:a16="http://schemas.microsoft.com/office/drawing/2014/main" id="{E78472F6-6786-5EF7-D1EB-8710CDEA6A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249" y="3801364"/>
            <a:ext cx="3262926" cy="2151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5800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DBF791C-E209-4C88-F9B0-9AA4264CBCC1}"/>
              </a:ext>
            </a:extLst>
          </p:cNvPr>
          <p:cNvSpPr>
            <a:spLocks noGrp="1"/>
          </p:cNvSpPr>
          <p:nvPr>
            <p:ph type="title"/>
          </p:nvPr>
        </p:nvSpPr>
        <p:spPr/>
        <p:txBody>
          <a:bodyPr>
            <a:normAutofit/>
          </a:bodyPr>
          <a:lstStyle/>
          <a:p>
            <a:r>
              <a:rPr lang="he-IL" sz="3600" dirty="0">
                <a:cs typeface="+mn-cs"/>
              </a:rPr>
              <a:t>כלי לבחירת אזורים ידנית</a:t>
            </a:r>
          </a:p>
        </p:txBody>
      </p:sp>
      <p:sp>
        <p:nvSpPr>
          <p:cNvPr id="3" name="מציין מיקום תוכן 2">
            <a:extLst>
              <a:ext uri="{FF2B5EF4-FFF2-40B4-BE49-F238E27FC236}">
                <a16:creationId xmlns:a16="http://schemas.microsoft.com/office/drawing/2014/main" id="{C40BB359-F244-13ED-B849-AC5F147BFC9C}"/>
              </a:ext>
            </a:extLst>
          </p:cNvPr>
          <p:cNvSpPr>
            <a:spLocks noGrp="1"/>
          </p:cNvSpPr>
          <p:nvPr>
            <p:ph idx="1"/>
          </p:nvPr>
        </p:nvSpPr>
        <p:spPr>
          <a:xfrm flipH="1">
            <a:off x="4680284" y="2103120"/>
            <a:ext cx="3663616" cy="3849624"/>
          </a:xfrm>
        </p:spPr>
        <p:txBody>
          <a:bodyPr/>
          <a:lstStyle/>
          <a:p>
            <a:pPr>
              <a:buFont typeface="Arial" panose="020B0604020202020204" pitchFamily="34" charset="0"/>
              <a:buChar char="•"/>
            </a:pPr>
            <a:r>
              <a:rPr lang="he-IL" sz="2800" dirty="0">
                <a:cs typeface="+mn-cs"/>
              </a:rPr>
              <a:t>כלי ממשק משתמש ב </a:t>
            </a:r>
            <a:r>
              <a:rPr lang="en-US" sz="2800" dirty="0">
                <a:cs typeface="+mn-cs"/>
              </a:rPr>
              <a:t>MATLAB</a:t>
            </a:r>
            <a:r>
              <a:rPr lang="he-IL" sz="2800" dirty="0">
                <a:cs typeface="+mn-cs"/>
              </a:rPr>
              <a:t> לבחירה ידנית .</a:t>
            </a:r>
          </a:p>
          <a:p>
            <a:pPr>
              <a:buFont typeface="Arial" panose="020B0604020202020204" pitchFamily="34" charset="0"/>
              <a:buChar char="•"/>
            </a:pPr>
            <a:r>
              <a:rPr lang="he-IL" sz="2800" dirty="0">
                <a:cs typeface="+mn-cs"/>
              </a:rPr>
              <a:t>המשתמש בוחר אזורים מעניינים בתמונה</a:t>
            </a:r>
          </a:p>
          <a:p>
            <a:pPr>
              <a:buFont typeface="Arial" panose="020B0604020202020204" pitchFamily="34" charset="0"/>
              <a:buChar char="•"/>
            </a:pPr>
            <a:r>
              <a:rPr lang="he-IL" sz="2800" dirty="0">
                <a:cs typeface="+mn-cs"/>
              </a:rPr>
              <a:t>לכל אזור משויך צבע מלאכותי רצוי.</a:t>
            </a:r>
          </a:p>
          <a:p>
            <a:endParaRPr lang="he-IL" dirty="0"/>
          </a:p>
        </p:txBody>
      </p:sp>
      <p:sp>
        <p:nvSpPr>
          <p:cNvPr id="4" name="מציין מיקום של תאריך 3">
            <a:extLst>
              <a:ext uri="{FF2B5EF4-FFF2-40B4-BE49-F238E27FC236}">
                <a16:creationId xmlns:a16="http://schemas.microsoft.com/office/drawing/2014/main" id="{7D090A90-BFF1-0AF4-5109-EDD4484D38C8}"/>
              </a:ext>
            </a:extLst>
          </p:cNvPr>
          <p:cNvSpPr>
            <a:spLocks noGrp="1"/>
          </p:cNvSpPr>
          <p:nvPr>
            <p:ph type="dt" sz="half" idx="10"/>
          </p:nvPr>
        </p:nvSpPr>
        <p:spPr/>
        <p:txBody>
          <a:bodyPr/>
          <a:lstStyle/>
          <a:p>
            <a:pPr rtl="1"/>
            <a:fld id="{B2AC4221-72F6-45F6-B2F2-4BE5E859C5B9}" type="datetime1">
              <a:rPr lang="he-IL" smtClean="0"/>
              <a:t>ל'/ניסן/תשפ"ד</a:t>
            </a:fld>
            <a:endParaRPr lang="en-US"/>
          </a:p>
        </p:txBody>
      </p:sp>
      <p:sp>
        <p:nvSpPr>
          <p:cNvPr id="5" name="מציין מיקום תוכן 2">
            <a:extLst>
              <a:ext uri="{FF2B5EF4-FFF2-40B4-BE49-F238E27FC236}">
                <a16:creationId xmlns:a16="http://schemas.microsoft.com/office/drawing/2014/main" id="{51A1E7FC-2DB6-8A1B-F298-9288ACB3F6B3}"/>
              </a:ext>
            </a:extLst>
          </p:cNvPr>
          <p:cNvSpPr txBox="1">
            <a:spLocks/>
          </p:cNvSpPr>
          <p:nvPr/>
        </p:nvSpPr>
        <p:spPr>
          <a:xfrm>
            <a:off x="5043339" y="3083788"/>
            <a:ext cx="3489908" cy="3159162"/>
          </a:xfrm>
          <a:prstGeom prst="rect">
            <a:avLst/>
          </a:prstGeom>
        </p:spPr>
        <p:txBody>
          <a:bodyPr vert="horz" lIns="91440" tIns="45720" rIns="91440" bIns="45720" rtlCol="1">
            <a:normAutofit/>
          </a:bodyPr>
          <a:lstStyle>
            <a:lvl1pPr marL="137160" indent="-137160" algn="r" defTabSz="685800" rtl="1" eaLnBrk="1" latinLnBrk="0" hangingPunct="1">
              <a:lnSpc>
                <a:spcPct val="110000"/>
              </a:lnSpc>
              <a:spcBef>
                <a:spcPts val="675"/>
              </a:spcBef>
              <a:spcAft>
                <a:spcPts val="0"/>
              </a:spcAft>
              <a:buClr>
                <a:schemeClr val="tx1">
                  <a:lumMod val="85000"/>
                  <a:lumOff val="15000"/>
                </a:schemeClr>
              </a:buClr>
              <a:buFont typeface="Garamond" pitchFamily="18" charset="0"/>
              <a:buChar char="◦"/>
              <a:defRPr sz="1125"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137160" algn="r" defTabSz="685800" rtl="1" eaLnBrk="1" latinLnBrk="0" hangingPunct="1">
              <a:lnSpc>
                <a:spcPct val="100000"/>
              </a:lnSpc>
              <a:spcBef>
                <a:spcPts val="375"/>
              </a:spcBef>
              <a:buClr>
                <a:schemeClr val="tx1">
                  <a:lumMod val="85000"/>
                  <a:lumOff val="15000"/>
                </a:schemeClr>
              </a:buClr>
              <a:buFont typeface="Garamond" pitchFamily="18" charset="0"/>
              <a:buChar char="◦"/>
              <a:defRPr sz="975"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548640" indent="-137160" algn="r" defTabSz="685800" rtl="1" eaLnBrk="1" latinLnBrk="0" hangingPunct="1">
              <a:lnSpc>
                <a:spcPct val="100000"/>
              </a:lnSpc>
              <a:spcBef>
                <a:spcPts val="375"/>
              </a:spcBef>
              <a:buClr>
                <a:schemeClr val="tx1">
                  <a:lumMod val="85000"/>
                  <a:lumOff val="15000"/>
                </a:schemeClr>
              </a:buClr>
              <a:buFont typeface="Garamond" pitchFamily="18" charset="0"/>
              <a:buChar char="◦"/>
              <a:defRPr sz="9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754380" indent="-137160" algn="r" defTabSz="685800" rtl="1" eaLnBrk="1" latinLnBrk="0" hangingPunct="1">
              <a:lnSpc>
                <a:spcPct val="100000"/>
              </a:lnSpc>
              <a:spcBef>
                <a:spcPts val="375"/>
              </a:spcBef>
              <a:buClr>
                <a:schemeClr val="tx1">
                  <a:lumMod val="85000"/>
                  <a:lumOff val="15000"/>
                </a:schemeClr>
              </a:buClr>
              <a:buFont typeface="Garamond" pitchFamily="18" charset="0"/>
              <a:buChar char="◦"/>
              <a:defRPr sz="9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960120" indent="-137160" algn="r" defTabSz="685800" rtl="1" eaLnBrk="1" latinLnBrk="0" hangingPunct="1">
              <a:lnSpc>
                <a:spcPct val="100000"/>
              </a:lnSpc>
              <a:spcBef>
                <a:spcPts val="375"/>
              </a:spcBef>
              <a:buClr>
                <a:schemeClr val="tx1">
                  <a:lumMod val="85000"/>
                  <a:lumOff val="15000"/>
                </a:schemeClr>
              </a:buClr>
              <a:buFont typeface="Garamond" pitchFamily="18" charset="0"/>
              <a:buChar char="◦"/>
              <a:defRPr sz="9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1200000" indent="-171450" algn="r" defTabSz="685800" rtl="1"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6pPr>
            <a:lvl7pPr marL="1425000" indent="-171450" algn="r" defTabSz="685800" rtl="1"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7pPr>
            <a:lvl8pPr marL="1650000" indent="-171450" algn="r" defTabSz="685800" rtl="1"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8pPr>
            <a:lvl9pPr marL="1875000" indent="-171450" algn="r" defTabSz="685800" rtl="1"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9pPr>
          </a:lstStyle>
          <a:p>
            <a:endParaRPr lang="he-IL" dirty="0"/>
          </a:p>
        </p:txBody>
      </p:sp>
      <p:pic>
        <p:nvPicPr>
          <p:cNvPr id="6" name="תמונה 5">
            <a:extLst>
              <a:ext uri="{FF2B5EF4-FFF2-40B4-BE49-F238E27FC236}">
                <a16:creationId xmlns:a16="http://schemas.microsoft.com/office/drawing/2014/main" id="{176810F5-1589-5105-A561-5F9050746174}"/>
              </a:ext>
            </a:extLst>
          </p:cNvPr>
          <p:cNvPicPr>
            <a:picLocks noChangeAspect="1"/>
          </p:cNvPicPr>
          <p:nvPr/>
        </p:nvPicPr>
        <p:blipFill rotWithShape="1">
          <a:blip r:embed="rId2">
            <a:extLst>
              <a:ext uri="{28A0092B-C50C-407E-A947-70E740481C1C}">
                <a14:useLocalDpi xmlns:a14="http://schemas.microsoft.com/office/drawing/2010/main" val="0"/>
              </a:ext>
            </a:extLst>
          </a:blip>
          <a:srcRect l="6034" t="1309" r="9822" b="3803"/>
          <a:stretch/>
        </p:blipFill>
        <p:spPr>
          <a:xfrm>
            <a:off x="610753" y="1686560"/>
            <a:ext cx="2833488" cy="4556390"/>
          </a:xfrm>
          <a:prstGeom prst="rect">
            <a:avLst/>
          </a:prstGeom>
        </p:spPr>
      </p:pic>
    </p:spTree>
    <p:extLst>
      <p:ext uri="{BB962C8B-B14F-4D97-AF65-F5344CB8AC3E}">
        <p14:creationId xmlns:p14="http://schemas.microsoft.com/office/powerpoint/2010/main" val="8010435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3A88239-445A-F7BE-EB61-64D68C33E16B}"/>
              </a:ext>
            </a:extLst>
          </p:cNvPr>
          <p:cNvSpPr>
            <a:spLocks noGrp="1"/>
          </p:cNvSpPr>
          <p:nvPr>
            <p:ph type="title"/>
          </p:nvPr>
        </p:nvSpPr>
        <p:spPr/>
        <p:txBody>
          <a:bodyPr>
            <a:normAutofit/>
          </a:bodyPr>
          <a:lstStyle/>
          <a:p>
            <a:r>
              <a:rPr lang="he-IL" sz="3200" dirty="0">
                <a:cs typeface="+mn-cs"/>
              </a:rPr>
              <a:t>פיקסלים דוגמה לאימון</a:t>
            </a:r>
            <a:endParaRPr lang="he-IL" sz="3200" dirty="0"/>
          </a:p>
        </p:txBody>
      </p:sp>
      <p:sp>
        <p:nvSpPr>
          <p:cNvPr id="4" name="מציין מיקום של תאריך 3">
            <a:extLst>
              <a:ext uri="{FF2B5EF4-FFF2-40B4-BE49-F238E27FC236}">
                <a16:creationId xmlns:a16="http://schemas.microsoft.com/office/drawing/2014/main" id="{ECEA65A4-2452-34DC-49D8-EE3824739A54}"/>
              </a:ext>
            </a:extLst>
          </p:cNvPr>
          <p:cNvSpPr>
            <a:spLocks noGrp="1"/>
          </p:cNvSpPr>
          <p:nvPr>
            <p:ph type="dt" sz="half" idx="10"/>
          </p:nvPr>
        </p:nvSpPr>
        <p:spPr/>
        <p:txBody>
          <a:bodyPr/>
          <a:lstStyle/>
          <a:p>
            <a:pPr rtl="1"/>
            <a:fld id="{B2AC4221-72F6-45F6-B2F2-4BE5E859C5B9}" type="datetime1">
              <a:rPr lang="he-IL" smtClean="0"/>
              <a:t>ל'/ניסן/תשפ"ד</a:t>
            </a:fld>
            <a:endParaRPr lang="en-US"/>
          </a:p>
        </p:txBody>
      </p:sp>
      <p:sp>
        <p:nvSpPr>
          <p:cNvPr id="5" name="מציין מיקום תוכן 2">
            <a:extLst>
              <a:ext uri="{FF2B5EF4-FFF2-40B4-BE49-F238E27FC236}">
                <a16:creationId xmlns:a16="http://schemas.microsoft.com/office/drawing/2014/main" id="{BA6884D4-48F4-E893-7F1D-BF82B18EF454}"/>
              </a:ext>
            </a:extLst>
          </p:cNvPr>
          <p:cNvSpPr txBox="1">
            <a:spLocks/>
          </p:cNvSpPr>
          <p:nvPr/>
        </p:nvSpPr>
        <p:spPr>
          <a:xfrm>
            <a:off x="5056271" y="1747520"/>
            <a:ext cx="3459079" cy="4287519"/>
          </a:xfrm>
          <a:prstGeom prst="rect">
            <a:avLst/>
          </a:prstGeom>
        </p:spPr>
        <p:txBody>
          <a:bodyPr vert="horz" lIns="91440" tIns="45720" rIns="91440" bIns="45720" rtlCol="1">
            <a:normAutofit fontScale="92500" lnSpcReduction="20000"/>
          </a:bodyPr>
          <a:lstStyle>
            <a:lvl1pPr marL="137160" indent="-137160" algn="r" defTabSz="685800" rtl="1" eaLnBrk="1" latinLnBrk="0" hangingPunct="1">
              <a:lnSpc>
                <a:spcPct val="110000"/>
              </a:lnSpc>
              <a:spcBef>
                <a:spcPts val="675"/>
              </a:spcBef>
              <a:spcAft>
                <a:spcPts val="0"/>
              </a:spcAft>
              <a:buClr>
                <a:schemeClr val="tx1">
                  <a:lumMod val="85000"/>
                  <a:lumOff val="15000"/>
                </a:schemeClr>
              </a:buClr>
              <a:buFont typeface="Garamond" pitchFamily="18" charset="0"/>
              <a:buChar char="◦"/>
              <a:defRPr sz="1125"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137160" algn="r" defTabSz="685800" rtl="1" eaLnBrk="1" latinLnBrk="0" hangingPunct="1">
              <a:lnSpc>
                <a:spcPct val="100000"/>
              </a:lnSpc>
              <a:spcBef>
                <a:spcPts val="375"/>
              </a:spcBef>
              <a:buClr>
                <a:schemeClr val="tx1">
                  <a:lumMod val="85000"/>
                  <a:lumOff val="15000"/>
                </a:schemeClr>
              </a:buClr>
              <a:buFont typeface="Garamond" pitchFamily="18" charset="0"/>
              <a:buChar char="◦"/>
              <a:defRPr sz="975"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548640" indent="-137160" algn="r" defTabSz="685800" rtl="1" eaLnBrk="1" latinLnBrk="0" hangingPunct="1">
              <a:lnSpc>
                <a:spcPct val="100000"/>
              </a:lnSpc>
              <a:spcBef>
                <a:spcPts val="375"/>
              </a:spcBef>
              <a:buClr>
                <a:schemeClr val="tx1">
                  <a:lumMod val="85000"/>
                  <a:lumOff val="15000"/>
                </a:schemeClr>
              </a:buClr>
              <a:buFont typeface="Garamond" pitchFamily="18" charset="0"/>
              <a:buChar char="◦"/>
              <a:defRPr sz="9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754380" indent="-137160" algn="r" defTabSz="685800" rtl="1" eaLnBrk="1" latinLnBrk="0" hangingPunct="1">
              <a:lnSpc>
                <a:spcPct val="100000"/>
              </a:lnSpc>
              <a:spcBef>
                <a:spcPts val="375"/>
              </a:spcBef>
              <a:buClr>
                <a:schemeClr val="tx1">
                  <a:lumMod val="85000"/>
                  <a:lumOff val="15000"/>
                </a:schemeClr>
              </a:buClr>
              <a:buFont typeface="Garamond" pitchFamily="18" charset="0"/>
              <a:buChar char="◦"/>
              <a:defRPr sz="9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960120" indent="-137160" algn="r" defTabSz="685800" rtl="1" eaLnBrk="1" latinLnBrk="0" hangingPunct="1">
              <a:lnSpc>
                <a:spcPct val="100000"/>
              </a:lnSpc>
              <a:spcBef>
                <a:spcPts val="375"/>
              </a:spcBef>
              <a:buClr>
                <a:schemeClr val="tx1">
                  <a:lumMod val="85000"/>
                  <a:lumOff val="15000"/>
                </a:schemeClr>
              </a:buClr>
              <a:buFont typeface="Garamond" pitchFamily="18" charset="0"/>
              <a:buChar char="◦"/>
              <a:defRPr sz="9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1200000" indent="-171450" algn="r" defTabSz="685800" rtl="1"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6pPr>
            <a:lvl7pPr marL="1425000" indent="-171450" algn="r" defTabSz="685800" rtl="1"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7pPr>
            <a:lvl8pPr marL="1650000" indent="-171450" algn="r" defTabSz="685800" rtl="1"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8pPr>
            <a:lvl9pPr marL="1875000" indent="-171450" algn="r" defTabSz="685800" rtl="1"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9pPr>
          </a:lstStyle>
          <a:p>
            <a:pPr>
              <a:buFont typeface="Arial" panose="020B0604020202020204" pitchFamily="34" charset="0"/>
              <a:buChar char="•"/>
            </a:pPr>
            <a:r>
              <a:rPr lang="he-IL" sz="3200" dirty="0">
                <a:cs typeface="+mn-cs"/>
              </a:rPr>
              <a:t>הפיקסלים בכל אזור נבחר משמשים כספקטרומים דוגמה לאותה קבוצה.</a:t>
            </a:r>
          </a:p>
          <a:p>
            <a:pPr>
              <a:buFont typeface="Arial" panose="020B0604020202020204" pitchFamily="34" charset="0"/>
              <a:buChar char="•"/>
            </a:pPr>
            <a:endParaRPr lang="he-IL" sz="3200" dirty="0">
              <a:cs typeface="+mn-cs"/>
            </a:endParaRPr>
          </a:p>
          <a:p>
            <a:pPr>
              <a:buFont typeface="Arial" panose="020B0604020202020204" pitchFamily="34" charset="0"/>
              <a:buChar char="•"/>
            </a:pPr>
            <a:r>
              <a:rPr lang="he-IL" sz="3200" dirty="0">
                <a:cs typeface="+mn-cs"/>
              </a:rPr>
              <a:t>המשתמש מציין איזה מרכיבים בתמונה אמורים להיות בצבעים מסוימים.</a:t>
            </a:r>
          </a:p>
          <a:p>
            <a:endParaRPr lang="he-IL" sz="800" dirty="0"/>
          </a:p>
        </p:txBody>
      </p:sp>
      <p:pic>
        <p:nvPicPr>
          <p:cNvPr id="6" name="תמונה 5" descr="תמונה שמכילה טבע, צילום מסך, מכתש, הר&#10;&#10;התיאור נוצר באופן אוטומטי">
            <a:extLst>
              <a:ext uri="{FF2B5EF4-FFF2-40B4-BE49-F238E27FC236}">
                <a16:creationId xmlns:a16="http://schemas.microsoft.com/office/drawing/2014/main" id="{4DE44936-AED1-0008-F65F-09EA94EA48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076" y="2014192"/>
            <a:ext cx="3955123" cy="3349658"/>
          </a:xfrm>
          <a:prstGeom prst="rect">
            <a:avLst/>
          </a:prstGeom>
        </p:spPr>
      </p:pic>
      <p:sp>
        <p:nvSpPr>
          <p:cNvPr id="8" name="מציין מיקום תוכן 7">
            <a:extLst>
              <a:ext uri="{FF2B5EF4-FFF2-40B4-BE49-F238E27FC236}">
                <a16:creationId xmlns:a16="http://schemas.microsoft.com/office/drawing/2014/main" id="{3F9F1E30-579F-D4C5-C64E-CE15D8219E6E}"/>
              </a:ext>
            </a:extLst>
          </p:cNvPr>
          <p:cNvSpPr>
            <a:spLocks noGrp="1"/>
          </p:cNvSpPr>
          <p:nvPr>
            <p:ph idx="1"/>
          </p:nvPr>
        </p:nvSpPr>
        <p:spPr>
          <a:xfrm flipH="1">
            <a:off x="800099" y="5363850"/>
            <a:ext cx="3459079" cy="588893"/>
          </a:xfrm>
        </p:spPr>
        <p:txBody>
          <a:bodyPr/>
          <a:lstStyle/>
          <a:p>
            <a:r>
              <a:rPr lang="he-IL" sz="1400" dirty="0">
                <a:cs typeface="+mn-cs"/>
              </a:rPr>
              <a:t>דוגמה לאזורים שנבחרו על ידי המשתמש עם צבעים מלאכותיים רצויים שהוקצה</a:t>
            </a:r>
          </a:p>
          <a:p>
            <a:endParaRPr lang="he-IL" dirty="0"/>
          </a:p>
        </p:txBody>
      </p:sp>
    </p:spTree>
    <p:extLst>
      <p:ext uri="{BB962C8B-B14F-4D97-AF65-F5344CB8AC3E}">
        <p14:creationId xmlns:p14="http://schemas.microsoft.com/office/powerpoint/2010/main" val="33865820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F76ED27-2260-78E5-ED0A-EA034CF9DA6D}"/>
              </a:ext>
            </a:extLst>
          </p:cNvPr>
          <p:cNvSpPr>
            <a:spLocks noGrp="1"/>
          </p:cNvSpPr>
          <p:nvPr>
            <p:ph type="title"/>
          </p:nvPr>
        </p:nvSpPr>
        <p:spPr/>
        <p:txBody>
          <a:bodyPr/>
          <a:lstStyle/>
          <a:p>
            <a:r>
              <a:rPr lang="he-IL" dirty="0">
                <a:cs typeface="+mn-cs"/>
              </a:rPr>
              <a:t>פיקסלים לאימון צבעים טבעיים</a:t>
            </a:r>
            <a:endParaRPr lang="he-IL" dirty="0"/>
          </a:p>
        </p:txBody>
      </p:sp>
      <p:sp>
        <p:nvSpPr>
          <p:cNvPr id="3" name="מציין מיקום תוכן 2">
            <a:extLst>
              <a:ext uri="{FF2B5EF4-FFF2-40B4-BE49-F238E27FC236}">
                <a16:creationId xmlns:a16="http://schemas.microsoft.com/office/drawing/2014/main" id="{C08BD7D4-A13A-D45A-D615-602B595EE0C8}"/>
              </a:ext>
            </a:extLst>
          </p:cNvPr>
          <p:cNvSpPr>
            <a:spLocks noGrp="1"/>
          </p:cNvSpPr>
          <p:nvPr>
            <p:ph idx="1"/>
          </p:nvPr>
        </p:nvSpPr>
        <p:spPr>
          <a:xfrm flipH="1">
            <a:off x="5354052" y="2103120"/>
            <a:ext cx="2989847" cy="3849624"/>
          </a:xfrm>
        </p:spPr>
        <p:txBody>
          <a:bodyPr>
            <a:normAutofit fontScale="92500"/>
          </a:bodyPr>
          <a:lstStyle/>
          <a:p>
            <a:pPr>
              <a:buFont typeface="Arial" panose="020B0604020202020204" pitchFamily="34" charset="0"/>
              <a:buChar char="•"/>
            </a:pPr>
            <a:r>
              <a:rPr lang="he-IL" sz="2800" dirty="0">
                <a:cs typeface="+mn-cs"/>
              </a:rPr>
              <a:t>התוכנה בוחרת אוטומטית אלפי פיקסלים אקראיים נוספים.</a:t>
            </a:r>
          </a:p>
          <a:p>
            <a:pPr>
              <a:buFont typeface="Arial" panose="020B0604020202020204" pitchFamily="34" charset="0"/>
              <a:buChar char="•"/>
            </a:pPr>
            <a:r>
              <a:rPr lang="he-IL" sz="2800" dirty="0">
                <a:cs typeface="+mn-cs"/>
              </a:rPr>
              <a:t>הפיקסלים האקראיים ישמשו לאימון ערכי </a:t>
            </a:r>
            <a:r>
              <a:rPr lang="en-US" sz="2800" dirty="0">
                <a:cs typeface="+mn-cs"/>
              </a:rPr>
              <a:t>RGB</a:t>
            </a:r>
            <a:r>
              <a:rPr lang="he-IL" sz="2800" dirty="0">
                <a:cs typeface="+mn-cs"/>
              </a:rPr>
              <a:t> טבעיים לפי קריטריון.</a:t>
            </a:r>
          </a:p>
          <a:p>
            <a:endParaRPr lang="he-IL" dirty="0"/>
          </a:p>
        </p:txBody>
      </p:sp>
      <p:sp>
        <p:nvSpPr>
          <p:cNvPr id="4" name="מציין מיקום של תאריך 3">
            <a:extLst>
              <a:ext uri="{FF2B5EF4-FFF2-40B4-BE49-F238E27FC236}">
                <a16:creationId xmlns:a16="http://schemas.microsoft.com/office/drawing/2014/main" id="{E4AB1CCB-07D4-1423-E079-1A8D4E529B15}"/>
              </a:ext>
            </a:extLst>
          </p:cNvPr>
          <p:cNvSpPr>
            <a:spLocks noGrp="1"/>
          </p:cNvSpPr>
          <p:nvPr>
            <p:ph type="dt" sz="half" idx="10"/>
          </p:nvPr>
        </p:nvSpPr>
        <p:spPr/>
        <p:txBody>
          <a:bodyPr/>
          <a:lstStyle/>
          <a:p>
            <a:pPr rtl="1"/>
            <a:fld id="{B2AC4221-72F6-45F6-B2F2-4BE5E859C5B9}" type="datetime1">
              <a:rPr lang="he-IL" smtClean="0"/>
              <a:t>ל'/ניסן/תשפ"ד</a:t>
            </a:fld>
            <a:endParaRPr lang="en-US"/>
          </a:p>
        </p:txBody>
      </p:sp>
      <p:pic>
        <p:nvPicPr>
          <p:cNvPr id="5" name="תמונה 4">
            <a:extLst>
              <a:ext uri="{FF2B5EF4-FFF2-40B4-BE49-F238E27FC236}">
                <a16:creationId xmlns:a16="http://schemas.microsoft.com/office/drawing/2014/main" id="{AB151FAC-6A22-EB43-6A45-6A591A183C89}"/>
              </a:ext>
            </a:extLst>
          </p:cNvPr>
          <p:cNvPicPr>
            <a:picLocks noChangeAspect="1"/>
          </p:cNvPicPr>
          <p:nvPr/>
        </p:nvPicPr>
        <p:blipFill>
          <a:blip r:embed="rId2"/>
          <a:stretch>
            <a:fillRect/>
          </a:stretch>
        </p:blipFill>
        <p:spPr>
          <a:xfrm>
            <a:off x="800100" y="1801562"/>
            <a:ext cx="4113032" cy="3962400"/>
          </a:xfrm>
          <a:prstGeom prst="rect">
            <a:avLst/>
          </a:prstGeom>
        </p:spPr>
      </p:pic>
    </p:spTree>
    <p:extLst>
      <p:ext uri="{BB962C8B-B14F-4D97-AF65-F5344CB8AC3E}">
        <p14:creationId xmlns:p14="http://schemas.microsoft.com/office/powerpoint/2010/main" val="998242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A2C0238-C06A-5140-AD13-5A044F1E664B}"/>
              </a:ext>
            </a:extLst>
          </p:cNvPr>
          <p:cNvSpPr>
            <a:spLocks noGrp="1"/>
          </p:cNvSpPr>
          <p:nvPr>
            <p:ph type="title"/>
          </p:nvPr>
        </p:nvSpPr>
        <p:spPr/>
        <p:txBody>
          <a:bodyPr/>
          <a:lstStyle/>
          <a:p>
            <a:r>
              <a:rPr lang="he-IL" b="1" u="sng" dirty="0"/>
              <a:t>בעיה:</a:t>
            </a:r>
          </a:p>
        </p:txBody>
      </p:sp>
      <p:pic>
        <p:nvPicPr>
          <p:cNvPr id="5" name="Picture 2" descr="Hyperspectral Imaging">
            <a:extLst>
              <a:ext uri="{FF2B5EF4-FFF2-40B4-BE49-F238E27FC236}">
                <a16:creationId xmlns:a16="http://schemas.microsoft.com/office/drawing/2014/main" id="{34D70375-B5C0-9222-5409-7F2DCB72FA2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093" b="97685" l="9013" r="97425">
                        <a14:foregroundMark x1="37768" y1="31944" x2="64807" y2="14815"/>
                        <a14:foregroundMark x1="64807" y1="14815" x2="85408" y2="12500"/>
                        <a14:foregroundMark x1="85408" y1="12500" x2="98283" y2="22685"/>
                        <a14:foregroundMark x1="98283" y1="22685" x2="51502" y2="81019"/>
                        <a14:foregroundMark x1="51502" y1="81019" x2="37768" y2="85185"/>
                        <a14:foregroundMark x1="34335" y1="46296" x2="56223" y2="59259"/>
                        <a14:foregroundMark x1="56223" y1="59259" x2="55365" y2="75463"/>
                        <a14:foregroundMark x1="55365" y1="75463" x2="39056" y2="80556"/>
                        <a14:foregroundMark x1="39056" y1="80556" x2="24034" y2="68981"/>
                        <a14:foregroundMark x1="24034" y1="68981" x2="30043" y2="47222"/>
                        <a14:foregroundMark x1="30043" y1="47222" x2="33476" y2="45833"/>
                        <a14:foregroundMark x1="30043" y1="62500" x2="44635" y2="81481"/>
                        <a14:foregroundMark x1="44635" y1="81481" x2="34335" y2="92593"/>
                        <a14:foregroundMark x1="34335" y1="92593" x2="17167" y2="96296"/>
                        <a14:foregroundMark x1="17167" y1="96296" x2="9013" y2="83333"/>
                        <a14:foregroundMark x1="9013" y1="83333" x2="12446" y2="50463"/>
                        <a14:foregroundMark x1="12446" y1="50463" x2="19742" y2="46759"/>
                        <a14:foregroundMark x1="53648" y1="6481" x2="76824" y2="926"/>
                        <a14:foregroundMark x1="76824" y1="926" x2="92275" y2="5093"/>
                        <a14:foregroundMark x1="92275" y1="5093" x2="95708" y2="22222"/>
                        <a14:foregroundMark x1="26180" y1="95370" x2="26180" y2="95370"/>
                        <a14:foregroundMark x1="51073" y1="96759" x2="51073" y2="96759"/>
                        <a14:foregroundMark x1="97854" y1="17593" x2="97854" y2="17593"/>
                        <a14:foregroundMark x1="52790" y1="97685" x2="52790" y2="97685"/>
                      </a14:backgroundRemoval>
                    </a14:imgEffect>
                  </a14:imgLayer>
                </a14:imgProps>
              </a:ext>
              <a:ext uri="{28A0092B-C50C-407E-A947-70E740481C1C}">
                <a14:useLocalDpi xmlns:a14="http://schemas.microsoft.com/office/drawing/2010/main" val="0"/>
              </a:ext>
            </a:extLst>
          </a:blip>
          <a:srcRect/>
          <a:stretch>
            <a:fillRect/>
          </a:stretch>
        </p:blipFill>
        <p:spPr bwMode="auto">
          <a:xfrm>
            <a:off x="4183904" y="735304"/>
            <a:ext cx="2214798" cy="2053203"/>
          </a:xfrm>
          <a:prstGeom prst="rect">
            <a:avLst/>
          </a:prstGeom>
          <a:noFill/>
          <a:extLst>
            <a:ext uri="{909E8E84-426E-40DD-AFC4-6F175D3DCCD1}">
              <a14:hiddenFill xmlns:a14="http://schemas.microsoft.com/office/drawing/2010/main">
                <a:solidFill>
                  <a:srgbClr val="FFFFFF"/>
                </a:solidFill>
              </a14:hiddenFill>
            </a:ext>
          </a:extLst>
        </p:spPr>
      </p:pic>
      <p:sp>
        <p:nvSpPr>
          <p:cNvPr id="14" name="תיבת טקסט 13">
            <a:extLst>
              <a:ext uri="{FF2B5EF4-FFF2-40B4-BE49-F238E27FC236}">
                <a16:creationId xmlns:a16="http://schemas.microsoft.com/office/drawing/2014/main" id="{0421630B-5FAB-F585-1D2C-685122EFF699}"/>
              </a:ext>
            </a:extLst>
          </p:cNvPr>
          <p:cNvSpPr txBox="1"/>
          <p:nvPr/>
        </p:nvSpPr>
        <p:spPr>
          <a:xfrm>
            <a:off x="212271" y="2788507"/>
            <a:ext cx="2986124" cy="2246769"/>
          </a:xfrm>
          <a:prstGeom prst="rect">
            <a:avLst/>
          </a:prstGeom>
          <a:noFill/>
        </p:spPr>
        <p:txBody>
          <a:bodyPr wrap="square">
            <a:spAutoFit/>
          </a:bodyPr>
          <a:lstStyle/>
          <a:p>
            <a:pPr algn="ctr"/>
            <a:r>
              <a:rPr lang="he-IL" sz="2800" dirty="0"/>
              <a:t>הצגת כל הנתונים השימושיים מקוביית תמונה תלת-ממדית כה גדולה יכולה להיות מאתגרת.</a:t>
            </a:r>
          </a:p>
        </p:txBody>
      </p:sp>
      <p:sp>
        <p:nvSpPr>
          <p:cNvPr id="16" name="תיבת טקסט 15">
            <a:extLst>
              <a:ext uri="{FF2B5EF4-FFF2-40B4-BE49-F238E27FC236}">
                <a16:creationId xmlns:a16="http://schemas.microsoft.com/office/drawing/2014/main" id="{9FC7C9B1-5754-30CA-B081-4546958A594D}"/>
              </a:ext>
            </a:extLst>
          </p:cNvPr>
          <p:cNvSpPr txBox="1"/>
          <p:nvPr/>
        </p:nvSpPr>
        <p:spPr>
          <a:xfrm>
            <a:off x="6051063" y="3281230"/>
            <a:ext cx="2406945" cy="523220"/>
          </a:xfrm>
          <a:prstGeom prst="rect">
            <a:avLst/>
          </a:prstGeom>
          <a:noFill/>
        </p:spPr>
        <p:txBody>
          <a:bodyPr wrap="square">
            <a:spAutoFit/>
          </a:bodyPr>
          <a:lstStyle/>
          <a:p>
            <a:pPr marL="457200" indent="-457200">
              <a:buFont typeface="Arial" panose="020B0604020202020204" pitchFamily="34" charset="0"/>
              <a:buChar char="•"/>
            </a:pPr>
            <a:r>
              <a:rPr lang="he-IL" sz="2800" dirty="0"/>
              <a:t>זיהוי עצמים</a:t>
            </a:r>
          </a:p>
        </p:txBody>
      </p:sp>
      <p:sp>
        <p:nvSpPr>
          <p:cNvPr id="18" name="תיבת טקסט 17">
            <a:extLst>
              <a:ext uri="{FF2B5EF4-FFF2-40B4-BE49-F238E27FC236}">
                <a16:creationId xmlns:a16="http://schemas.microsoft.com/office/drawing/2014/main" id="{911E0A6D-EBCC-8AF5-18C8-712A4818C5C4}"/>
              </a:ext>
            </a:extLst>
          </p:cNvPr>
          <p:cNvSpPr txBox="1"/>
          <p:nvPr/>
        </p:nvSpPr>
        <p:spPr>
          <a:xfrm>
            <a:off x="6380041" y="3730281"/>
            <a:ext cx="1471402" cy="523220"/>
          </a:xfrm>
          <a:prstGeom prst="rect">
            <a:avLst/>
          </a:prstGeom>
          <a:noFill/>
        </p:spPr>
        <p:txBody>
          <a:bodyPr wrap="square">
            <a:spAutoFit/>
          </a:bodyPr>
          <a:lstStyle/>
          <a:p>
            <a:pPr marL="457200" indent="-457200">
              <a:buFont typeface="Arial" panose="020B0604020202020204" pitchFamily="34" charset="0"/>
              <a:buChar char="•"/>
            </a:pPr>
            <a:r>
              <a:rPr lang="he-IL" sz="2800" dirty="0"/>
              <a:t>סִוּוּג</a:t>
            </a:r>
            <a:endParaRPr lang="he-IL" sz="2400" dirty="0"/>
          </a:p>
        </p:txBody>
      </p:sp>
      <p:sp>
        <p:nvSpPr>
          <p:cNvPr id="22" name="תיבת טקסט 21">
            <a:extLst>
              <a:ext uri="{FF2B5EF4-FFF2-40B4-BE49-F238E27FC236}">
                <a16:creationId xmlns:a16="http://schemas.microsoft.com/office/drawing/2014/main" id="{522D18A6-E8B5-9746-FBDD-270D0FCA483D}"/>
              </a:ext>
            </a:extLst>
          </p:cNvPr>
          <p:cNvSpPr txBox="1"/>
          <p:nvPr/>
        </p:nvSpPr>
        <p:spPr>
          <a:xfrm>
            <a:off x="4247757" y="4151357"/>
            <a:ext cx="4572000" cy="523220"/>
          </a:xfrm>
          <a:prstGeom prst="rect">
            <a:avLst/>
          </a:prstGeom>
          <a:noFill/>
        </p:spPr>
        <p:txBody>
          <a:bodyPr wrap="square">
            <a:spAutoFit/>
          </a:bodyPr>
          <a:lstStyle/>
          <a:p>
            <a:pPr marL="457200" indent="-457200">
              <a:buFont typeface="Arial" panose="020B0604020202020204" pitchFamily="34" charset="0"/>
              <a:buChar char="•"/>
            </a:pPr>
            <a:r>
              <a:rPr lang="he-IL" sz="2800" dirty="0"/>
              <a:t>להבדיל בין תכונות שונות</a:t>
            </a:r>
          </a:p>
        </p:txBody>
      </p:sp>
    </p:spTree>
    <p:extLst>
      <p:ext uri="{BB962C8B-B14F-4D97-AF65-F5344CB8AC3E}">
        <p14:creationId xmlns:p14="http://schemas.microsoft.com/office/powerpoint/2010/main" val="3843593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E5A31EF-C0DB-0624-CAB4-54AAD5CBCC65}"/>
              </a:ext>
            </a:extLst>
          </p:cNvPr>
          <p:cNvSpPr>
            <a:spLocks noGrp="1"/>
          </p:cNvSpPr>
          <p:nvPr>
            <p:ph type="title"/>
          </p:nvPr>
        </p:nvSpPr>
        <p:spPr/>
        <p:txBody>
          <a:bodyPr/>
          <a:lstStyle/>
          <a:p>
            <a:r>
              <a:rPr lang="he-IL" sz="3200" dirty="0">
                <a:cs typeface="+mn-cs"/>
              </a:rPr>
              <a:t>קריטריון לבחירת פיקסלים טבעיים</a:t>
            </a:r>
            <a:endParaRPr lang="he-IL" dirty="0"/>
          </a:p>
        </p:txBody>
      </p:sp>
      <mc:AlternateContent xmlns:mc="http://schemas.openxmlformats.org/markup-compatibility/2006" xmlns:a14="http://schemas.microsoft.com/office/drawing/2010/main">
        <mc:Choice Requires="a14">
          <p:sp>
            <p:nvSpPr>
              <p:cNvPr id="3" name="מציין מיקום תוכן 2">
                <a:extLst>
                  <a:ext uri="{FF2B5EF4-FFF2-40B4-BE49-F238E27FC236}">
                    <a16:creationId xmlns:a16="http://schemas.microsoft.com/office/drawing/2014/main" id="{3BA76857-23C9-6262-C229-372F308D531B}"/>
                  </a:ext>
                </a:extLst>
              </p:cNvPr>
              <p:cNvSpPr>
                <a:spLocks noGrp="1"/>
              </p:cNvSpPr>
              <p:nvPr>
                <p:ph idx="1"/>
              </p:nvPr>
            </p:nvSpPr>
            <p:spPr>
              <a:xfrm flipH="1">
                <a:off x="800100" y="2014194"/>
                <a:ext cx="7543800" cy="3938550"/>
              </a:xfrm>
            </p:spPr>
            <p:txBody>
              <a:bodyPr>
                <a:normAutofit fontScale="85000" lnSpcReduction="10000"/>
              </a:bodyPr>
              <a:lstStyle/>
              <a:p>
                <a:pPr marL="0" indent="0">
                  <a:buNone/>
                </a:pPr>
                <a:r>
                  <a:rPr lang="he-IL" sz="2800" dirty="0">
                    <a:solidFill>
                      <a:srgbClr val="0D0D0D"/>
                    </a:solidFill>
                    <a:latin typeface="Söhne"/>
                    <a:cs typeface="+mn-cs"/>
                  </a:rPr>
                  <a:t>בודקים את הזווית בין הווקטור של הפיקסל </a:t>
                </a:r>
                <a14:m>
                  <m:oMath xmlns:m="http://schemas.openxmlformats.org/officeDocument/2006/math">
                    <m:acc>
                      <m:accPr>
                        <m:chr m:val="⃗"/>
                        <m:ctrlPr>
                          <a:rPr lang="en-GB" sz="2800" b="0" i="1" smtClean="0">
                            <a:latin typeface="Cambria Math" panose="02040503050406030204" pitchFamily="18" charset="0"/>
                          </a:rPr>
                        </m:ctrlPr>
                      </m:accPr>
                      <m:e>
                        <m:r>
                          <a:rPr lang="en-GB" sz="2800" b="0" i="1" smtClean="0">
                            <a:latin typeface="Cambria Math" panose="02040503050406030204" pitchFamily="18" charset="0"/>
                          </a:rPr>
                          <m:t>𝑥</m:t>
                        </m:r>
                      </m:e>
                    </m:acc>
                  </m:oMath>
                </a14:m>
                <a:r>
                  <a:rPr lang="he-IL" sz="2800" dirty="0">
                    <a:solidFill>
                      <a:srgbClr val="0D0D0D"/>
                    </a:solidFill>
                    <a:latin typeface="Söhne"/>
                    <a:cs typeface="+mn-cs"/>
                  </a:rPr>
                  <a:t> לבין ווקטורי האימון הטבעיים</a:t>
                </a:r>
                <a:r>
                  <a:rPr lang="en-GB" sz="2800" dirty="0">
                    <a:ea typeface="Cambria Math" panose="02040503050406030204" pitchFamily="18" charset="0"/>
                  </a:rPr>
                  <a:t> </a:t>
                </a:r>
                <a14:m>
                  <m:oMath xmlns:m="http://schemas.openxmlformats.org/officeDocument/2006/math">
                    <m:acc>
                      <m:accPr>
                        <m:chr m:val="⃗"/>
                        <m:ctrlPr>
                          <a:rPr lang="en-GB" sz="2800" i="1">
                            <a:latin typeface="Cambria Math" panose="02040503050406030204" pitchFamily="18" charset="0"/>
                            <a:ea typeface="Cambria Math" panose="02040503050406030204" pitchFamily="18" charset="0"/>
                          </a:rPr>
                        </m:ctrlPr>
                      </m:accPr>
                      <m:e>
                        <m:sSub>
                          <m:sSubPr>
                            <m:ctrlPr>
                              <a:rPr lang="en-GB" sz="2800" i="1">
                                <a:latin typeface="Cambria Math" panose="02040503050406030204" pitchFamily="18" charset="0"/>
                                <a:ea typeface="Cambria Math" panose="02040503050406030204" pitchFamily="18" charset="0"/>
                              </a:rPr>
                            </m:ctrlPr>
                          </m:sSubPr>
                          <m:e>
                            <m:r>
                              <a:rPr lang="en-GB" sz="2800" i="1">
                                <a:latin typeface="Cambria Math" panose="02040503050406030204" pitchFamily="18" charset="0"/>
                                <a:ea typeface="Cambria Math" panose="02040503050406030204" pitchFamily="18" charset="0"/>
                              </a:rPr>
                              <m:t>𝑦</m:t>
                            </m:r>
                          </m:e>
                          <m:sub>
                            <m:r>
                              <a:rPr lang="en-GB" sz="2800" i="1">
                                <a:latin typeface="Cambria Math" panose="02040503050406030204" pitchFamily="18" charset="0"/>
                                <a:ea typeface="Cambria Math" panose="02040503050406030204" pitchFamily="18" charset="0"/>
                              </a:rPr>
                              <m:t>𝑖</m:t>
                            </m:r>
                          </m:sub>
                        </m:sSub>
                      </m:e>
                    </m:acc>
                    <m:r>
                      <a:rPr lang="he-IL" sz="2800" b="0" i="1" smtClean="0">
                        <a:latin typeface="Cambria Math" panose="02040503050406030204" pitchFamily="18" charset="0"/>
                        <a:ea typeface="Cambria Math" panose="02040503050406030204" pitchFamily="18" charset="0"/>
                      </a:rPr>
                      <m:t> </m:t>
                    </m:r>
                    <m:r>
                      <a:rPr lang="en-GB" sz="2800" i="1">
                        <a:latin typeface="Cambria Math" panose="02040503050406030204" pitchFamily="18" charset="0"/>
                        <a:ea typeface="Cambria Math" panose="02040503050406030204" pitchFamily="18" charset="0"/>
                      </a:rPr>
                      <m:t> </m:t>
                    </m:r>
                  </m:oMath>
                </a14:m>
                <a:r>
                  <a:rPr lang="he-IL" sz="2800" dirty="0">
                    <a:solidFill>
                      <a:srgbClr val="0D0D0D"/>
                    </a:solidFill>
                    <a:latin typeface="Söhne"/>
                    <a:cs typeface="+mn-cs"/>
                  </a:rPr>
                  <a:t>שנבחרו על ידי המשתמש</a:t>
                </a:r>
                <a:r>
                  <a:rPr lang="en-US" sz="2800" dirty="0">
                    <a:solidFill>
                      <a:srgbClr val="0D0D0D"/>
                    </a:solidFill>
                    <a:latin typeface="Söhne"/>
                    <a:cs typeface="+mn-cs"/>
                  </a:rPr>
                  <a:t>. </a:t>
                </a:r>
              </a:p>
              <a:p>
                <a:pPr marL="0" indent="0">
                  <a:buNone/>
                </a:pPr>
                <a:endParaRPr lang="he-IL" sz="2800" dirty="0">
                  <a:cs typeface="+mn-cs"/>
                </a:endParaRPr>
              </a:p>
              <a:p>
                <a:pPr marL="0" indent="0">
                  <a:buNone/>
                </a:pPr>
                <a14:m>
                  <m:oMathPara xmlns:m="http://schemas.openxmlformats.org/officeDocument/2006/math">
                    <m:oMathParaPr>
                      <m:jc m:val="centerGroup"/>
                    </m:oMathParaPr>
                    <m:oMath xmlns:m="http://schemas.openxmlformats.org/officeDocument/2006/math">
                      <m:func>
                        <m:funcPr>
                          <m:ctrlPr>
                            <a:rPr lang="en-GB" sz="3800" i="1" smtClean="0">
                              <a:latin typeface="Cambria Math" panose="02040503050406030204" pitchFamily="18" charset="0"/>
                            </a:rPr>
                          </m:ctrlPr>
                        </m:funcPr>
                        <m:fName>
                          <m:limLow>
                            <m:limLowPr>
                              <m:ctrlPr>
                                <a:rPr lang="en-GB" sz="3800" i="1" smtClean="0">
                                  <a:latin typeface="Cambria Math" panose="02040503050406030204" pitchFamily="18" charset="0"/>
                                </a:rPr>
                              </m:ctrlPr>
                            </m:limLowPr>
                            <m:e>
                              <m:r>
                                <m:rPr>
                                  <m:sty m:val="p"/>
                                </m:rPr>
                                <a:rPr lang="en-GB" sz="3800" i="0" smtClean="0">
                                  <a:latin typeface="Cambria Math" panose="02040503050406030204" pitchFamily="18" charset="0"/>
                                </a:rPr>
                                <m:t>min</m:t>
                              </m:r>
                            </m:e>
                            <m:lim>
                              <m:r>
                                <a:rPr lang="en-GB" sz="3800" b="0" i="1" smtClean="0">
                                  <a:latin typeface="Cambria Math" panose="02040503050406030204" pitchFamily="18" charset="0"/>
                                </a:rPr>
                                <m:t>𝑖</m:t>
                              </m:r>
                            </m:lim>
                          </m:limLow>
                        </m:fName>
                        <m:e>
                          <m:d>
                            <m:dPr>
                              <m:ctrlPr>
                                <a:rPr lang="en-GB" sz="3800" i="1" smtClean="0">
                                  <a:latin typeface="Cambria Math" panose="02040503050406030204" pitchFamily="18" charset="0"/>
                                </a:rPr>
                              </m:ctrlPr>
                            </m:dPr>
                            <m:e>
                              <m:r>
                                <a:rPr lang="en-GB" sz="3800" b="0" i="1" smtClean="0">
                                  <a:latin typeface="Cambria Math" panose="02040503050406030204" pitchFamily="18" charset="0"/>
                                </a:rPr>
                                <m:t>𝑎𝑐𝑜𝑠</m:t>
                              </m:r>
                              <m:d>
                                <m:dPr>
                                  <m:ctrlPr>
                                    <a:rPr lang="en-GB" sz="3800" b="0" i="1" smtClean="0">
                                      <a:latin typeface="Cambria Math" panose="02040503050406030204" pitchFamily="18" charset="0"/>
                                    </a:rPr>
                                  </m:ctrlPr>
                                </m:dPr>
                                <m:e>
                                  <m:box>
                                    <m:boxPr>
                                      <m:ctrlPr>
                                        <a:rPr lang="en-GB" sz="3800" b="0" i="1" smtClean="0">
                                          <a:latin typeface="Cambria Math" panose="02040503050406030204" pitchFamily="18" charset="0"/>
                                        </a:rPr>
                                      </m:ctrlPr>
                                    </m:boxPr>
                                    <m:e>
                                      <m:argPr>
                                        <m:argSz m:val="-1"/>
                                      </m:argPr>
                                      <m:f>
                                        <m:fPr>
                                          <m:ctrlPr>
                                            <a:rPr lang="en-GB" sz="3800" b="0" i="1" smtClean="0">
                                              <a:latin typeface="Cambria Math" panose="02040503050406030204" pitchFamily="18" charset="0"/>
                                            </a:rPr>
                                          </m:ctrlPr>
                                        </m:fPr>
                                        <m:num>
                                          <m:acc>
                                            <m:accPr>
                                              <m:chr m:val="⃗"/>
                                              <m:ctrlPr>
                                                <a:rPr lang="en-GB" sz="3800" b="0" i="1" smtClean="0">
                                                  <a:latin typeface="Cambria Math" panose="02040503050406030204" pitchFamily="18" charset="0"/>
                                                </a:rPr>
                                              </m:ctrlPr>
                                            </m:accPr>
                                            <m:e>
                                              <m:r>
                                                <a:rPr lang="en-GB" sz="3800" b="0" i="1" smtClean="0">
                                                  <a:latin typeface="Cambria Math" panose="02040503050406030204" pitchFamily="18" charset="0"/>
                                                </a:rPr>
                                                <m:t>𝑥</m:t>
                                              </m:r>
                                            </m:e>
                                          </m:acc>
                                          <m:r>
                                            <a:rPr lang="en-GB" sz="3800" b="0" i="1" smtClean="0">
                                              <a:latin typeface="Cambria Math" panose="02040503050406030204" pitchFamily="18" charset="0"/>
                                            </a:rPr>
                                            <m:t> </m:t>
                                          </m:r>
                                          <m:r>
                                            <a:rPr lang="en-GB" sz="3800" b="0" i="1" smtClean="0">
                                              <a:latin typeface="Cambria Math" panose="02040503050406030204" pitchFamily="18" charset="0"/>
                                              <a:ea typeface="Cambria Math" panose="02040503050406030204" pitchFamily="18" charset="0"/>
                                            </a:rPr>
                                            <m:t>∙</m:t>
                                          </m:r>
                                          <m:acc>
                                            <m:accPr>
                                              <m:chr m:val="⃗"/>
                                              <m:ctrlPr>
                                                <a:rPr lang="en-GB" sz="3800" b="0" i="1" smtClean="0">
                                                  <a:latin typeface="Cambria Math" panose="02040503050406030204" pitchFamily="18" charset="0"/>
                                                  <a:ea typeface="Cambria Math" panose="02040503050406030204" pitchFamily="18" charset="0"/>
                                                </a:rPr>
                                              </m:ctrlPr>
                                            </m:accPr>
                                            <m:e>
                                              <m:sSub>
                                                <m:sSubPr>
                                                  <m:ctrlPr>
                                                    <a:rPr lang="en-GB" sz="3800" b="0" i="1" smtClean="0">
                                                      <a:latin typeface="Cambria Math" panose="02040503050406030204" pitchFamily="18" charset="0"/>
                                                      <a:ea typeface="Cambria Math" panose="02040503050406030204" pitchFamily="18" charset="0"/>
                                                    </a:rPr>
                                                  </m:ctrlPr>
                                                </m:sSubPr>
                                                <m:e>
                                                  <m:r>
                                                    <a:rPr lang="en-GB" sz="3800" b="0" i="1" smtClean="0">
                                                      <a:latin typeface="Cambria Math" panose="02040503050406030204" pitchFamily="18" charset="0"/>
                                                      <a:ea typeface="Cambria Math" panose="02040503050406030204" pitchFamily="18" charset="0"/>
                                                    </a:rPr>
                                                    <m:t>𝑦</m:t>
                                                  </m:r>
                                                </m:e>
                                                <m:sub>
                                                  <m:r>
                                                    <a:rPr lang="en-GB" sz="3800" b="0" i="1" smtClean="0">
                                                      <a:latin typeface="Cambria Math" panose="02040503050406030204" pitchFamily="18" charset="0"/>
                                                      <a:ea typeface="Cambria Math" panose="02040503050406030204" pitchFamily="18" charset="0"/>
                                                    </a:rPr>
                                                    <m:t>𝑖</m:t>
                                                  </m:r>
                                                </m:sub>
                                              </m:sSub>
                                            </m:e>
                                          </m:acc>
                                        </m:num>
                                        <m:den>
                                          <m:d>
                                            <m:dPr>
                                              <m:begChr m:val="‖"/>
                                              <m:endChr m:val="‖"/>
                                              <m:ctrlPr>
                                                <a:rPr lang="en-GB" sz="3800" b="0" i="1" smtClean="0">
                                                  <a:latin typeface="Cambria Math" panose="02040503050406030204" pitchFamily="18" charset="0"/>
                                                </a:rPr>
                                              </m:ctrlPr>
                                            </m:dPr>
                                            <m:e>
                                              <m:acc>
                                                <m:accPr>
                                                  <m:chr m:val="⃗"/>
                                                  <m:ctrlPr>
                                                    <a:rPr lang="en-GB" sz="3800" i="1">
                                                      <a:latin typeface="Cambria Math" panose="02040503050406030204" pitchFamily="18" charset="0"/>
                                                    </a:rPr>
                                                  </m:ctrlPr>
                                                </m:accPr>
                                                <m:e>
                                                  <m:r>
                                                    <a:rPr lang="en-GB" sz="3800" i="1">
                                                      <a:latin typeface="Cambria Math" panose="02040503050406030204" pitchFamily="18" charset="0"/>
                                                    </a:rPr>
                                                    <m:t>𝑥</m:t>
                                                  </m:r>
                                                </m:e>
                                              </m:acc>
                                            </m:e>
                                          </m:d>
                                          <m:d>
                                            <m:dPr>
                                              <m:begChr m:val="‖"/>
                                              <m:endChr m:val="‖"/>
                                              <m:ctrlPr>
                                                <a:rPr lang="en-GB" sz="3800" b="0" i="1" smtClean="0">
                                                  <a:latin typeface="Cambria Math" panose="02040503050406030204" pitchFamily="18" charset="0"/>
                                                </a:rPr>
                                              </m:ctrlPr>
                                            </m:dPr>
                                            <m:e>
                                              <m:acc>
                                                <m:accPr>
                                                  <m:chr m:val="⃗"/>
                                                  <m:ctrlPr>
                                                    <a:rPr lang="en-GB" sz="3800" i="1">
                                                      <a:latin typeface="Cambria Math" panose="02040503050406030204" pitchFamily="18" charset="0"/>
                                                      <a:ea typeface="Cambria Math" panose="02040503050406030204" pitchFamily="18" charset="0"/>
                                                    </a:rPr>
                                                  </m:ctrlPr>
                                                </m:accPr>
                                                <m:e>
                                                  <m:sSub>
                                                    <m:sSubPr>
                                                      <m:ctrlPr>
                                                        <a:rPr lang="en-GB" sz="3800" i="1">
                                                          <a:latin typeface="Cambria Math" panose="02040503050406030204" pitchFamily="18" charset="0"/>
                                                          <a:ea typeface="Cambria Math" panose="02040503050406030204" pitchFamily="18" charset="0"/>
                                                        </a:rPr>
                                                      </m:ctrlPr>
                                                    </m:sSubPr>
                                                    <m:e>
                                                      <m:r>
                                                        <a:rPr lang="en-GB" sz="3800" i="1">
                                                          <a:latin typeface="Cambria Math" panose="02040503050406030204" pitchFamily="18" charset="0"/>
                                                          <a:ea typeface="Cambria Math" panose="02040503050406030204" pitchFamily="18" charset="0"/>
                                                        </a:rPr>
                                                        <m:t>𝑦</m:t>
                                                      </m:r>
                                                    </m:e>
                                                    <m:sub>
                                                      <m:r>
                                                        <a:rPr lang="en-GB" sz="3800" i="1">
                                                          <a:latin typeface="Cambria Math" panose="02040503050406030204" pitchFamily="18" charset="0"/>
                                                          <a:ea typeface="Cambria Math" panose="02040503050406030204" pitchFamily="18" charset="0"/>
                                                        </a:rPr>
                                                        <m:t>𝑖</m:t>
                                                      </m:r>
                                                    </m:sub>
                                                  </m:sSub>
                                                </m:e>
                                              </m:acc>
                                            </m:e>
                                          </m:d>
                                        </m:den>
                                      </m:f>
                                    </m:e>
                                  </m:box>
                                </m:e>
                              </m:d>
                            </m:e>
                          </m:d>
                          <m:r>
                            <a:rPr lang="en-GB" sz="3800" i="1" smtClean="0">
                              <a:latin typeface="Cambria Math" panose="02040503050406030204" pitchFamily="18" charset="0"/>
                              <a:ea typeface="Cambria Math" panose="02040503050406030204" pitchFamily="18" charset="0"/>
                            </a:rPr>
                            <m:t>&gt;</m:t>
                          </m:r>
                          <m:r>
                            <a:rPr lang="en-GB" sz="3800" b="0" i="1" smtClean="0">
                              <a:latin typeface="Cambria Math" panose="02040503050406030204" pitchFamily="18" charset="0"/>
                              <a:ea typeface="Cambria Math" panose="02040503050406030204" pitchFamily="18" charset="0"/>
                            </a:rPr>
                            <m:t>𝑡</m:t>
                          </m:r>
                          <m:r>
                            <a:rPr lang="en-GB" sz="3800" b="0" i="1" smtClean="0">
                              <a:latin typeface="Cambria Math" panose="02040503050406030204" pitchFamily="18" charset="0"/>
                              <a:ea typeface="Cambria Math" panose="02040503050406030204" pitchFamily="18" charset="0"/>
                            </a:rPr>
                            <m:t>h</m:t>
                          </m:r>
                          <m:r>
                            <a:rPr lang="en-GB" sz="3800" b="0" i="1" smtClean="0">
                              <a:latin typeface="Cambria Math" panose="02040503050406030204" pitchFamily="18" charset="0"/>
                              <a:ea typeface="Cambria Math" panose="02040503050406030204" pitchFamily="18" charset="0"/>
                            </a:rPr>
                            <m:t>𝑟𝑒𝑠</m:t>
                          </m:r>
                          <m:r>
                            <a:rPr lang="en-GB" sz="3800" b="0" i="1" smtClean="0">
                              <a:latin typeface="Cambria Math" panose="02040503050406030204" pitchFamily="18" charset="0"/>
                              <a:ea typeface="Cambria Math" panose="02040503050406030204" pitchFamily="18" charset="0"/>
                            </a:rPr>
                            <m:t>h</m:t>
                          </m:r>
                          <m:r>
                            <a:rPr lang="en-GB" sz="3800" b="0" i="1" smtClean="0">
                              <a:latin typeface="Cambria Math" panose="02040503050406030204" pitchFamily="18" charset="0"/>
                              <a:ea typeface="Cambria Math" panose="02040503050406030204" pitchFamily="18" charset="0"/>
                            </a:rPr>
                            <m:t>𝑜𝑙𝑑</m:t>
                          </m:r>
                        </m:e>
                      </m:func>
                    </m:oMath>
                  </m:oMathPara>
                </a14:m>
                <a:endParaRPr lang="en-US" sz="3800" b="0" i="0" dirty="0">
                  <a:solidFill>
                    <a:srgbClr val="0D0D0D"/>
                  </a:solidFill>
                  <a:effectLst/>
                  <a:latin typeface="Söhne"/>
                  <a:cs typeface="+mn-cs"/>
                </a:endParaRPr>
              </a:p>
              <a:p>
                <a:pPr marL="0" indent="0">
                  <a:buNone/>
                </a:pPr>
                <a:endParaRPr lang="en-US" sz="2800" b="0" i="0" dirty="0">
                  <a:solidFill>
                    <a:srgbClr val="0D0D0D"/>
                  </a:solidFill>
                  <a:effectLst/>
                  <a:latin typeface="Söhne"/>
                  <a:cs typeface="+mn-cs"/>
                </a:endParaRPr>
              </a:p>
              <a:p>
                <a:r>
                  <a:rPr lang="he-IL" sz="2800" b="0" i="0" dirty="0">
                    <a:solidFill>
                      <a:srgbClr val="0D0D0D"/>
                    </a:solidFill>
                    <a:effectLst/>
                    <a:latin typeface="Söhne"/>
                    <a:cs typeface="+mn-cs"/>
                  </a:rPr>
                  <a:t>אם הזווית היא גדולה מערך הסף המוגדר מראש, אז הפיקסל מתאים כנקודת אימון בצבעים טבעיים ונשמר לשימוש עתידי.</a:t>
                </a:r>
              </a:p>
              <a:p>
                <a:endParaRPr lang="he-IL" dirty="0"/>
              </a:p>
            </p:txBody>
          </p:sp>
        </mc:Choice>
        <mc:Fallback xmlns="">
          <p:sp>
            <p:nvSpPr>
              <p:cNvPr id="3" name="מציין מיקום תוכן 2">
                <a:extLst>
                  <a:ext uri="{FF2B5EF4-FFF2-40B4-BE49-F238E27FC236}">
                    <a16:creationId xmlns:a16="http://schemas.microsoft.com/office/drawing/2014/main" id="{3BA76857-23C9-6262-C229-372F308D531B}"/>
                  </a:ext>
                </a:extLst>
              </p:cNvPr>
              <p:cNvSpPr>
                <a:spLocks noGrp="1" noRot="1" noChangeAspect="1" noMove="1" noResize="1" noEditPoints="1" noAdjustHandles="1" noChangeArrowheads="1" noChangeShapeType="1" noTextEdit="1"/>
              </p:cNvSpPr>
              <p:nvPr>
                <p:ph idx="1"/>
              </p:nvPr>
            </p:nvSpPr>
            <p:spPr>
              <a:xfrm flipH="1">
                <a:off x="800100" y="2014194"/>
                <a:ext cx="7543800" cy="3938550"/>
              </a:xfrm>
              <a:blipFill>
                <a:blip r:embed="rId2"/>
                <a:stretch>
                  <a:fillRect t="-2009" r="-1212"/>
                </a:stretch>
              </a:blipFill>
            </p:spPr>
            <p:txBody>
              <a:bodyPr/>
              <a:lstStyle/>
              <a:p>
                <a:r>
                  <a:rPr lang="he-IL">
                    <a:noFill/>
                  </a:rPr>
                  <a:t> </a:t>
                </a:r>
              </a:p>
            </p:txBody>
          </p:sp>
        </mc:Fallback>
      </mc:AlternateContent>
      <p:sp>
        <p:nvSpPr>
          <p:cNvPr id="4" name="מציין מיקום של תאריך 3">
            <a:extLst>
              <a:ext uri="{FF2B5EF4-FFF2-40B4-BE49-F238E27FC236}">
                <a16:creationId xmlns:a16="http://schemas.microsoft.com/office/drawing/2014/main" id="{4C9948E6-D24E-6CF8-BC3D-FECD56E3FAB5}"/>
              </a:ext>
            </a:extLst>
          </p:cNvPr>
          <p:cNvSpPr>
            <a:spLocks noGrp="1"/>
          </p:cNvSpPr>
          <p:nvPr>
            <p:ph type="dt" sz="half" idx="10"/>
          </p:nvPr>
        </p:nvSpPr>
        <p:spPr/>
        <p:txBody>
          <a:bodyPr/>
          <a:lstStyle/>
          <a:p>
            <a:pPr rtl="1"/>
            <a:fld id="{B2AC4221-72F6-45F6-B2F2-4BE5E859C5B9}" type="datetime1">
              <a:rPr lang="he-IL" smtClean="0"/>
              <a:t>ל'/ניסן/תשפ"ד</a:t>
            </a:fld>
            <a:endParaRPr lang="en-US"/>
          </a:p>
        </p:txBody>
      </p:sp>
    </p:spTree>
    <p:extLst>
      <p:ext uri="{BB962C8B-B14F-4D97-AF65-F5344CB8AC3E}">
        <p14:creationId xmlns:p14="http://schemas.microsoft.com/office/powerpoint/2010/main" val="32364798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DAA0257-0B96-8EC1-74FA-561BF6F9933F}"/>
              </a:ext>
            </a:extLst>
          </p:cNvPr>
          <p:cNvSpPr>
            <a:spLocks noGrp="1"/>
          </p:cNvSpPr>
          <p:nvPr>
            <p:ph type="title"/>
          </p:nvPr>
        </p:nvSpPr>
        <p:spPr/>
        <p:txBody>
          <a:bodyPr/>
          <a:lstStyle/>
          <a:p>
            <a:endParaRPr lang="he-IL"/>
          </a:p>
        </p:txBody>
      </p:sp>
      <mc:AlternateContent xmlns:mc="http://schemas.openxmlformats.org/markup-compatibility/2006" xmlns:a14="http://schemas.microsoft.com/office/drawing/2010/main">
        <mc:Choice Requires="a14">
          <p:sp>
            <p:nvSpPr>
              <p:cNvPr id="3" name="מציין מיקום תוכן 2">
                <a:extLst>
                  <a:ext uri="{FF2B5EF4-FFF2-40B4-BE49-F238E27FC236}">
                    <a16:creationId xmlns:a16="http://schemas.microsoft.com/office/drawing/2014/main" id="{52A65186-6F76-08DB-0652-B109E69367E0}"/>
                  </a:ext>
                </a:extLst>
              </p:cNvPr>
              <p:cNvSpPr>
                <a:spLocks noGrp="1"/>
              </p:cNvSpPr>
              <p:nvPr>
                <p:ph idx="1"/>
              </p:nvPr>
            </p:nvSpPr>
            <p:spPr>
              <a:xfrm flipH="1">
                <a:off x="386344" y="2088839"/>
                <a:ext cx="7957555" cy="4031545"/>
              </a:xfrm>
            </p:spPr>
            <p:txBody>
              <a:bodyPr>
                <a:normAutofit/>
              </a:bodyPr>
              <a:lstStyle/>
              <a:p>
                <a:r>
                  <a:rPr lang="he-IL" sz="2400" dirty="0">
                    <a:cs typeface="+mn-cs"/>
                  </a:rPr>
                  <a:t>לכל אחת מנקודות האימון הטבעיות האלה </a:t>
                </a:r>
                <a14:m>
                  <m:oMath xmlns:m="http://schemas.openxmlformats.org/officeDocument/2006/math">
                    <m:acc>
                      <m:accPr>
                        <m:chr m:val="⃗"/>
                        <m:ctrlPr>
                          <a:rPr lang="en-GB" sz="2400" b="0" i="1" smtClean="0">
                            <a:latin typeface="Cambria Math" panose="02040503050406030204" pitchFamily="18" charset="0"/>
                          </a:rPr>
                        </m:ctrlPr>
                      </m:accPr>
                      <m:e>
                        <m:r>
                          <a:rPr lang="en-GB" sz="2400" b="0" i="1" smtClean="0">
                            <a:latin typeface="Cambria Math" panose="02040503050406030204" pitchFamily="18" charset="0"/>
                          </a:rPr>
                          <m:t>𝑥</m:t>
                        </m:r>
                      </m:e>
                    </m:acc>
                  </m:oMath>
                </a14:m>
                <a:r>
                  <a:rPr lang="he-IL" sz="2400" dirty="0">
                    <a:solidFill>
                      <a:srgbClr val="0D0D0D"/>
                    </a:solidFill>
                    <a:latin typeface="Söhne"/>
                    <a:cs typeface="+mn-cs"/>
                  </a:rPr>
                  <a:t> </a:t>
                </a:r>
                <a:r>
                  <a:rPr lang="he-IL" sz="2400" dirty="0">
                    <a:cs typeface="+mn-cs"/>
                  </a:rPr>
                  <a:t>מוקצים ערך </a:t>
                </a:r>
                <a:r>
                  <a:rPr lang="en-US" sz="2400" dirty="0">
                    <a:cs typeface="+mn-cs"/>
                  </a:rPr>
                  <a:t>  </a:t>
                </a:r>
                <a:r>
                  <a:rPr lang="he-IL" sz="2400" dirty="0">
                    <a:cs typeface="+mn-cs"/>
                  </a:rPr>
                  <a:t>  </a:t>
                </a:r>
              </a:p>
              <a:p>
                <a:pPr marL="0" indent="0">
                  <a:buNone/>
                </a:pPr>
                <a:r>
                  <a:rPr lang="en-US" sz="2400" dirty="0">
                    <a:cs typeface="+mn-cs"/>
                  </a:rPr>
                  <a:t> RGB  </a:t>
                </a:r>
                <a:r>
                  <a:rPr lang="he-IL" sz="2400" dirty="0">
                    <a:cs typeface="+mn-cs"/>
                  </a:rPr>
                  <a:t>באמצעות הקרנה לינארית מתוחה </a:t>
                </a:r>
                <a:r>
                  <a:rPr lang="en-US" sz="2400" dirty="0">
                    <a:cs typeface="+mn-cs"/>
                  </a:rPr>
                  <a:t>CMF</a:t>
                </a:r>
                <a:r>
                  <a:rPr lang="he-IL" sz="2400" dirty="0">
                    <a:cs typeface="+mn-cs"/>
                  </a:rPr>
                  <a:t> .</a:t>
                </a:r>
              </a:p>
            </p:txBody>
          </p:sp>
        </mc:Choice>
        <mc:Fallback xmlns="">
          <p:sp>
            <p:nvSpPr>
              <p:cNvPr id="3" name="מציין מיקום תוכן 2">
                <a:extLst>
                  <a:ext uri="{FF2B5EF4-FFF2-40B4-BE49-F238E27FC236}">
                    <a16:creationId xmlns:a16="http://schemas.microsoft.com/office/drawing/2014/main" id="{52A65186-6F76-08DB-0652-B109E69367E0}"/>
                  </a:ext>
                </a:extLst>
              </p:cNvPr>
              <p:cNvSpPr>
                <a:spLocks noGrp="1" noRot="1" noChangeAspect="1" noMove="1" noResize="1" noEditPoints="1" noAdjustHandles="1" noChangeArrowheads="1" noChangeShapeType="1" noTextEdit="1"/>
              </p:cNvSpPr>
              <p:nvPr>
                <p:ph idx="1"/>
              </p:nvPr>
            </p:nvSpPr>
            <p:spPr>
              <a:xfrm flipH="1">
                <a:off x="386344" y="2088839"/>
                <a:ext cx="7957555" cy="4031545"/>
              </a:xfrm>
              <a:blipFill>
                <a:blip r:embed="rId2"/>
                <a:stretch>
                  <a:fillRect t="-1815" r="-1225"/>
                </a:stretch>
              </a:blipFill>
            </p:spPr>
            <p:txBody>
              <a:bodyPr/>
              <a:lstStyle/>
              <a:p>
                <a:r>
                  <a:rPr lang="he-IL">
                    <a:noFill/>
                  </a:rPr>
                  <a:t> </a:t>
                </a:r>
              </a:p>
            </p:txBody>
          </p:sp>
        </mc:Fallback>
      </mc:AlternateContent>
      <p:sp>
        <p:nvSpPr>
          <p:cNvPr id="4" name="מציין מיקום של תאריך 3">
            <a:extLst>
              <a:ext uri="{FF2B5EF4-FFF2-40B4-BE49-F238E27FC236}">
                <a16:creationId xmlns:a16="http://schemas.microsoft.com/office/drawing/2014/main" id="{A639AAEF-1B9B-EF59-C3ED-EAC96310E45D}"/>
              </a:ext>
            </a:extLst>
          </p:cNvPr>
          <p:cNvSpPr>
            <a:spLocks noGrp="1"/>
          </p:cNvSpPr>
          <p:nvPr>
            <p:ph type="dt" sz="half" idx="10"/>
          </p:nvPr>
        </p:nvSpPr>
        <p:spPr/>
        <p:txBody>
          <a:bodyPr/>
          <a:lstStyle/>
          <a:p>
            <a:pPr rtl="1"/>
            <a:fld id="{B2AC4221-72F6-45F6-B2F2-4BE5E859C5B9}" type="datetime1">
              <a:rPr lang="he-IL" smtClean="0"/>
              <a:t>ל'/ניסן/תשפ"ד</a:t>
            </a:fld>
            <a:endParaRPr lang="en-US"/>
          </a:p>
        </p:txBody>
      </p:sp>
      <p:pic>
        <p:nvPicPr>
          <p:cNvPr id="1026" name="Picture 2" descr="RGB converter - Apps on Google Play">
            <a:extLst>
              <a:ext uri="{FF2B5EF4-FFF2-40B4-BE49-F238E27FC236}">
                <a16:creationId xmlns:a16="http://schemas.microsoft.com/office/drawing/2014/main" id="{92804758-CF04-B18B-BDFD-635C0737B5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066" y="3293208"/>
            <a:ext cx="2461416" cy="2461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12687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53C01FB-85F6-8359-7C1D-4D779FEB072F}"/>
              </a:ext>
            </a:extLst>
          </p:cNvPr>
          <p:cNvSpPr>
            <a:spLocks noGrp="1"/>
          </p:cNvSpPr>
          <p:nvPr>
            <p:ph type="title"/>
          </p:nvPr>
        </p:nvSpPr>
        <p:spPr/>
        <p:txBody>
          <a:bodyPr>
            <a:normAutofit/>
          </a:bodyPr>
          <a:lstStyle/>
          <a:p>
            <a:pPr algn="ctr"/>
            <a:r>
              <a:rPr lang="he-IL" sz="3600" i="0" dirty="0">
                <a:solidFill>
                  <a:srgbClr val="0D0D0D"/>
                </a:solidFill>
                <a:effectLst/>
                <a:latin typeface="Söhne"/>
                <a:cs typeface="+mn-cs"/>
              </a:rPr>
              <a:t>שיטת השכן הקרוב ביותר</a:t>
            </a:r>
            <a:br>
              <a:rPr lang="he-IL" sz="3600" i="0" dirty="0">
                <a:solidFill>
                  <a:srgbClr val="0D0D0D"/>
                </a:solidFill>
                <a:effectLst/>
                <a:latin typeface="Söhne"/>
                <a:cs typeface="+mn-cs"/>
              </a:rPr>
            </a:br>
            <a:r>
              <a:rPr lang="en-US" sz="3200" i="0" dirty="0">
                <a:solidFill>
                  <a:srgbClr val="0D0D0D"/>
                </a:solidFill>
                <a:effectLst/>
                <a:latin typeface="Söhne"/>
                <a:cs typeface="+mn-cs"/>
              </a:rPr>
              <a:t> K-</a:t>
            </a:r>
            <a:r>
              <a:rPr lang="en-US" sz="3200" i="0" dirty="0" err="1">
                <a:solidFill>
                  <a:srgbClr val="0D0D0D"/>
                </a:solidFill>
                <a:effectLst/>
                <a:latin typeface="Söhne"/>
                <a:cs typeface="+mn-cs"/>
              </a:rPr>
              <a:t>Neares</a:t>
            </a:r>
            <a:r>
              <a:rPr lang="en-US" sz="3200" dirty="0">
                <a:solidFill>
                  <a:srgbClr val="0D0D0D"/>
                </a:solidFill>
                <a:latin typeface="Söhne"/>
                <a:cs typeface="+mn-cs"/>
              </a:rPr>
              <a:t> </a:t>
            </a:r>
            <a:r>
              <a:rPr lang="en-US" sz="3200" i="0" dirty="0">
                <a:solidFill>
                  <a:srgbClr val="0D0D0D"/>
                </a:solidFill>
                <a:effectLst/>
                <a:latin typeface="Söhne"/>
                <a:cs typeface="+mn-cs"/>
              </a:rPr>
              <a:t>Neighbor</a:t>
            </a:r>
            <a:endParaRPr lang="he-IL" sz="3200" dirty="0">
              <a:cs typeface="+mn-cs"/>
            </a:endParaRPr>
          </a:p>
        </p:txBody>
      </p:sp>
      <p:sp>
        <p:nvSpPr>
          <p:cNvPr id="3" name="מציין מיקום תוכן 2">
            <a:extLst>
              <a:ext uri="{FF2B5EF4-FFF2-40B4-BE49-F238E27FC236}">
                <a16:creationId xmlns:a16="http://schemas.microsoft.com/office/drawing/2014/main" id="{AFCD4CD5-4424-8B72-5B9F-2469C8FB5082}"/>
              </a:ext>
            </a:extLst>
          </p:cNvPr>
          <p:cNvSpPr>
            <a:spLocks noGrp="1"/>
          </p:cNvSpPr>
          <p:nvPr>
            <p:ph idx="1"/>
          </p:nvPr>
        </p:nvSpPr>
        <p:spPr>
          <a:xfrm flipH="1">
            <a:off x="508000" y="1810139"/>
            <a:ext cx="8148320" cy="4142605"/>
          </a:xfrm>
        </p:spPr>
        <p:txBody>
          <a:bodyPr/>
          <a:lstStyle/>
          <a:p>
            <a:pPr>
              <a:buFont typeface="Arial" panose="020B0604020202020204" pitchFamily="34" charset="0"/>
              <a:buChar char="•"/>
            </a:pPr>
            <a:r>
              <a:rPr lang="he-IL" sz="2800" b="0" i="0" dirty="0">
                <a:solidFill>
                  <a:srgbClr val="0D0D0D"/>
                </a:solidFill>
                <a:effectLst/>
                <a:latin typeface="Söhne"/>
                <a:cs typeface="+mn-cs"/>
              </a:rPr>
              <a:t>זו שיטה שמשתמשים בה כדי לקבוע איזה צבע צריך להיות לכל פיקסל בתמונה.</a:t>
            </a:r>
          </a:p>
          <a:p>
            <a:pPr>
              <a:buFont typeface="Arial" panose="020B0604020202020204" pitchFamily="34" charset="0"/>
              <a:buChar char="•"/>
            </a:pPr>
            <a:r>
              <a:rPr lang="he-IL" sz="2800" b="0" i="0" dirty="0">
                <a:solidFill>
                  <a:srgbClr val="0D0D0D"/>
                </a:solidFill>
                <a:effectLst/>
                <a:latin typeface="Söhne"/>
                <a:cs typeface="+mn-cs"/>
              </a:rPr>
              <a:t>אחרי שמצאנו את השכנים הקרובים, אנחנו לוקחים את הצבעים שלהם ומשלבים אותם יחד באמצעות </a:t>
            </a:r>
            <a:r>
              <a:rPr lang="en-US" sz="2800" b="0" i="0" dirty="0">
                <a:solidFill>
                  <a:srgbClr val="0D0D0D"/>
                </a:solidFill>
                <a:effectLst/>
                <a:latin typeface="Söhne"/>
                <a:cs typeface="+mn-cs"/>
              </a:rPr>
              <a:t>LAB</a:t>
            </a:r>
            <a:r>
              <a:rPr lang="he-IL" sz="2800" b="0" i="0" dirty="0">
                <a:solidFill>
                  <a:srgbClr val="0D0D0D"/>
                </a:solidFill>
                <a:effectLst/>
                <a:latin typeface="Söhne"/>
                <a:cs typeface="+mn-cs"/>
              </a:rPr>
              <a:t> כדי לצבוע את הפיקסל שלנו. השכנים שקרובים יותר ישפיעו יותר על הצבע החדש.</a:t>
            </a:r>
            <a:endParaRPr lang="he-IL" sz="2800" dirty="0">
              <a:cs typeface="+mn-cs"/>
            </a:endParaRPr>
          </a:p>
          <a:p>
            <a:endParaRPr lang="he-IL" dirty="0"/>
          </a:p>
        </p:txBody>
      </p:sp>
      <p:sp>
        <p:nvSpPr>
          <p:cNvPr id="4" name="מציין מיקום של תאריך 3">
            <a:extLst>
              <a:ext uri="{FF2B5EF4-FFF2-40B4-BE49-F238E27FC236}">
                <a16:creationId xmlns:a16="http://schemas.microsoft.com/office/drawing/2014/main" id="{87AB0A62-4E13-FD9C-938E-41F23688833E}"/>
              </a:ext>
            </a:extLst>
          </p:cNvPr>
          <p:cNvSpPr>
            <a:spLocks noGrp="1"/>
          </p:cNvSpPr>
          <p:nvPr>
            <p:ph type="dt" sz="half" idx="10"/>
          </p:nvPr>
        </p:nvSpPr>
        <p:spPr/>
        <p:txBody>
          <a:bodyPr/>
          <a:lstStyle/>
          <a:p>
            <a:pPr rtl="1"/>
            <a:fld id="{B2AC4221-72F6-45F6-B2F2-4BE5E859C5B9}" type="datetime1">
              <a:rPr lang="he-IL" smtClean="0"/>
              <a:t>ל'/ניסן/תשפ"ד</a:t>
            </a:fld>
            <a:endParaRPr lang="en-US"/>
          </a:p>
        </p:txBody>
      </p:sp>
    </p:spTree>
    <p:extLst>
      <p:ext uri="{BB962C8B-B14F-4D97-AF65-F5344CB8AC3E}">
        <p14:creationId xmlns:p14="http://schemas.microsoft.com/office/powerpoint/2010/main" val="28851146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0FB3DC1D-D485-B6D1-F17F-E20E26384B42}"/>
              </a:ext>
            </a:extLst>
          </p:cNvPr>
          <p:cNvSpPr>
            <a:spLocks noGrp="1"/>
          </p:cNvSpPr>
          <p:nvPr>
            <p:ph idx="1"/>
          </p:nvPr>
        </p:nvSpPr>
        <p:spPr>
          <a:xfrm flipH="1">
            <a:off x="800100" y="5029200"/>
            <a:ext cx="7405437" cy="923544"/>
          </a:xfrm>
        </p:spPr>
        <p:txBody>
          <a:bodyPr>
            <a:normAutofit/>
          </a:bodyPr>
          <a:lstStyle/>
          <a:p>
            <a:r>
              <a:rPr lang="he-IL" sz="2000" dirty="0">
                <a:cs typeface="+mn-cs"/>
              </a:rPr>
              <a:t>תוצאות כאשר משתמשים בשיטת </a:t>
            </a:r>
            <a:r>
              <a:rPr lang="en-US" sz="2000" dirty="0">
                <a:cs typeface="+mn-cs"/>
              </a:rPr>
              <a:t>K</a:t>
            </a:r>
            <a:r>
              <a:rPr lang="he-IL" sz="2000" dirty="0">
                <a:cs typeface="+mn-cs"/>
              </a:rPr>
              <a:t> קרובים ביותר על אותה תמונה היפרספקטרלית שעליה התאמנו.</a:t>
            </a:r>
            <a:endParaRPr lang="he-IL" sz="1800" dirty="0">
              <a:cs typeface="+mn-cs"/>
            </a:endParaRPr>
          </a:p>
        </p:txBody>
      </p:sp>
      <p:sp>
        <p:nvSpPr>
          <p:cNvPr id="4" name="מציין מיקום של תאריך 3">
            <a:extLst>
              <a:ext uri="{FF2B5EF4-FFF2-40B4-BE49-F238E27FC236}">
                <a16:creationId xmlns:a16="http://schemas.microsoft.com/office/drawing/2014/main" id="{2C564170-B07A-E6C5-352C-9B3CA1DA494B}"/>
              </a:ext>
            </a:extLst>
          </p:cNvPr>
          <p:cNvSpPr>
            <a:spLocks noGrp="1"/>
          </p:cNvSpPr>
          <p:nvPr>
            <p:ph type="dt" sz="half" idx="10"/>
          </p:nvPr>
        </p:nvSpPr>
        <p:spPr/>
        <p:txBody>
          <a:bodyPr/>
          <a:lstStyle/>
          <a:p>
            <a:pPr rtl="1"/>
            <a:fld id="{B2AC4221-72F6-45F6-B2F2-4BE5E859C5B9}" type="datetime1">
              <a:rPr lang="he-IL" smtClean="0"/>
              <a:t>ל'/ניסן/תשפ"ד</a:t>
            </a:fld>
            <a:endParaRPr lang="en-US"/>
          </a:p>
        </p:txBody>
      </p:sp>
      <p:pic>
        <p:nvPicPr>
          <p:cNvPr id="5" name="מציין מיקום תוכן 6">
            <a:extLst>
              <a:ext uri="{FF2B5EF4-FFF2-40B4-BE49-F238E27FC236}">
                <a16:creationId xmlns:a16="http://schemas.microsoft.com/office/drawing/2014/main" id="{F7E6B7F0-6B81-9F85-6E46-DEEB0C2F9728}"/>
              </a:ext>
            </a:extLst>
          </p:cNvPr>
          <p:cNvPicPr>
            <a:picLocks noChangeAspect="1"/>
          </p:cNvPicPr>
          <p:nvPr/>
        </p:nvPicPr>
        <p:blipFill>
          <a:blip r:embed="rId2"/>
          <a:stretch>
            <a:fillRect/>
          </a:stretch>
        </p:blipFill>
        <p:spPr>
          <a:xfrm>
            <a:off x="1194319" y="1132292"/>
            <a:ext cx="6745018" cy="3711515"/>
          </a:xfrm>
          <a:prstGeom prst="rect">
            <a:avLst/>
          </a:prstGeom>
        </p:spPr>
      </p:pic>
    </p:spTree>
    <p:extLst>
      <p:ext uri="{BB962C8B-B14F-4D97-AF65-F5344CB8AC3E}">
        <p14:creationId xmlns:p14="http://schemas.microsoft.com/office/powerpoint/2010/main" val="33756716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B633054-58B8-A1F9-A232-224F1374A4DA}"/>
              </a:ext>
            </a:extLst>
          </p:cNvPr>
          <p:cNvSpPr>
            <a:spLocks noGrp="1"/>
          </p:cNvSpPr>
          <p:nvPr>
            <p:ph type="title"/>
          </p:nvPr>
        </p:nvSpPr>
        <p:spPr/>
        <p:txBody>
          <a:bodyPr>
            <a:normAutofit/>
          </a:bodyPr>
          <a:lstStyle/>
          <a:p>
            <a:r>
              <a:rPr lang="he-IL" sz="3600" dirty="0">
                <a:cs typeface="+mn-cs"/>
              </a:rPr>
              <a:t>חסרונות שיטת </a:t>
            </a:r>
            <a:r>
              <a:rPr lang="en-US" sz="3600" dirty="0">
                <a:cs typeface="+mn-cs"/>
              </a:rPr>
              <a:t>K</a:t>
            </a:r>
            <a:r>
              <a:rPr lang="en-US" sz="3600" dirty="0"/>
              <a:t>NN</a:t>
            </a:r>
            <a:endParaRPr lang="he-IL" sz="3600" dirty="0"/>
          </a:p>
        </p:txBody>
      </p:sp>
      <p:sp>
        <p:nvSpPr>
          <p:cNvPr id="3" name="מציין מיקום תוכן 2">
            <a:extLst>
              <a:ext uri="{FF2B5EF4-FFF2-40B4-BE49-F238E27FC236}">
                <a16:creationId xmlns:a16="http://schemas.microsoft.com/office/drawing/2014/main" id="{EE674311-F8D0-22AA-CC29-64A33D9C8AD6}"/>
              </a:ext>
            </a:extLst>
          </p:cNvPr>
          <p:cNvSpPr>
            <a:spLocks noGrp="1"/>
          </p:cNvSpPr>
          <p:nvPr>
            <p:ph idx="1"/>
          </p:nvPr>
        </p:nvSpPr>
        <p:spPr/>
        <p:txBody>
          <a:bodyPr/>
          <a:lstStyle/>
          <a:p>
            <a:pPr>
              <a:buFont typeface="Arial" panose="020B0604020202020204" pitchFamily="34" charset="0"/>
              <a:buChar char="•"/>
            </a:pPr>
            <a:r>
              <a:rPr lang="he-IL" sz="2800" b="0" i="0" dirty="0">
                <a:solidFill>
                  <a:srgbClr val="0D0D0D"/>
                </a:solidFill>
                <a:effectLst/>
                <a:latin typeface="Söhne"/>
                <a:cs typeface="+mn-cs"/>
              </a:rPr>
              <a:t>מהתוצאות נראה שהשיטה לא מצליחה לתת תוצאות איכותיות.</a:t>
            </a:r>
          </a:p>
          <a:p>
            <a:r>
              <a:rPr lang="he-IL" sz="2800" i="0" dirty="0">
                <a:solidFill>
                  <a:srgbClr val="0D0D0D"/>
                </a:solidFill>
                <a:effectLst/>
                <a:latin typeface="Söhne"/>
                <a:cs typeface="+mn-cs"/>
              </a:rPr>
              <a:t>אי יכולת לייצר צבעים חדשים .</a:t>
            </a:r>
          </a:p>
          <a:p>
            <a:r>
              <a:rPr lang="he-IL" sz="2800" dirty="0">
                <a:solidFill>
                  <a:srgbClr val="0D0D0D"/>
                </a:solidFill>
                <a:latin typeface="Söhne"/>
                <a:cs typeface="+mn-cs"/>
              </a:rPr>
              <a:t>השיטה </a:t>
            </a:r>
            <a:r>
              <a:rPr lang="he-IL" sz="2800" b="0" i="0" dirty="0">
                <a:solidFill>
                  <a:srgbClr val="0D0D0D"/>
                </a:solidFill>
                <a:effectLst/>
                <a:latin typeface="Söhne"/>
                <a:cs typeface="+mn-cs"/>
              </a:rPr>
              <a:t>דורשת הרבה משאבי חישוב.</a:t>
            </a:r>
          </a:p>
          <a:p>
            <a:endParaRPr lang="he-IL" dirty="0"/>
          </a:p>
        </p:txBody>
      </p:sp>
      <p:sp>
        <p:nvSpPr>
          <p:cNvPr id="4" name="מציין מיקום של תאריך 3">
            <a:extLst>
              <a:ext uri="{FF2B5EF4-FFF2-40B4-BE49-F238E27FC236}">
                <a16:creationId xmlns:a16="http://schemas.microsoft.com/office/drawing/2014/main" id="{4F073C27-0D78-C051-2139-59248AF90EE0}"/>
              </a:ext>
            </a:extLst>
          </p:cNvPr>
          <p:cNvSpPr>
            <a:spLocks noGrp="1"/>
          </p:cNvSpPr>
          <p:nvPr>
            <p:ph type="dt" sz="half" idx="10"/>
          </p:nvPr>
        </p:nvSpPr>
        <p:spPr/>
        <p:txBody>
          <a:bodyPr/>
          <a:lstStyle/>
          <a:p>
            <a:pPr rtl="1"/>
            <a:fld id="{B2AC4221-72F6-45F6-B2F2-4BE5E859C5B9}" type="datetime1">
              <a:rPr lang="he-IL" smtClean="0"/>
              <a:t>ל'/ניסן/תשפ"ד</a:t>
            </a:fld>
            <a:endParaRPr lang="en-US"/>
          </a:p>
        </p:txBody>
      </p:sp>
    </p:spTree>
    <p:extLst>
      <p:ext uri="{BB962C8B-B14F-4D97-AF65-F5344CB8AC3E}">
        <p14:creationId xmlns:p14="http://schemas.microsoft.com/office/powerpoint/2010/main" val="27608260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6C653E0-8EE9-A357-8593-01BD1D98FC1C}"/>
              </a:ext>
            </a:extLst>
          </p:cNvPr>
          <p:cNvSpPr>
            <a:spLocks noGrp="1"/>
          </p:cNvSpPr>
          <p:nvPr>
            <p:ph type="title"/>
          </p:nvPr>
        </p:nvSpPr>
        <p:spPr>
          <a:xfrm flipH="1">
            <a:off x="800100" y="642594"/>
            <a:ext cx="7543800" cy="1653566"/>
          </a:xfrm>
        </p:spPr>
        <p:txBody>
          <a:bodyPr>
            <a:noAutofit/>
          </a:bodyPr>
          <a:lstStyle/>
          <a:p>
            <a:pPr algn="ctr"/>
            <a:r>
              <a:rPr lang="he-IL" sz="3200" b="0" i="0" dirty="0">
                <a:solidFill>
                  <a:srgbClr val="0D0D0D"/>
                </a:solidFill>
                <a:effectLst/>
                <a:latin typeface="Söhne"/>
                <a:cs typeface="+mn-cs"/>
              </a:rPr>
              <a:t>רשתות עצביות מלאכותיות</a:t>
            </a:r>
            <a:br>
              <a:rPr lang="he-IL" sz="3200" b="0" i="0" dirty="0">
                <a:solidFill>
                  <a:srgbClr val="0D0D0D"/>
                </a:solidFill>
                <a:effectLst/>
                <a:latin typeface="Söhne"/>
                <a:cs typeface="+mn-cs"/>
              </a:rPr>
            </a:br>
            <a:r>
              <a:rPr lang="en-US" sz="3200" dirty="0">
                <a:cs typeface="+mn-cs"/>
              </a:rPr>
              <a:t>ARTIFICIAL NEURAL NETWORK</a:t>
            </a:r>
            <a:endParaRPr lang="he-IL" sz="3200" dirty="0">
              <a:cs typeface="+mn-cs"/>
            </a:endParaRPr>
          </a:p>
        </p:txBody>
      </p:sp>
      <p:sp>
        <p:nvSpPr>
          <p:cNvPr id="3" name="מציין מיקום תוכן 2">
            <a:extLst>
              <a:ext uri="{FF2B5EF4-FFF2-40B4-BE49-F238E27FC236}">
                <a16:creationId xmlns:a16="http://schemas.microsoft.com/office/drawing/2014/main" id="{8245D5CE-78DF-9D82-E497-17C5845B9EEA}"/>
              </a:ext>
            </a:extLst>
          </p:cNvPr>
          <p:cNvSpPr>
            <a:spLocks noGrp="1"/>
          </p:cNvSpPr>
          <p:nvPr>
            <p:ph idx="1"/>
          </p:nvPr>
        </p:nvSpPr>
        <p:spPr>
          <a:xfrm flipH="1">
            <a:off x="800100" y="2478504"/>
            <a:ext cx="7543800" cy="3474239"/>
          </a:xfrm>
        </p:spPr>
        <p:txBody>
          <a:bodyPr/>
          <a:lstStyle/>
          <a:p>
            <a:pPr>
              <a:buFont typeface="Arial" panose="020B0604020202020204" pitchFamily="34" charset="0"/>
              <a:buChar char="•"/>
            </a:pPr>
            <a:r>
              <a:rPr lang="he-IL" sz="2800" b="0" i="0" dirty="0">
                <a:solidFill>
                  <a:srgbClr val="0D0D0D"/>
                </a:solidFill>
                <a:effectLst/>
                <a:latin typeface="Söhne"/>
                <a:cs typeface="+mn-cs"/>
              </a:rPr>
              <a:t>ברשת העצבית יש שכבה נסתרת אחת עם 10 נקודות (נקראות "</a:t>
            </a:r>
            <a:r>
              <a:rPr lang="en-US" sz="2800" dirty="0">
                <a:cs typeface="+mn-cs"/>
              </a:rPr>
              <a:t> nodes </a:t>
            </a:r>
            <a:r>
              <a:rPr lang="he-IL" sz="2800" b="0" i="0" dirty="0">
                <a:solidFill>
                  <a:srgbClr val="0D0D0D"/>
                </a:solidFill>
                <a:effectLst/>
                <a:latin typeface="Söhne"/>
                <a:cs typeface="+mn-cs"/>
              </a:rPr>
              <a:t>") .</a:t>
            </a:r>
          </a:p>
          <a:p>
            <a:pPr>
              <a:buFont typeface="Arial" panose="020B0604020202020204" pitchFamily="34" charset="0"/>
              <a:buChar char="•"/>
            </a:pPr>
            <a:r>
              <a:rPr lang="he-IL" sz="2800" b="0" i="0" dirty="0">
                <a:solidFill>
                  <a:srgbClr val="0D0D0D"/>
                </a:solidFill>
                <a:effectLst/>
                <a:latin typeface="Söhne"/>
                <a:cs typeface="+mn-cs"/>
              </a:rPr>
              <a:t>היא לומדת איך להפוך נתונים מאוד מסובכים שנקראים היפרספקטרל עם 219 רצועות שונות לשלושה צבעים בסיסיים שאנחנו רואים בתמונות.</a:t>
            </a:r>
          </a:p>
          <a:p>
            <a:endParaRPr lang="he-IL" dirty="0"/>
          </a:p>
        </p:txBody>
      </p:sp>
      <p:sp>
        <p:nvSpPr>
          <p:cNvPr id="4" name="מציין מיקום של תאריך 3">
            <a:extLst>
              <a:ext uri="{FF2B5EF4-FFF2-40B4-BE49-F238E27FC236}">
                <a16:creationId xmlns:a16="http://schemas.microsoft.com/office/drawing/2014/main" id="{1BB44C89-2797-4C54-EA7D-65240EE21211}"/>
              </a:ext>
            </a:extLst>
          </p:cNvPr>
          <p:cNvSpPr>
            <a:spLocks noGrp="1"/>
          </p:cNvSpPr>
          <p:nvPr>
            <p:ph type="dt" sz="half" idx="10"/>
          </p:nvPr>
        </p:nvSpPr>
        <p:spPr/>
        <p:txBody>
          <a:bodyPr/>
          <a:lstStyle/>
          <a:p>
            <a:pPr rtl="1"/>
            <a:fld id="{B2AC4221-72F6-45F6-B2F2-4BE5E859C5B9}" type="datetime1">
              <a:rPr lang="he-IL" smtClean="0"/>
              <a:t>ל'/ניסן/תשפ"ד</a:t>
            </a:fld>
            <a:endParaRPr lang="en-US"/>
          </a:p>
        </p:txBody>
      </p:sp>
    </p:spTree>
    <p:extLst>
      <p:ext uri="{BB962C8B-B14F-4D97-AF65-F5344CB8AC3E}">
        <p14:creationId xmlns:p14="http://schemas.microsoft.com/office/powerpoint/2010/main" val="30393349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C86280C-3B8E-821E-480F-9B7C8098F451}"/>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6CBF8A8C-B44F-5F25-0B91-0BC00CEE6138}"/>
              </a:ext>
            </a:extLst>
          </p:cNvPr>
          <p:cNvSpPr>
            <a:spLocks noGrp="1"/>
          </p:cNvSpPr>
          <p:nvPr>
            <p:ph idx="1"/>
          </p:nvPr>
        </p:nvSpPr>
        <p:spPr>
          <a:xfrm flipH="1">
            <a:off x="800100" y="5077326"/>
            <a:ext cx="7543800" cy="875418"/>
          </a:xfrm>
        </p:spPr>
        <p:txBody>
          <a:bodyPr>
            <a:normAutofit/>
          </a:bodyPr>
          <a:lstStyle/>
          <a:p>
            <a:pPr marL="0" indent="0">
              <a:buNone/>
            </a:pPr>
            <a:r>
              <a:rPr lang="he-IL" sz="2000" dirty="0">
                <a:cs typeface="+mn-cs"/>
              </a:rPr>
              <a:t>שיטת הרשת העצבית מיושמת על סדרה של תמונות היפרספקטרליות.</a:t>
            </a:r>
          </a:p>
          <a:p>
            <a:endParaRPr lang="he-IL" dirty="0"/>
          </a:p>
        </p:txBody>
      </p:sp>
      <p:sp>
        <p:nvSpPr>
          <p:cNvPr id="4" name="מציין מיקום של תאריך 3">
            <a:extLst>
              <a:ext uri="{FF2B5EF4-FFF2-40B4-BE49-F238E27FC236}">
                <a16:creationId xmlns:a16="http://schemas.microsoft.com/office/drawing/2014/main" id="{8F007D0B-B286-CD3A-053F-FDD2B23864C8}"/>
              </a:ext>
            </a:extLst>
          </p:cNvPr>
          <p:cNvSpPr>
            <a:spLocks noGrp="1"/>
          </p:cNvSpPr>
          <p:nvPr>
            <p:ph type="dt" sz="half" idx="10"/>
          </p:nvPr>
        </p:nvSpPr>
        <p:spPr/>
        <p:txBody>
          <a:bodyPr/>
          <a:lstStyle/>
          <a:p>
            <a:pPr rtl="1"/>
            <a:fld id="{B2AC4221-72F6-45F6-B2F2-4BE5E859C5B9}" type="datetime1">
              <a:rPr lang="he-IL" smtClean="0"/>
              <a:t>ל'/ניסן/תשפ"ד</a:t>
            </a:fld>
            <a:endParaRPr lang="en-US"/>
          </a:p>
        </p:txBody>
      </p:sp>
      <p:pic>
        <p:nvPicPr>
          <p:cNvPr id="5" name="תמונה 4">
            <a:extLst>
              <a:ext uri="{FF2B5EF4-FFF2-40B4-BE49-F238E27FC236}">
                <a16:creationId xmlns:a16="http://schemas.microsoft.com/office/drawing/2014/main" id="{3E510139-EA50-F6ED-5C1A-22FCE9124EFD}"/>
              </a:ext>
            </a:extLst>
          </p:cNvPr>
          <p:cNvPicPr>
            <a:picLocks noChangeAspect="1"/>
          </p:cNvPicPr>
          <p:nvPr/>
        </p:nvPicPr>
        <p:blipFill>
          <a:blip r:embed="rId2"/>
          <a:stretch>
            <a:fillRect/>
          </a:stretch>
        </p:blipFill>
        <p:spPr>
          <a:xfrm>
            <a:off x="970961" y="891772"/>
            <a:ext cx="7475455" cy="4103258"/>
          </a:xfrm>
          <a:prstGeom prst="rect">
            <a:avLst/>
          </a:prstGeom>
        </p:spPr>
      </p:pic>
    </p:spTree>
    <p:extLst>
      <p:ext uri="{BB962C8B-B14F-4D97-AF65-F5344CB8AC3E}">
        <p14:creationId xmlns:p14="http://schemas.microsoft.com/office/powerpoint/2010/main" val="2606780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C0605D3-A0FA-0E9C-FE87-3E248CA7786E}"/>
              </a:ext>
            </a:extLst>
          </p:cNvPr>
          <p:cNvSpPr>
            <a:spLocks noGrp="1"/>
          </p:cNvSpPr>
          <p:nvPr>
            <p:ph type="title"/>
          </p:nvPr>
        </p:nvSpPr>
        <p:spPr>
          <a:xfrm flipH="1">
            <a:off x="800100" y="642594"/>
            <a:ext cx="7543800" cy="2029486"/>
          </a:xfrm>
        </p:spPr>
        <p:txBody>
          <a:bodyPr>
            <a:normAutofit/>
          </a:bodyPr>
          <a:lstStyle/>
          <a:p>
            <a:pPr algn="ctr"/>
            <a:r>
              <a:rPr lang="he-IL" sz="3600" b="0" i="0" dirty="0">
                <a:solidFill>
                  <a:srgbClr val="0D0D0D"/>
                </a:solidFill>
                <a:effectLst/>
                <a:latin typeface="Söhne"/>
                <a:cs typeface="+mn-cs"/>
              </a:rPr>
              <a:t>שיטת ההפחתה הסתברותית</a:t>
            </a:r>
            <a:br>
              <a:rPr lang="he-IL" sz="3600" b="0" i="0" dirty="0">
                <a:solidFill>
                  <a:srgbClr val="0D0D0D"/>
                </a:solidFill>
                <a:effectLst/>
                <a:latin typeface="Söhne"/>
                <a:cs typeface="+mn-cs"/>
              </a:rPr>
            </a:br>
            <a:r>
              <a:rPr lang="en-US" sz="2000" dirty="0">
                <a:cs typeface="+mn-cs"/>
              </a:rPr>
              <a:t>PROBABILISTIC OVERLAY METHOD</a:t>
            </a:r>
            <a:endParaRPr lang="he-IL" sz="3600" dirty="0">
              <a:cs typeface="+mn-cs"/>
            </a:endParaRPr>
          </a:p>
        </p:txBody>
      </p:sp>
      <p:sp>
        <p:nvSpPr>
          <p:cNvPr id="3" name="מציין מיקום תוכן 2">
            <a:extLst>
              <a:ext uri="{FF2B5EF4-FFF2-40B4-BE49-F238E27FC236}">
                <a16:creationId xmlns:a16="http://schemas.microsoft.com/office/drawing/2014/main" id="{BB10BA40-7D61-6BEB-5F78-D3884899BF0F}"/>
              </a:ext>
            </a:extLst>
          </p:cNvPr>
          <p:cNvSpPr>
            <a:spLocks noGrp="1"/>
          </p:cNvSpPr>
          <p:nvPr>
            <p:ph idx="1"/>
          </p:nvPr>
        </p:nvSpPr>
        <p:spPr>
          <a:xfrm flipH="1">
            <a:off x="800100" y="2529840"/>
            <a:ext cx="7543800" cy="3422904"/>
          </a:xfrm>
        </p:spPr>
        <p:txBody>
          <a:bodyPr/>
          <a:lstStyle/>
          <a:p>
            <a:pPr>
              <a:buFont typeface="Arial" panose="020B0604020202020204" pitchFamily="34" charset="0"/>
              <a:buChar char="•"/>
            </a:pPr>
            <a:r>
              <a:rPr lang="he-IL" sz="2800" b="0" i="0" dirty="0">
                <a:solidFill>
                  <a:srgbClr val="0D0D0D"/>
                </a:solidFill>
                <a:effectLst/>
                <a:latin typeface="Söhne"/>
                <a:cs typeface="+mn-cs"/>
              </a:rPr>
              <a:t> שיטת ההפחתה הסתברותית מתמקדת באיך להציג בצורה הטובה ביותר את הנתונים הרב ממדיים של היפרספקטרל .</a:t>
            </a:r>
          </a:p>
          <a:p>
            <a:endParaRPr lang="he-IL" dirty="0">
              <a:cs typeface="+mn-cs"/>
            </a:endParaRPr>
          </a:p>
        </p:txBody>
      </p:sp>
      <p:sp>
        <p:nvSpPr>
          <p:cNvPr id="4" name="מציין מיקום של תאריך 3">
            <a:extLst>
              <a:ext uri="{FF2B5EF4-FFF2-40B4-BE49-F238E27FC236}">
                <a16:creationId xmlns:a16="http://schemas.microsoft.com/office/drawing/2014/main" id="{52BC3F4D-A874-E917-570F-9CAEF554B73D}"/>
              </a:ext>
            </a:extLst>
          </p:cNvPr>
          <p:cNvSpPr>
            <a:spLocks noGrp="1"/>
          </p:cNvSpPr>
          <p:nvPr>
            <p:ph type="dt" sz="half" idx="10"/>
          </p:nvPr>
        </p:nvSpPr>
        <p:spPr/>
        <p:txBody>
          <a:bodyPr/>
          <a:lstStyle/>
          <a:p>
            <a:pPr rtl="1"/>
            <a:fld id="{B2AC4221-72F6-45F6-B2F2-4BE5E859C5B9}" type="datetime1">
              <a:rPr lang="he-IL" smtClean="0">
                <a:cs typeface="+mn-cs"/>
              </a:rPr>
              <a:t>ל'/ניסן/תשפ"ד</a:t>
            </a:fld>
            <a:endParaRPr lang="en-US">
              <a:cs typeface="+mn-cs"/>
            </a:endParaRPr>
          </a:p>
        </p:txBody>
      </p:sp>
      <p:pic>
        <p:nvPicPr>
          <p:cNvPr id="5122" name="Picture 2" descr="Probabilistic Forecasting (Supply Chain)">
            <a:extLst>
              <a:ext uri="{FF2B5EF4-FFF2-40B4-BE49-F238E27FC236}">
                <a16:creationId xmlns:a16="http://schemas.microsoft.com/office/drawing/2014/main" id="{01BB0B1C-3DFF-93B5-07A2-7620179162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920" y="3921210"/>
            <a:ext cx="3169920" cy="2113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27182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3F393800-D5CE-8F0E-90C9-6E5A66B87E8A}"/>
              </a:ext>
            </a:extLst>
          </p:cNvPr>
          <p:cNvSpPr>
            <a:spLocks noGrp="1"/>
          </p:cNvSpPr>
          <p:nvPr>
            <p:ph idx="1"/>
          </p:nvPr>
        </p:nvSpPr>
        <p:spPr>
          <a:xfrm flipH="1">
            <a:off x="800100" y="1300480"/>
            <a:ext cx="7543800" cy="4652264"/>
          </a:xfrm>
        </p:spPr>
        <p:txBody>
          <a:bodyPr>
            <a:normAutofit/>
          </a:bodyPr>
          <a:lstStyle/>
          <a:p>
            <a:r>
              <a:rPr lang="he-IL" sz="2800" b="0" i="0" dirty="0">
                <a:solidFill>
                  <a:srgbClr val="0D0D0D"/>
                </a:solidFill>
                <a:effectLst/>
                <a:latin typeface="Söhne"/>
                <a:cs typeface="+mn-cs"/>
              </a:rPr>
              <a:t>נשתמש ברשת עצבית כדי לזהות את ההסתברות של כל קבוצת צבעים. לאחר מכן, נשתמש בהסתברויות האלה יחד עם צבעים מלאכותיים שנבחרו על ידי המשתמש כדי ליצור מפת חפיפה. המפה הזו תוכל להיות משולבת סופית עם התמונה הרגילה בצבעי </a:t>
            </a:r>
            <a:r>
              <a:rPr lang="en-US" sz="2800" b="0" i="0" dirty="0">
                <a:solidFill>
                  <a:srgbClr val="0D0D0D"/>
                </a:solidFill>
                <a:effectLst/>
                <a:latin typeface="Söhne"/>
                <a:cs typeface="+mn-cs"/>
              </a:rPr>
              <a:t>RGB</a:t>
            </a:r>
            <a:r>
              <a:rPr lang="he-IL" sz="2800" b="0" i="0" dirty="0">
                <a:solidFill>
                  <a:srgbClr val="0D0D0D"/>
                </a:solidFill>
                <a:effectLst/>
                <a:latin typeface="Söhne"/>
                <a:cs typeface="+mn-cs"/>
              </a:rPr>
              <a:t>.</a:t>
            </a:r>
            <a:endParaRPr lang="he-IL" sz="2800" dirty="0">
              <a:cs typeface="+mn-cs"/>
            </a:endParaRPr>
          </a:p>
        </p:txBody>
      </p:sp>
      <p:sp>
        <p:nvSpPr>
          <p:cNvPr id="4" name="מציין מיקום של תאריך 3">
            <a:extLst>
              <a:ext uri="{FF2B5EF4-FFF2-40B4-BE49-F238E27FC236}">
                <a16:creationId xmlns:a16="http://schemas.microsoft.com/office/drawing/2014/main" id="{F555BA5A-BB94-9943-5095-FCB92F06C5C4}"/>
              </a:ext>
            </a:extLst>
          </p:cNvPr>
          <p:cNvSpPr>
            <a:spLocks noGrp="1"/>
          </p:cNvSpPr>
          <p:nvPr>
            <p:ph type="dt" sz="half" idx="10"/>
          </p:nvPr>
        </p:nvSpPr>
        <p:spPr/>
        <p:txBody>
          <a:bodyPr/>
          <a:lstStyle/>
          <a:p>
            <a:pPr rtl="1"/>
            <a:fld id="{B2AC4221-72F6-45F6-B2F2-4BE5E859C5B9}" type="datetime1">
              <a:rPr lang="he-IL" smtClean="0"/>
              <a:t>ל'/ניסן/תשפ"ד</a:t>
            </a:fld>
            <a:endParaRPr lang="en-US"/>
          </a:p>
        </p:txBody>
      </p:sp>
    </p:spTree>
    <p:extLst>
      <p:ext uri="{BB962C8B-B14F-4D97-AF65-F5344CB8AC3E}">
        <p14:creationId xmlns:p14="http://schemas.microsoft.com/office/powerpoint/2010/main" val="36644079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מציין מיקום תוכן 2">
                <a:extLst>
                  <a:ext uri="{FF2B5EF4-FFF2-40B4-BE49-F238E27FC236}">
                    <a16:creationId xmlns:a16="http://schemas.microsoft.com/office/drawing/2014/main" id="{662DA092-96A9-0FED-E696-368AC7A13839}"/>
                  </a:ext>
                </a:extLst>
              </p:cNvPr>
              <p:cNvSpPr>
                <a:spLocks noGrp="1"/>
              </p:cNvSpPr>
              <p:nvPr>
                <p:ph idx="1"/>
              </p:nvPr>
            </p:nvSpPr>
            <p:spPr>
              <a:xfrm flipH="1">
                <a:off x="609600" y="802640"/>
                <a:ext cx="7734300" cy="5150104"/>
              </a:xfrm>
            </p:spPr>
            <p:txBody>
              <a:bodyPr/>
              <a:lstStyle/>
              <a:p>
                <a:pPr>
                  <a:buFont typeface="Wingdings" panose="05000000000000000000" pitchFamily="2" charset="2"/>
                  <a:buChar char="v"/>
                </a:pPr>
                <a:r>
                  <a:rPr lang="he-IL" sz="2800" b="0" i="0" dirty="0">
                    <a:solidFill>
                      <a:srgbClr val="0D0D0D"/>
                    </a:solidFill>
                    <a:effectLst/>
                    <a:latin typeface="Söhne"/>
                    <a:cs typeface="+mn-cs"/>
                  </a:rPr>
                  <a:t>באופן פורמלי, עבור פיקסל </a:t>
                </a:r>
                <a:r>
                  <a:rPr lang="he-IL" sz="2800" b="0" i="0" dirty="0" err="1">
                    <a:solidFill>
                      <a:srgbClr val="0D0D0D"/>
                    </a:solidFill>
                    <a:effectLst/>
                    <a:latin typeface="Söhne"/>
                    <a:cs typeface="+mn-cs"/>
                  </a:rPr>
                  <a:t>היפרספקטרלי</a:t>
                </a:r>
                <a:r>
                  <a:rPr lang="he-IL" sz="2800" b="0" i="0" dirty="0">
                    <a:solidFill>
                      <a:srgbClr val="0D0D0D"/>
                    </a:solidFill>
                    <a:effectLst/>
                    <a:latin typeface="Söhne"/>
                    <a:cs typeface="+mn-cs"/>
                  </a:rPr>
                  <a:t> </a:t>
                </a:r>
                <a14:m>
                  <m:oMath xmlns:m="http://schemas.openxmlformats.org/officeDocument/2006/math">
                    <m:acc>
                      <m:accPr>
                        <m:chr m:val="⃗"/>
                        <m:ctrlPr>
                          <a:rPr lang="he-IL" sz="2800" b="0" i="1" smtClean="0">
                            <a:solidFill>
                              <a:srgbClr val="0D0D0D"/>
                            </a:solidFill>
                            <a:effectLst/>
                            <a:latin typeface="Cambria Math" panose="02040503050406030204" pitchFamily="18" charset="0"/>
                            <a:cs typeface="+mn-cs"/>
                          </a:rPr>
                        </m:ctrlPr>
                      </m:accPr>
                      <m:e>
                        <m:r>
                          <a:rPr lang="en-US" sz="2800" b="0" i="1" smtClean="0">
                            <a:solidFill>
                              <a:srgbClr val="0D0D0D"/>
                            </a:solidFill>
                            <a:effectLst/>
                            <a:latin typeface="Cambria Math" panose="02040503050406030204" pitchFamily="18" charset="0"/>
                            <a:cs typeface="+mn-cs"/>
                          </a:rPr>
                          <m:t> </m:t>
                        </m:r>
                        <m:r>
                          <a:rPr lang="en-US" sz="2800" b="0" i="1" smtClean="0">
                            <a:solidFill>
                              <a:srgbClr val="0D0D0D"/>
                            </a:solidFill>
                            <a:effectLst/>
                            <a:latin typeface="Cambria Math" panose="02040503050406030204" pitchFamily="18" charset="0"/>
                            <a:cs typeface="+mn-cs"/>
                          </a:rPr>
                          <m:t>𝑥</m:t>
                        </m:r>
                      </m:e>
                    </m:acc>
                  </m:oMath>
                </a14:m>
                <a:r>
                  <a:rPr lang="he-IL" sz="2800" dirty="0"/>
                  <a:t>   </a:t>
                </a:r>
                <a:r>
                  <a:rPr lang="he-IL" sz="2800" b="0" i="0" dirty="0">
                    <a:solidFill>
                      <a:srgbClr val="0D0D0D"/>
                    </a:solidFill>
                    <a:effectLst/>
                    <a:latin typeface="Söhne"/>
                    <a:cs typeface="+mn-cs"/>
                  </a:rPr>
                  <a:t>ניתן ליצור צבע חפיפה </a:t>
                </a:r>
                <a14:m>
                  <m:oMath xmlns:m="http://schemas.openxmlformats.org/officeDocument/2006/math">
                    <m:sSub>
                      <m:sSubPr>
                        <m:ctrlPr>
                          <a:rPr lang="en-GB" sz="2800" i="1" smtClean="0">
                            <a:latin typeface="Cambria Math" panose="02040503050406030204" pitchFamily="18" charset="0"/>
                          </a:rPr>
                        </m:ctrlPr>
                      </m:sSubPr>
                      <m:e>
                        <m:acc>
                          <m:accPr>
                            <m:chr m:val="⃗"/>
                            <m:ctrlPr>
                              <a:rPr lang="en-GB" sz="2800" i="1">
                                <a:latin typeface="Cambria Math" panose="02040503050406030204" pitchFamily="18" charset="0"/>
                              </a:rPr>
                            </m:ctrlPr>
                          </m:accPr>
                          <m:e>
                            <m:r>
                              <a:rPr lang="en-GB" sz="2800" i="1">
                                <a:latin typeface="Cambria Math" panose="02040503050406030204" pitchFamily="18" charset="0"/>
                              </a:rPr>
                              <m:t>𝑐</m:t>
                            </m:r>
                          </m:e>
                        </m:acc>
                      </m:e>
                      <m:sub>
                        <m:r>
                          <a:rPr lang="en-GB" sz="2800" i="1">
                            <a:latin typeface="Cambria Math" panose="02040503050406030204" pitchFamily="18" charset="0"/>
                          </a:rPr>
                          <m:t>𝑜𝑣𝑒𝑟𝑙𝑎𝑦</m:t>
                        </m:r>
                      </m:sub>
                    </m:sSub>
                  </m:oMath>
                </a14:m>
                <a:r>
                  <a:rPr lang="he-IL" sz="2800" b="0" i="0" dirty="0">
                    <a:solidFill>
                      <a:srgbClr val="0D0D0D"/>
                    </a:solidFill>
                    <a:effectLst/>
                    <a:latin typeface="Söhne"/>
                    <a:cs typeface="+mn-cs"/>
                  </a:rPr>
                  <a:t> באמצעות המשוואה הבאה:</a:t>
                </a:r>
                <a:endParaRPr lang="he-IL" sz="2800" dirty="0">
                  <a:cs typeface="+mn-cs"/>
                </a:endParaRPr>
              </a:p>
            </p:txBody>
          </p:sp>
        </mc:Choice>
        <mc:Fallback xmlns="">
          <p:sp>
            <p:nvSpPr>
              <p:cNvPr id="3" name="מציין מיקום תוכן 2">
                <a:extLst>
                  <a:ext uri="{FF2B5EF4-FFF2-40B4-BE49-F238E27FC236}">
                    <a16:creationId xmlns:a16="http://schemas.microsoft.com/office/drawing/2014/main" id="{662DA092-96A9-0FED-E696-368AC7A13839}"/>
                  </a:ext>
                </a:extLst>
              </p:cNvPr>
              <p:cNvSpPr>
                <a:spLocks noGrp="1" noRot="1" noChangeAspect="1" noMove="1" noResize="1" noEditPoints="1" noAdjustHandles="1" noChangeArrowheads="1" noChangeShapeType="1" noTextEdit="1"/>
              </p:cNvSpPr>
              <p:nvPr>
                <p:ph idx="1"/>
              </p:nvPr>
            </p:nvSpPr>
            <p:spPr>
              <a:xfrm flipH="1">
                <a:off x="609600" y="802640"/>
                <a:ext cx="7734300" cy="5150104"/>
              </a:xfrm>
              <a:blipFill>
                <a:blip r:embed="rId2"/>
                <a:stretch>
                  <a:fillRect l="-946" t="-1302" r="-1418"/>
                </a:stretch>
              </a:blipFill>
            </p:spPr>
            <p:txBody>
              <a:bodyPr/>
              <a:lstStyle/>
              <a:p>
                <a:r>
                  <a:rPr lang="he-IL">
                    <a:noFill/>
                  </a:rPr>
                  <a:t> </a:t>
                </a:r>
              </a:p>
            </p:txBody>
          </p:sp>
        </mc:Fallback>
      </mc:AlternateContent>
      <p:sp>
        <p:nvSpPr>
          <p:cNvPr id="4" name="מציין מיקום של תאריך 3">
            <a:extLst>
              <a:ext uri="{FF2B5EF4-FFF2-40B4-BE49-F238E27FC236}">
                <a16:creationId xmlns:a16="http://schemas.microsoft.com/office/drawing/2014/main" id="{BDB3C4C1-D34F-BCAB-B29D-8AA430D6A292}"/>
              </a:ext>
            </a:extLst>
          </p:cNvPr>
          <p:cNvSpPr>
            <a:spLocks noGrp="1"/>
          </p:cNvSpPr>
          <p:nvPr>
            <p:ph type="dt" sz="half" idx="10"/>
          </p:nvPr>
        </p:nvSpPr>
        <p:spPr/>
        <p:txBody>
          <a:bodyPr/>
          <a:lstStyle/>
          <a:p>
            <a:pPr rtl="1"/>
            <a:fld id="{B2AC4221-72F6-45F6-B2F2-4BE5E859C5B9}" type="datetime1">
              <a:rPr lang="he-IL" smtClean="0"/>
              <a:t>ל'/ניסן/תשפ"ד</a:t>
            </a:fld>
            <a:endParaRPr lang="en-US" dirty="0"/>
          </a:p>
        </p:txBody>
      </p:sp>
      <mc:AlternateContent xmlns:mc="http://schemas.openxmlformats.org/markup-compatibility/2006" xmlns:a14="http://schemas.microsoft.com/office/drawing/2010/main">
        <mc:Choice Requires="a14">
          <p:sp>
            <p:nvSpPr>
              <p:cNvPr id="10" name="תיבת טקסט 9">
                <a:extLst>
                  <a:ext uri="{FF2B5EF4-FFF2-40B4-BE49-F238E27FC236}">
                    <a16:creationId xmlns:a16="http://schemas.microsoft.com/office/drawing/2014/main" id="{78203798-B123-C951-4D7D-4EFBAEC02F5D}"/>
                  </a:ext>
                </a:extLst>
              </p:cNvPr>
              <p:cNvSpPr txBox="1"/>
              <p:nvPr/>
            </p:nvSpPr>
            <p:spPr>
              <a:xfrm>
                <a:off x="1846580" y="2541765"/>
                <a:ext cx="4876800" cy="147168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3600" i="1" smtClean="0">
                              <a:latin typeface="Cambria Math" panose="02040503050406030204" pitchFamily="18" charset="0"/>
                            </a:rPr>
                          </m:ctrlPr>
                        </m:sSubPr>
                        <m:e>
                          <m:acc>
                            <m:accPr>
                              <m:chr m:val="⃗"/>
                              <m:ctrlPr>
                                <a:rPr lang="en-GB" sz="3600" i="1">
                                  <a:latin typeface="Cambria Math" panose="02040503050406030204" pitchFamily="18" charset="0"/>
                                </a:rPr>
                              </m:ctrlPr>
                            </m:accPr>
                            <m:e>
                              <m:r>
                                <a:rPr lang="en-GB" sz="3600" i="1">
                                  <a:latin typeface="Cambria Math" panose="02040503050406030204" pitchFamily="18" charset="0"/>
                                </a:rPr>
                                <m:t>𝑐</m:t>
                              </m:r>
                            </m:e>
                          </m:acc>
                        </m:e>
                        <m:sub>
                          <m:r>
                            <a:rPr lang="en-GB" sz="3600" i="1">
                              <a:latin typeface="Cambria Math" panose="02040503050406030204" pitchFamily="18" charset="0"/>
                            </a:rPr>
                            <m:t>𝑜𝑣𝑒𝑟𝑙𝑎𝑦</m:t>
                          </m:r>
                        </m:sub>
                      </m:sSub>
                      <m:r>
                        <m:rPr>
                          <m:nor/>
                        </m:rPr>
                        <a:rPr lang="en-GB" sz="3600" dirty="0"/>
                        <m:t> =</m:t>
                      </m:r>
                      <m:nary>
                        <m:naryPr>
                          <m:chr m:val="∑"/>
                          <m:supHide m:val="on"/>
                          <m:ctrlPr>
                            <a:rPr lang="en-GB" sz="3600" i="1" dirty="0" smtClean="0">
                              <a:latin typeface="Cambria Math" panose="02040503050406030204" pitchFamily="18" charset="0"/>
                            </a:rPr>
                          </m:ctrlPr>
                        </m:naryPr>
                        <m:sub>
                          <m:r>
                            <m:rPr>
                              <m:brk m:alnAt="7"/>
                            </m:rPr>
                            <a:rPr lang="en-GB" sz="3600" b="0" i="1" dirty="0" smtClean="0">
                              <a:latin typeface="Cambria Math" panose="02040503050406030204" pitchFamily="18" charset="0"/>
                            </a:rPr>
                            <m:t>𝑖</m:t>
                          </m:r>
                        </m:sub>
                        <m:sup/>
                        <m:e>
                          <m:d>
                            <m:dPr>
                              <m:ctrlPr>
                                <a:rPr lang="en-GB" sz="3600" i="1" dirty="0" smtClean="0">
                                  <a:latin typeface="Cambria Math" panose="02040503050406030204" pitchFamily="18" charset="0"/>
                                </a:rPr>
                              </m:ctrlPr>
                            </m:dPr>
                            <m:e>
                              <m:f>
                                <m:fPr>
                                  <m:ctrlPr>
                                    <a:rPr lang="en-GB" sz="3600" b="0" i="1" dirty="0" smtClean="0">
                                      <a:latin typeface="Cambria Math" panose="02040503050406030204" pitchFamily="18" charset="0"/>
                                    </a:rPr>
                                  </m:ctrlPr>
                                </m:fPr>
                                <m:num>
                                  <m:sSub>
                                    <m:sSubPr>
                                      <m:ctrlPr>
                                        <a:rPr lang="en-GB" sz="3600" b="0" i="1" dirty="0" smtClean="0">
                                          <a:latin typeface="Cambria Math" panose="02040503050406030204" pitchFamily="18" charset="0"/>
                                        </a:rPr>
                                      </m:ctrlPr>
                                    </m:sSubPr>
                                    <m:e>
                                      <m:r>
                                        <a:rPr lang="en-GB" sz="3600" b="0" i="1" dirty="0" smtClean="0">
                                          <a:latin typeface="Cambria Math" panose="02040503050406030204" pitchFamily="18" charset="0"/>
                                        </a:rPr>
                                        <m:t>𝑝</m:t>
                                      </m:r>
                                    </m:e>
                                    <m:sub>
                                      <m:r>
                                        <a:rPr lang="en-GB" sz="3600" b="0" i="1" dirty="0" smtClean="0">
                                          <a:latin typeface="Cambria Math" panose="02040503050406030204" pitchFamily="18" charset="0"/>
                                        </a:rPr>
                                        <m:t>𝑖</m:t>
                                      </m:r>
                                    </m:sub>
                                  </m:sSub>
                                </m:num>
                                <m:den>
                                  <m:nary>
                                    <m:naryPr>
                                      <m:chr m:val="∑"/>
                                      <m:subHide m:val="on"/>
                                      <m:supHide m:val="on"/>
                                      <m:ctrlPr>
                                        <a:rPr lang="en-GB" sz="3600" b="0" i="1" dirty="0" smtClean="0">
                                          <a:latin typeface="Cambria Math" panose="02040503050406030204" pitchFamily="18" charset="0"/>
                                        </a:rPr>
                                      </m:ctrlPr>
                                    </m:naryPr>
                                    <m:sub/>
                                    <m:sup/>
                                    <m:e>
                                      <m:sSub>
                                        <m:sSubPr>
                                          <m:ctrlPr>
                                            <a:rPr lang="en-GB" sz="3600" b="0" i="1" dirty="0" smtClean="0">
                                              <a:latin typeface="Cambria Math" panose="02040503050406030204" pitchFamily="18" charset="0"/>
                                            </a:rPr>
                                          </m:ctrlPr>
                                        </m:sSubPr>
                                        <m:e>
                                          <m:r>
                                            <a:rPr lang="en-GB" sz="3600" b="0" i="1" dirty="0" smtClean="0">
                                              <a:latin typeface="Cambria Math" panose="02040503050406030204" pitchFamily="18" charset="0"/>
                                            </a:rPr>
                                            <m:t>𝑝</m:t>
                                          </m:r>
                                        </m:e>
                                        <m:sub>
                                          <m:r>
                                            <a:rPr lang="en-GB" sz="3600" b="0" i="1" dirty="0" smtClean="0">
                                              <a:latin typeface="Cambria Math" panose="02040503050406030204" pitchFamily="18" charset="0"/>
                                            </a:rPr>
                                            <m:t>𝑖</m:t>
                                          </m:r>
                                        </m:sub>
                                      </m:sSub>
                                    </m:e>
                                  </m:nary>
                                </m:den>
                              </m:f>
                              <m:acc>
                                <m:accPr>
                                  <m:chr m:val="⃗"/>
                                  <m:ctrlPr>
                                    <a:rPr lang="en-GB" sz="3600" b="0" i="1" dirty="0" smtClean="0">
                                      <a:latin typeface="Cambria Math" panose="02040503050406030204" pitchFamily="18" charset="0"/>
                                    </a:rPr>
                                  </m:ctrlPr>
                                </m:accPr>
                                <m:e>
                                  <m:sSub>
                                    <m:sSubPr>
                                      <m:ctrlPr>
                                        <a:rPr lang="en-GB" sz="3600" b="0" i="1" dirty="0" smtClean="0">
                                          <a:latin typeface="Cambria Math" panose="02040503050406030204" pitchFamily="18" charset="0"/>
                                        </a:rPr>
                                      </m:ctrlPr>
                                    </m:sSubPr>
                                    <m:e>
                                      <m:r>
                                        <a:rPr lang="en-GB" sz="3600" b="0" i="1" dirty="0" smtClean="0">
                                          <a:latin typeface="Cambria Math" panose="02040503050406030204" pitchFamily="18" charset="0"/>
                                        </a:rPr>
                                        <m:t>𝑐</m:t>
                                      </m:r>
                                    </m:e>
                                    <m:sub>
                                      <m:r>
                                        <a:rPr lang="en-GB" sz="3600" b="0" i="1" dirty="0" smtClean="0">
                                          <a:latin typeface="Cambria Math" panose="02040503050406030204" pitchFamily="18" charset="0"/>
                                        </a:rPr>
                                        <m:t>𝑖</m:t>
                                      </m:r>
                                    </m:sub>
                                  </m:sSub>
                                </m:e>
                              </m:acc>
                            </m:e>
                          </m:d>
                        </m:e>
                      </m:nary>
                    </m:oMath>
                  </m:oMathPara>
                </a14:m>
                <a:endParaRPr lang="en-IL" sz="3600" dirty="0"/>
              </a:p>
            </p:txBody>
          </p:sp>
        </mc:Choice>
        <mc:Fallback xmlns="">
          <p:sp>
            <p:nvSpPr>
              <p:cNvPr id="10" name="תיבת טקסט 9">
                <a:extLst>
                  <a:ext uri="{FF2B5EF4-FFF2-40B4-BE49-F238E27FC236}">
                    <a16:creationId xmlns:a16="http://schemas.microsoft.com/office/drawing/2014/main" id="{78203798-B123-C951-4D7D-4EFBAEC02F5D}"/>
                  </a:ext>
                </a:extLst>
              </p:cNvPr>
              <p:cNvSpPr txBox="1">
                <a:spLocks noRot="1" noChangeAspect="1" noMove="1" noResize="1" noEditPoints="1" noAdjustHandles="1" noChangeArrowheads="1" noChangeShapeType="1" noTextEdit="1"/>
              </p:cNvSpPr>
              <p:nvPr/>
            </p:nvSpPr>
            <p:spPr>
              <a:xfrm>
                <a:off x="1846580" y="2541765"/>
                <a:ext cx="4876800" cy="1471685"/>
              </a:xfrm>
              <a:prstGeom prst="rect">
                <a:avLst/>
              </a:prstGeom>
              <a:blipFill>
                <a:blip r:embed="rId3"/>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2" name="מלבן 11">
                <a:extLst>
                  <a:ext uri="{FF2B5EF4-FFF2-40B4-BE49-F238E27FC236}">
                    <a16:creationId xmlns:a16="http://schemas.microsoft.com/office/drawing/2014/main" id="{7CF0EC31-2613-FC7A-67BB-038CD54D9B81}"/>
                  </a:ext>
                </a:extLst>
              </p:cNvPr>
              <p:cNvSpPr/>
              <p:nvPr/>
            </p:nvSpPr>
            <p:spPr>
              <a:xfrm>
                <a:off x="4439920" y="4767055"/>
                <a:ext cx="4094480" cy="98552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14:m>
                  <m:oMath xmlns:m="http://schemas.openxmlformats.org/officeDocument/2006/math">
                    <m:sSub>
                      <m:sSubPr>
                        <m:ctrlPr>
                          <a:rPr lang="en-GB" sz="2000" i="1" dirty="0" smtClean="0">
                            <a:solidFill>
                              <a:schemeClr val="tx1"/>
                            </a:solidFill>
                            <a:latin typeface="Cambria Math" panose="02040503050406030204" pitchFamily="18" charset="0"/>
                            <a:cs typeface="+mn-cs"/>
                          </a:rPr>
                        </m:ctrlPr>
                      </m:sSubPr>
                      <m:e>
                        <m:r>
                          <a:rPr lang="en-GB" sz="2000" i="1" dirty="0">
                            <a:solidFill>
                              <a:schemeClr val="tx1"/>
                            </a:solidFill>
                            <a:latin typeface="Cambria Math" panose="02040503050406030204" pitchFamily="18" charset="0"/>
                            <a:cs typeface="+mn-cs"/>
                          </a:rPr>
                          <m:t>𝑝</m:t>
                        </m:r>
                      </m:e>
                      <m:sub>
                        <m:r>
                          <a:rPr lang="en-GB" sz="2000" i="1" dirty="0">
                            <a:solidFill>
                              <a:schemeClr val="tx1"/>
                            </a:solidFill>
                            <a:latin typeface="Cambria Math" panose="02040503050406030204" pitchFamily="18" charset="0"/>
                            <a:cs typeface="+mn-cs"/>
                          </a:rPr>
                          <m:t>𝑖</m:t>
                        </m:r>
                      </m:sub>
                    </m:sSub>
                  </m:oMath>
                </a14:m>
                <a:r>
                  <a:rPr lang="he-IL" sz="1800" dirty="0">
                    <a:solidFill>
                      <a:schemeClr val="tx1"/>
                    </a:solidFill>
                    <a:cs typeface="+mn-cs"/>
                  </a:rPr>
                  <a:t>  הוא ההסתברות ש- </a:t>
                </a:r>
                <a14:m>
                  <m:oMath xmlns:m="http://schemas.openxmlformats.org/officeDocument/2006/math">
                    <m:acc>
                      <m:accPr>
                        <m:chr m:val="⃗"/>
                        <m:ctrlPr>
                          <a:rPr lang="he-IL" sz="1800" i="1">
                            <a:solidFill>
                              <a:schemeClr val="tx1"/>
                            </a:solidFill>
                            <a:latin typeface="Cambria Math" panose="02040503050406030204" pitchFamily="18" charset="0"/>
                          </a:rPr>
                        </m:ctrlPr>
                      </m:accPr>
                      <m:e>
                        <m:r>
                          <a:rPr lang="en-US" sz="1800" i="1">
                            <a:solidFill>
                              <a:schemeClr val="tx1"/>
                            </a:solidFill>
                            <a:latin typeface="Cambria Math" panose="02040503050406030204" pitchFamily="18" charset="0"/>
                          </a:rPr>
                          <m:t>𝑥</m:t>
                        </m:r>
                      </m:e>
                    </m:acc>
                  </m:oMath>
                </a14:m>
                <a:r>
                  <a:rPr lang="he-IL" sz="1800" dirty="0">
                    <a:solidFill>
                      <a:schemeClr val="tx1"/>
                    </a:solidFill>
                    <a:cs typeface="+mn-cs"/>
                  </a:rPr>
                  <a:t>  הוא מנוי של קטגוריה 𝑖 עם הצבע המלאכותי </a:t>
                </a:r>
                <a14:m>
                  <m:oMath xmlns:m="http://schemas.openxmlformats.org/officeDocument/2006/math">
                    <m:acc>
                      <m:accPr>
                        <m:chr m:val="⃗"/>
                        <m:ctrlPr>
                          <a:rPr lang="en-GB" sz="2000" i="1" dirty="0">
                            <a:solidFill>
                              <a:schemeClr val="tx1"/>
                            </a:solidFill>
                            <a:latin typeface="Cambria Math" panose="02040503050406030204" pitchFamily="18" charset="0"/>
                            <a:cs typeface="+mn-cs"/>
                          </a:rPr>
                        </m:ctrlPr>
                      </m:accPr>
                      <m:e>
                        <m:sSub>
                          <m:sSubPr>
                            <m:ctrlPr>
                              <a:rPr lang="en-GB" sz="2000" i="1" dirty="0">
                                <a:solidFill>
                                  <a:schemeClr val="tx1"/>
                                </a:solidFill>
                                <a:latin typeface="Cambria Math" panose="02040503050406030204" pitchFamily="18" charset="0"/>
                                <a:cs typeface="+mn-cs"/>
                              </a:rPr>
                            </m:ctrlPr>
                          </m:sSubPr>
                          <m:e>
                            <m:r>
                              <a:rPr lang="en-GB" sz="2000" i="1" dirty="0">
                                <a:solidFill>
                                  <a:schemeClr val="tx1"/>
                                </a:solidFill>
                                <a:latin typeface="Cambria Math" panose="02040503050406030204" pitchFamily="18" charset="0"/>
                                <a:cs typeface="+mn-cs"/>
                              </a:rPr>
                              <m:t>𝑐</m:t>
                            </m:r>
                          </m:e>
                          <m:sub>
                            <m:r>
                              <a:rPr lang="en-GB" sz="2000" i="1" dirty="0">
                                <a:solidFill>
                                  <a:schemeClr val="tx1"/>
                                </a:solidFill>
                                <a:latin typeface="Cambria Math" panose="02040503050406030204" pitchFamily="18" charset="0"/>
                                <a:cs typeface="+mn-cs"/>
                              </a:rPr>
                              <m:t>𝑖</m:t>
                            </m:r>
                          </m:sub>
                        </m:sSub>
                      </m:e>
                    </m:acc>
                    <m:r>
                      <a:rPr lang="en-GB" sz="2000" i="1" dirty="0">
                        <a:solidFill>
                          <a:schemeClr val="tx1"/>
                        </a:solidFill>
                        <a:latin typeface="Cambria Math" panose="02040503050406030204" pitchFamily="18" charset="0"/>
                        <a:cs typeface="+mn-cs"/>
                      </a:rPr>
                      <m:t> </m:t>
                    </m:r>
                  </m:oMath>
                </a14:m>
                <a:r>
                  <a:rPr lang="he-IL" sz="1800" dirty="0">
                    <a:solidFill>
                      <a:schemeClr val="tx1"/>
                    </a:solidFill>
                    <a:cs typeface="+mn-cs"/>
                  </a:rPr>
                  <a:t>  המשויך לה.</a:t>
                </a:r>
                <a:endParaRPr lang="he-IL" sz="1800" dirty="0">
                  <a:cs typeface="+mn-cs"/>
                </a:endParaRPr>
              </a:p>
            </p:txBody>
          </p:sp>
        </mc:Choice>
        <mc:Fallback xmlns="">
          <p:sp>
            <p:nvSpPr>
              <p:cNvPr id="12" name="מלבן 11">
                <a:extLst>
                  <a:ext uri="{FF2B5EF4-FFF2-40B4-BE49-F238E27FC236}">
                    <a16:creationId xmlns:a16="http://schemas.microsoft.com/office/drawing/2014/main" id="{7CF0EC31-2613-FC7A-67BB-038CD54D9B81}"/>
                  </a:ext>
                </a:extLst>
              </p:cNvPr>
              <p:cNvSpPr>
                <a:spLocks noRot="1" noChangeAspect="1" noMove="1" noResize="1" noEditPoints="1" noAdjustHandles="1" noChangeArrowheads="1" noChangeShapeType="1" noTextEdit="1"/>
              </p:cNvSpPr>
              <p:nvPr/>
            </p:nvSpPr>
            <p:spPr>
              <a:xfrm>
                <a:off x="4439920" y="4767055"/>
                <a:ext cx="4094480" cy="985520"/>
              </a:xfrm>
              <a:prstGeom prst="rect">
                <a:avLst/>
              </a:prstGeom>
              <a:blipFill>
                <a:blip r:embed="rId4"/>
                <a:stretch>
                  <a:fillRect t="-3659" r="-1187" b="-7927"/>
                </a:stretch>
              </a:blipFill>
            </p:spPr>
            <p:txBody>
              <a:bodyPr/>
              <a:lstStyle/>
              <a:p>
                <a:r>
                  <a:rPr lang="he-IL">
                    <a:noFill/>
                  </a:rPr>
                  <a:t> </a:t>
                </a:r>
              </a:p>
            </p:txBody>
          </p:sp>
        </mc:Fallback>
      </mc:AlternateContent>
      <p:sp>
        <p:nvSpPr>
          <p:cNvPr id="5" name="תיבת טקסט 4">
            <a:extLst>
              <a:ext uri="{FF2B5EF4-FFF2-40B4-BE49-F238E27FC236}">
                <a16:creationId xmlns:a16="http://schemas.microsoft.com/office/drawing/2014/main" id="{702B7917-55CE-F529-B98C-2F7F01F25F38}"/>
              </a:ext>
            </a:extLst>
          </p:cNvPr>
          <p:cNvSpPr txBox="1"/>
          <p:nvPr/>
        </p:nvSpPr>
        <p:spPr>
          <a:xfrm>
            <a:off x="583941" y="4798150"/>
            <a:ext cx="3483429" cy="923330"/>
          </a:xfrm>
          <a:prstGeom prst="rect">
            <a:avLst/>
          </a:prstGeom>
          <a:noFill/>
        </p:spPr>
        <p:txBody>
          <a:bodyPr wrap="square">
            <a:spAutoFit/>
          </a:bodyPr>
          <a:lstStyle/>
          <a:p>
            <a:r>
              <a:rPr lang="he-IL" sz="1800" dirty="0">
                <a:solidFill>
                  <a:srgbClr val="0D0D0D"/>
                </a:solidFill>
                <a:effectLst/>
                <a:ea typeface="Aptos" panose="020B0004020202020204" pitchFamily="34" charset="0"/>
              </a:rPr>
              <a:t>המשוואה יוצרת צבע אחד על ידי שילוב הצבעים המלאכותיים בהתאם להסתברויות. </a:t>
            </a:r>
            <a:endParaRPr lang="he-IL" dirty="0"/>
          </a:p>
        </p:txBody>
      </p:sp>
      <p:sp>
        <p:nvSpPr>
          <p:cNvPr id="6" name="מלבן 5">
            <a:extLst>
              <a:ext uri="{FF2B5EF4-FFF2-40B4-BE49-F238E27FC236}">
                <a16:creationId xmlns:a16="http://schemas.microsoft.com/office/drawing/2014/main" id="{DE9ED615-39B9-8B1C-3AD9-EFCE8AF347C9}"/>
              </a:ext>
            </a:extLst>
          </p:cNvPr>
          <p:cNvSpPr/>
          <p:nvPr/>
        </p:nvSpPr>
        <p:spPr>
          <a:xfrm>
            <a:off x="774441" y="4767055"/>
            <a:ext cx="3318587" cy="98552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750972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תיבת טקסט 6">
            <a:extLst>
              <a:ext uri="{FF2B5EF4-FFF2-40B4-BE49-F238E27FC236}">
                <a16:creationId xmlns:a16="http://schemas.microsoft.com/office/drawing/2014/main" id="{9451C978-1443-ADC9-2D9D-943419586D03}"/>
              </a:ext>
            </a:extLst>
          </p:cNvPr>
          <p:cNvSpPr txBox="1"/>
          <p:nvPr/>
        </p:nvSpPr>
        <p:spPr>
          <a:xfrm>
            <a:off x="709127" y="3198167"/>
            <a:ext cx="7707085" cy="523220"/>
          </a:xfrm>
          <a:prstGeom prst="rect">
            <a:avLst/>
          </a:prstGeom>
          <a:noFill/>
        </p:spPr>
        <p:txBody>
          <a:bodyPr wrap="square" rtlCol="1">
            <a:spAutoFit/>
          </a:bodyPr>
          <a:lstStyle/>
          <a:p>
            <a:r>
              <a:rPr lang="he-IL" sz="2800" dirty="0"/>
              <a:t>חקירת שיטות לייעול תצוגת </a:t>
            </a:r>
            <a:r>
              <a:rPr lang="he-IL" sz="2800" dirty="0">
                <a:solidFill>
                  <a:schemeClr val="tx1"/>
                </a:solidFill>
                <a:latin typeface="Tahoma" panose="020B0604030504040204" pitchFamily="34" charset="0"/>
                <a:ea typeface="Tahoma" panose="020B0604030504040204" pitchFamily="34" charset="0"/>
              </a:rPr>
              <a:t>תמונות היפרספקטרליות.</a:t>
            </a:r>
            <a:endParaRPr lang="he-IL" sz="2800" dirty="0"/>
          </a:p>
        </p:txBody>
      </p:sp>
      <p:sp>
        <p:nvSpPr>
          <p:cNvPr id="8" name="כותרת 1">
            <a:extLst>
              <a:ext uri="{FF2B5EF4-FFF2-40B4-BE49-F238E27FC236}">
                <a16:creationId xmlns:a16="http://schemas.microsoft.com/office/drawing/2014/main" id="{76195C64-578F-54CC-9288-55AD9F7D207E}"/>
              </a:ext>
            </a:extLst>
          </p:cNvPr>
          <p:cNvSpPr>
            <a:spLocks noGrp="1"/>
          </p:cNvSpPr>
          <p:nvPr>
            <p:ph type="title"/>
          </p:nvPr>
        </p:nvSpPr>
        <p:spPr>
          <a:xfrm flipH="1">
            <a:off x="800100" y="642594"/>
            <a:ext cx="7543800" cy="1371600"/>
          </a:xfrm>
        </p:spPr>
        <p:txBody>
          <a:bodyPr/>
          <a:lstStyle/>
          <a:p>
            <a:r>
              <a:rPr lang="he-IL" b="1" u="sng" dirty="0"/>
              <a:t>פתרון:</a:t>
            </a:r>
          </a:p>
        </p:txBody>
      </p:sp>
      <p:pic>
        <p:nvPicPr>
          <p:cNvPr id="9" name="Picture 2" descr="Hyperspectral Imaging">
            <a:extLst>
              <a:ext uri="{FF2B5EF4-FFF2-40B4-BE49-F238E27FC236}">
                <a16:creationId xmlns:a16="http://schemas.microsoft.com/office/drawing/2014/main" id="{4FC49F50-2269-ED57-47DC-1DC6147029D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093" b="97685" l="9013" r="97425">
                        <a14:foregroundMark x1="37768" y1="31944" x2="64807" y2="14815"/>
                        <a14:foregroundMark x1="64807" y1="14815" x2="85408" y2="12500"/>
                        <a14:foregroundMark x1="85408" y1="12500" x2="98283" y2="22685"/>
                        <a14:foregroundMark x1="98283" y1="22685" x2="51502" y2="81019"/>
                        <a14:foregroundMark x1="51502" y1="81019" x2="37768" y2="85185"/>
                        <a14:foregroundMark x1="34335" y1="46296" x2="56223" y2="59259"/>
                        <a14:foregroundMark x1="56223" y1="59259" x2="55365" y2="75463"/>
                        <a14:foregroundMark x1="55365" y1="75463" x2="39056" y2="80556"/>
                        <a14:foregroundMark x1="39056" y1="80556" x2="24034" y2="68981"/>
                        <a14:foregroundMark x1="24034" y1="68981" x2="30043" y2="47222"/>
                        <a14:foregroundMark x1="30043" y1="47222" x2="33476" y2="45833"/>
                        <a14:foregroundMark x1="30043" y1="62500" x2="44635" y2="81481"/>
                        <a14:foregroundMark x1="44635" y1="81481" x2="34335" y2="92593"/>
                        <a14:foregroundMark x1="34335" y1="92593" x2="17167" y2="96296"/>
                        <a14:foregroundMark x1="17167" y1="96296" x2="9013" y2="83333"/>
                        <a14:foregroundMark x1="9013" y1="83333" x2="12446" y2="50463"/>
                        <a14:foregroundMark x1="12446" y1="50463" x2="19742" y2="46759"/>
                        <a14:foregroundMark x1="53648" y1="6481" x2="76824" y2="926"/>
                        <a14:foregroundMark x1="76824" y1="926" x2="92275" y2="5093"/>
                        <a14:foregroundMark x1="92275" y1="5093" x2="95708" y2="22222"/>
                        <a14:foregroundMark x1="26180" y1="95370" x2="26180" y2="95370"/>
                        <a14:foregroundMark x1="51073" y1="96759" x2="51073" y2="96759"/>
                        <a14:foregroundMark x1="97854" y1="17593" x2="97854" y2="17593"/>
                        <a14:foregroundMark x1="52790" y1="97685" x2="52790" y2="97685"/>
                      </a14:backgroundRemoval>
                    </a14:imgEffect>
                  </a14:imgLayer>
                </a14:imgProps>
              </a:ext>
              <a:ext uri="{28A0092B-C50C-407E-A947-70E740481C1C}">
                <a14:useLocalDpi xmlns:a14="http://schemas.microsoft.com/office/drawing/2010/main" val="0"/>
              </a:ext>
            </a:extLst>
          </a:blip>
          <a:srcRect/>
          <a:stretch>
            <a:fillRect/>
          </a:stretch>
        </p:blipFill>
        <p:spPr bwMode="auto">
          <a:xfrm>
            <a:off x="3965566" y="642594"/>
            <a:ext cx="2214798" cy="2053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64103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תאריך 3">
            <a:extLst>
              <a:ext uri="{FF2B5EF4-FFF2-40B4-BE49-F238E27FC236}">
                <a16:creationId xmlns:a16="http://schemas.microsoft.com/office/drawing/2014/main" id="{B848E00E-854B-A6DE-9188-2FE5A10D7DDD}"/>
              </a:ext>
            </a:extLst>
          </p:cNvPr>
          <p:cNvSpPr>
            <a:spLocks noGrp="1"/>
          </p:cNvSpPr>
          <p:nvPr>
            <p:ph type="dt" sz="half" idx="10"/>
          </p:nvPr>
        </p:nvSpPr>
        <p:spPr/>
        <p:txBody>
          <a:bodyPr/>
          <a:lstStyle/>
          <a:p>
            <a:pPr rtl="1"/>
            <a:fld id="{B2AC4221-72F6-45F6-B2F2-4BE5E859C5B9}" type="datetime1">
              <a:rPr lang="he-IL" smtClean="0"/>
              <a:t>ל'/ניסן/תשפ"ד</a:t>
            </a:fld>
            <a:endParaRPr lang="en-US"/>
          </a:p>
        </p:txBody>
      </p:sp>
      <mc:AlternateContent xmlns:mc="http://schemas.openxmlformats.org/markup-compatibility/2006" xmlns:a14="http://schemas.microsoft.com/office/drawing/2010/main">
        <mc:Choice Requires="a14">
          <p:sp>
            <p:nvSpPr>
              <p:cNvPr id="5" name="כותרת 1">
                <a:extLst>
                  <a:ext uri="{FF2B5EF4-FFF2-40B4-BE49-F238E27FC236}">
                    <a16:creationId xmlns:a16="http://schemas.microsoft.com/office/drawing/2014/main" id="{0628F7D3-952A-01AF-155E-29CF016D12CB}"/>
                  </a:ext>
                </a:extLst>
              </p:cNvPr>
              <p:cNvSpPr txBox="1">
                <a:spLocks/>
              </p:cNvSpPr>
              <p:nvPr/>
            </p:nvSpPr>
            <p:spPr>
              <a:xfrm>
                <a:off x="628650" y="1016001"/>
                <a:ext cx="7886700" cy="1859280"/>
              </a:xfrm>
              <a:prstGeom prst="rect">
                <a:avLst/>
              </a:prstGeom>
            </p:spPr>
            <p:txBody>
              <a:bodyPr vert="horz" lIns="91440" tIns="45720" rIns="91440" bIns="45720" rtlCol="1" anchor="ctr">
                <a:normAutofit/>
              </a:bodyPr>
              <a:lstStyle>
                <a:lvl1pPr algn="r" defTabSz="685800" rtl="1" eaLnBrk="1" latinLnBrk="0" hangingPunct="1">
                  <a:lnSpc>
                    <a:spcPct val="90000"/>
                  </a:lnSpc>
                  <a:spcBef>
                    <a:spcPct val="0"/>
                  </a:spcBef>
                  <a:buNone/>
                  <a:defRPr lang="en-US" sz="2850" i="0" kern="1200" cap="none" spc="0" baseline="0">
                    <a:solidFill>
                      <a:schemeClr val="tx1">
                        <a:lumMod val="85000"/>
                        <a:lumOff val="15000"/>
                      </a:schemeClr>
                    </a:solidFill>
                    <a:effectLst/>
                    <a:latin typeface="Tahoma" panose="020B0604030504040204" pitchFamily="34" charset="0"/>
                    <a:ea typeface="Tahoma" panose="020B0604030504040204" pitchFamily="34" charset="0"/>
                    <a:cs typeface="Tahoma" panose="020B0604030504040204" pitchFamily="34" charset="0"/>
                  </a:defRPr>
                </a:lvl1pPr>
              </a:lstStyle>
              <a:p>
                <a:r>
                  <a:rPr lang="he-IL" sz="3600" dirty="0">
                    <a:solidFill>
                      <a:srgbClr val="0D0D0D"/>
                    </a:solidFill>
                    <a:latin typeface="Söhne"/>
                    <a:cs typeface="+mn-cs"/>
                  </a:rPr>
                  <a:t>אנו יכולים ליצור את הצבע הסופי </a:t>
                </a:r>
                <a14:m>
                  <m:oMath xmlns:m="http://schemas.openxmlformats.org/officeDocument/2006/math">
                    <m:sSub>
                      <m:sSubPr>
                        <m:ctrlPr>
                          <a:rPr lang="en-IL" sz="3600" i="1" smtClean="0">
                            <a:latin typeface="Cambria Math" panose="02040503050406030204" pitchFamily="18" charset="0"/>
                          </a:rPr>
                        </m:ctrlPr>
                      </m:sSubPr>
                      <m:e>
                        <m:acc>
                          <m:accPr>
                            <m:chr m:val="⃗"/>
                            <m:ctrlPr>
                              <a:rPr lang="en-GB" sz="3600" b="0" i="1" smtClean="0">
                                <a:latin typeface="Cambria Math" panose="02040503050406030204" pitchFamily="18" charset="0"/>
                              </a:rPr>
                            </m:ctrlPr>
                          </m:accPr>
                          <m:e>
                            <m:r>
                              <a:rPr lang="en-GB" sz="3600" b="0" i="1" smtClean="0">
                                <a:latin typeface="Cambria Math" panose="02040503050406030204" pitchFamily="18" charset="0"/>
                              </a:rPr>
                              <m:t>𝑐</m:t>
                            </m:r>
                          </m:e>
                        </m:acc>
                      </m:e>
                      <m:sub>
                        <m:r>
                          <a:rPr lang="en-GB" sz="3600" b="0" i="1" smtClean="0">
                            <a:latin typeface="Cambria Math" panose="02040503050406030204" pitchFamily="18" charset="0"/>
                          </a:rPr>
                          <m:t>𝑜𝑢𝑡</m:t>
                        </m:r>
                      </m:sub>
                    </m:sSub>
                  </m:oMath>
                </a14:m>
                <a:r>
                  <a:rPr lang="he-IL" sz="3600" dirty="0">
                    <a:solidFill>
                      <a:srgbClr val="0D0D0D"/>
                    </a:solidFill>
                    <a:latin typeface="Söhne"/>
                    <a:cs typeface="+mn-cs"/>
                  </a:rPr>
                  <a:t> שלנו על ידי שילוב הצבע החפיפה עם הערך הרגיל של </a:t>
                </a:r>
                <a14:m>
                  <m:oMath xmlns:m="http://schemas.openxmlformats.org/officeDocument/2006/math">
                    <m:sSub>
                      <m:sSubPr>
                        <m:ctrlPr>
                          <a:rPr lang="en-GB" sz="3600" i="1">
                            <a:latin typeface="Cambria Math" panose="02040503050406030204" pitchFamily="18" charset="0"/>
                          </a:rPr>
                        </m:ctrlPr>
                      </m:sSubPr>
                      <m:e>
                        <m:acc>
                          <m:accPr>
                            <m:chr m:val="⃗"/>
                            <m:ctrlPr>
                              <a:rPr lang="en-GB" sz="3600" i="1">
                                <a:latin typeface="Cambria Math" panose="02040503050406030204" pitchFamily="18" charset="0"/>
                              </a:rPr>
                            </m:ctrlPr>
                          </m:accPr>
                          <m:e>
                            <m:r>
                              <a:rPr lang="en-US" sz="3600" b="0" i="1" smtClean="0">
                                <a:latin typeface="Cambria Math" panose="02040503050406030204" pitchFamily="18" charset="0"/>
                              </a:rPr>
                              <m:t> </m:t>
                            </m:r>
                            <m:r>
                              <a:rPr lang="en-GB" sz="3600" i="1">
                                <a:latin typeface="Cambria Math" panose="02040503050406030204" pitchFamily="18" charset="0"/>
                              </a:rPr>
                              <m:t>𝑐</m:t>
                            </m:r>
                          </m:e>
                        </m:acc>
                      </m:e>
                      <m:sub>
                        <m:r>
                          <a:rPr lang="en-GB" sz="3600" i="1">
                            <a:latin typeface="Cambria Math" panose="02040503050406030204" pitchFamily="18" charset="0"/>
                          </a:rPr>
                          <m:t>𝑛𝑎𝑡𝑢𝑟𝑎𝑙</m:t>
                        </m:r>
                      </m:sub>
                    </m:sSub>
                  </m:oMath>
                </a14:m>
                <a:r>
                  <a:rPr lang="en-US" sz="3600" dirty="0">
                    <a:solidFill>
                      <a:srgbClr val="0D0D0D"/>
                    </a:solidFill>
                    <a:latin typeface="Söhne"/>
                    <a:cs typeface="+mn-cs"/>
                  </a:rPr>
                  <a:t> ) RGB </a:t>
                </a:r>
                <a:r>
                  <a:rPr lang="he-IL" sz="3600" dirty="0">
                    <a:solidFill>
                      <a:srgbClr val="0D0D0D"/>
                    </a:solidFill>
                    <a:latin typeface="Söhne"/>
                    <a:cs typeface="+mn-cs"/>
                  </a:rPr>
                  <a:t> )  , כך:</a:t>
                </a:r>
                <a:endParaRPr lang="he-IL" sz="3600" dirty="0">
                  <a:cs typeface="+mn-cs"/>
                </a:endParaRPr>
              </a:p>
            </p:txBody>
          </p:sp>
        </mc:Choice>
        <mc:Fallback xmlns="">
          <p:sp>
            <p:nvSpPr>
              <p:cNvPr id="5" name="כותרת 1">
                <a:extLst>
                  <a:ext uri="{FF2B5EF4-FFF2-40B4-BE49-F238E27FC236}">
                    <a16:creationId xmlns:a16="http://schemas.microsoft.com/office/drawing/2014/main" id="{0628F7D3-952A-01AF-155E-29CF016D12CB}"/>
                  </a:ext>
                </a:extLst>
              </p:cNvPr>
              <p:cNvSpPr txBox="1">
                <a:spLocks noRot="1" noChangeAspect="1" noMove="1" noResize="1" noEditPoints="1" noAdjustHandles="1" noChangeArrowheads="1" noChangeShapeType="1" noTextEdit="1"/>
              </p:cNvSpPr>
              <p:nvPr/>
            </p:nvSpPr>
            <p:spPr>
              <a:xfrm>
                <a:off x="628650" y="1016001"/>
                <a:ext cx="7886700" cy="1859280"/>
              </a:xfrm>
              <a:prstGeom prst="rect">
                <a:avLst/>
              </a:prstGeom>
              <a:blipFill>
                <a:blip r:embed="rId2"/>
                <a:stretch>
                  <a:fillRect l="-1005" t="-328" r="-2396" b="-4918"/>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8" name="תיבת טקסט 7">
                <a:extLst>
                  <a:ext uri="{FF2B5EF4-FFF2-40B4-BE49-F238E27FC236}">
                    <a16:creationId xmlns:a16="http://schemas.microsoft.com/office/drawing/2014/main" id="{B190B656-4151-5169-CA27-3A5242690149}"/>
                  </a:ext>
                </a:extLst>
              </p:cNvPr>
              <p:cNvSpPr txBox="1"/>
              <p:nvPr/>
            </p:nvSpPr>
            <p:spPr>
              <a:xfrm>
                <a:off x="427493" y="3616467"/>
                <a:ext cx="8087857" cy="73250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IL" sz="2800" i="1" smtClean="0">
                              <a:latin typeface="Cambria Math" panose="02040503050406030204" pitchFamily="18" charset="0"/>
                            </a:rPr>
                          </m:ctrlPr>
                        </m:sSubPr>
                        <m:e>
                          <m:acc>
                            <m:accPr>
                              <m:chr m:val="⃗"/>
                              <m:ctrlPr>
                                <a:rPr lang="en-GB" sz="2800" b="0" i="1" smtClean="0">
                                  <a:latin typeface="Cambria Math" panose="02040503050406030204" pitchFamily="18" charset="0"/>
                                </a:rPr>
                              </m:ctrlPr>
                            </m:accPr>
                            <m:e>
                              <m:r>
                                <a:rPr lang="en-GB" sz="2800" b="0" i="1" smtClean="0">
                                  <a:latin typeface="Cambria Math" panose="02040503050406030204" pitchFamily="18" charset="0"/>
                                </a:rPr>
                                <m:t>𝑐</m:t>
                              </m:r>
                            </m:e>
                          </m:acc>
                        </m:e>
                        <m:sub>
                          <m:r>
                            <a:rPr lang="en-GB" sz="2800" b="0" i="1" smtClean="0">
                              <a:latin typeface="Cambria Math" panose="02040503050406030204" pitchFamily="18" charset="0"/>
                            </a:rPr>
                            <m:t>𝑜𝑢𝑡</m:t>
                          </m:r>
                        </m:sub>
                      </m:sSub>
                      <m:r>
                        <a:rPr lang="en-GB" sz="2800" b="0" i="1" smtClean="0">
                          <a:latin typeface="Cambria Math" panose="02040503050406030204" pitchFamily="18" charset="0"/>
                        </a:rPr>
                        <m:t>=(</m:t>
                      </m:r>
                      <m:r>
                        <a:rPr lang="en-GB" sz="2800" b="0" i="1" smtClean="0">
                          <a:latin typeface="Cambria Math" panose="02040503050406030204" pitchFamily="18" charset="0"/>
                        </a:rPr>
                        <m:t>1</m:t>
                      </m:r>
                      <m:r>
                        <a:rPr lang="en-GB" sz="2800" b="0" i="1" smtClean="0">
                          <a:latin typeface="Cambria Math" panose="02040503050406030204" pitchFamily="18" charset="0"/>
                        </a:rPr>
                        <m:t>−</m:t>
                      </m:r>
                      <m:func>
                        <m:funcPr>
                          <m:ctrlPr>
                            <a:rPr lang="en-GB" sz="2800" b="0" i="1" smtClean="0">
                              <a:latin typeface="Cambria Math" panose="02040503050406030204" pitchFamily="18" charset="0"/>
                            </a:rPr>
                          </m:ctrlPr>
                        </m:funcPr>
                        <m:fName>
                          <m:limLow>
                            <m:limLowPr>
                              <m:ctrlPr>
                                <a:rPr lang="en-GB" sz="2800" b="0" i="1" smtClean="0">
                                  <a:latin typeface="Cambria Math" panose="02040503050406030204" pitchFamily="18" charset="0"/>
                                </a:rPr>
                              </m:ctrlPr>
                            </m:limLowPr>
                            <m:e>
                              <m:r>
                                <m:rPr>
                                  <m:sty m:val="p"/>
                                </m:rPr>
                                <a:rPr lang="en-GB" sz="2800" b="0" i="0" smtClean="0">
                                  <a:latin typeface="Cambria Math" panose="02040503050406030204" pitchFamily="18" charset="0"/>
                                </a:rPr>
                                <m:t>max</m:t>
                              </m:r>
                            </m:e>
                            <m:lim>
                              <m:r>
                                <a:rPr lang="en-GB" sz="2800" b="0" i="1" smtClean="0">
                                  <a:latin typeface="Cambria Math" panose="02040503050406030204" pitchFamily="18" charset="0"/>
                                </a:rPr>
                                <m:t>𝑖</m:t>
                              </m:r>
                            </m:lim>
                          </m:limLow>
                        </m:fName>
                        <m:e>
                          <m:r>
                            <a:rPr lang="en-GB" sz="2800" b="0" i="1" smtClean="0">
                              <a:latin typeface="Cambria Math" panose="02040503050406030204" pitchFamily="18" charset="0"/>
                            </a:rPr>
                            <m:t>(</m:t>
                          </m:r>
                          <m:sSub>
                            <m:sSubPr>
                              <m:ctrlPr>
                                <a:rPr lang="en-GB" sz="2800" b="0" i="1" smtClean="0">
                                  <a:latin typeface="Cambria Math" panose="02040503050406030204" pitchFamily="18" charset="0"/>
                                </a:rPr>
                              </m:ctrlPr>
                            </m:sSubPr>
                            <m:e>
                              <m:r>
                                <a:rPr lang="en-GB" sz="2800" b="0" i="1" smtClean="0">
                                  <a:latin typeface="Cambria Math" panose="02040503050406030204" pitchFamily="18" charset="0"/>
                                </a:rPr>
                                <m:t>𝑝</m:t>
                              </m:r>
                            </m:e>
                            <m:sub>
                              <m:r>
                                <a:rPr lang="en-GB" sz="2800" b="0" i="1" smtClean="0">
                                  <a:latin typeface="Cambria Math" panose="02040503050406030204" pitchFamily="18" charset="0"/>
                                </a:rPr>
                                <m:t>𝑖</m:t>
                              </m:r>
                            </m:sub>
                          </m:sSub>
                          <m:r>
                            <a:rPr lang="en-GB" sz="2800" b="0" i="1" smtClean="0">
                              <a:latin typeface="Cambria Math" panose="02040503050406030204" pitchFamily="18" charset="0"/>
                            </a:rPr>
                            <m:t>))</m:t>
                          </m:r>
                          <m:sSub>
                            <m:sSubPr>
                              <m:ctrlPr>
                                <a:rPr lang="en-GB" sz="2800" b="0" i="1" smtClean="0">
                                  <a:latin typeface="Cambria Math" panose="02040503050406030204" pitchFamily="18" charset="0"/>
                                </a:rPr>
                              </m:ctrlPr>
                            </m:sSubPr>
                            <m:e>
                              <m:acc>
                                <m:accPr>
                                  <m:chr m:val="⃗"/>
                                  <m:ctrlPr>
                                    <a:rPr lang="en-GB" sz="2800" b="0" i="1" smtClean="0">
                                      <a:latin typeface="Cambria Math" panose="02040503050406030204" pitchFamily="18" charset="0"/>
                                    </a:rPr>
                                  </m:ctrlPr>
                                </m:accPr>
                                <m:e>
                                  <m:r>
                                    <a:rPr lang="en-GB" sz="2800" b="0" i="1" smtClean="0">
                                      <a:latin typeface="Cambria Math" panose="02040503050406030204" pitchFamily="18" charset="0"/>
                                    </a:rPr>
                                    <m:t>𝑐</m:t>
                                  </m:r>
                                </m:e>
                              </m:acc>
                            </m:e>
                            <m:sub>
                              <m:r>
                                <a:rPr lang="en-GB" sz="2800" b="0" i="1" smtClean="0">
                                  <a:latin typeface="Cambria Math" panose="02040503050406030204" pitchFamily="18" charset="0"/>
                                </a:rPr>
                                <m:t>𝑛𝑎𝑡𝑢𝑟𝑎𝑙</m:t>
                              </m:r>
                            </m:sub>
                          </m:sSub>
                          <m:r>
                            <a:rPr lang="en-GB" sz="2800" b="0" i="1" smtClean="0">
                              <a:latin typeface="Cambria Math" panose="02040503050406030204" pitchFamily="18" charset="0"/>
                            </a:rPr>
                            <m:t>+</m:t>
                          </m:r>
                          <m:func>
                            <m:funcPr>
                              <m:ctrlPr>
                                <a:rPr lang="en-GB" sz="2800" b="0" i="1" smtClean="0">
                                  <a:latin typeface="Cambria Math" panose="02040503050406030204" pitchFamily="18" charset="0"/>
                                </a:rPr>
                              </m:ctrlPr>
                            </m:funcPr>
                            <m:fName>
                              <m:limLow>
                                <m:limLowPr>
                                  <m:ctrlPr>
                                    <a:rPr lang="en-GB" sz="2800" b="0" i="1" smtClean="0">
                                      <a:latin typeface="Cambria Math" panose="02040503050406030204" pitchFamily="18" charset="0"/>
                                    </a:rPr>
                                  </m:ctrlPr>
                                </m:limLowPr>
                                <m:e>
                                  <m:r>
                                    <m:rPr>
                                      <m:sty m:val="p"/>
                                    </m:rPr>
                                    <a:rPr lang="en-GB" sz="2800" b="0" i="0" smtClean="0">
                                      <a:latin typeface="Cambria Math" panose="02040503050406030204" pitchFamily="18" charset="0"/>
                                    </a:rPr>
                                    <m:t>max</m:t>
                                  </m:r>
                                  <m:r>
                                    <a:rPr lang="en-GB" sz="2800" i="1">
                                      <a:latin typeface="Cambria Math" panose="02040503050406030204" pitchFamily="18" charset="0"/>
                                    </a:rPr>
                                    <m:t>(</m:t>
                                  </m:r>
                                  <m:sSub>
                                    <m:sSubPr>
                                      <m:ctrlPr>
                                        <a:rPr lang="en-GB" sz="2800" i="1">
                                          <a:latin typeface="Cambria Math" panose="02040503050406030204" pitchFamily="18" charset="0"/>
                                        </a:rPr>
                                      </m:ctrlPr>
                                    </m:sSubPr>
                                    <m:e>
                                      <m:r>
                                        <a:rPr lang="en-GB" sz="2800" i="1">
                                          <a:latin typeface="Cambria Math" panose="02040503050406030204" pitchFamily="18" charset="0"/>
                                        </a:rPr>
                                        <m:t>𝑝</m:t>
                                      </m:r>
                                    </m:e>
                                    <m:sub>
                                      <m:r>
                                        <a:rPr lang="en-GB" sz="2800" i="1">
                                          <a:latin typeface="Cambria Math" panose="02040503050406030204" pitchFamily="18" charset="0"/>
                                        </a:rPr>
                                        <m:t>𝑖</m:t>
                                      </m:r>
                                    </m:sub>
                                  </m:sSub>
                                  <m:r>
                                    <a:rPr lang="en-GB" sz="2800" i="1">
                                      <a:latin typeface="Cambria Math" panose="02040503050406030204" pitchFamily="18" charset="0"/>
                                    </a:rPr>
                                    <m:t>)</m:t>
                                  </m:r>
                                </m:e>
                                <m:lim>
                                  <m:r>
                                    <a:rPr lang="en-GB" sz="2800" b="0" i="1" smtClean="0">
                                      <a:latin typeface="Cambria Math" panose="02040503050406030204" pitchFamily="18" charset="0"/>
                                    </a:rPr>
                                    <m:t>𝑖</m:t>
                                  </m:r>
                                </m:lim>
                              </m:limLow>
                            </m:fName>
                            <m:e>
                              <m:sSub>
                                <m:sSubPr>
                                  <m:ctrlPr>
                                    <a:rPr lang="en-GB" sz="2800" b="0" i="1" smtClean="0">
                                      <a:latin typeface="Cambria Math" panose="02040503050406030204" pitchFamily="18" charset="0"/>
                                    </a:rPr>
                                  </m:ctrlPr>
                                </m:sSubPr>
                                <m:e>
                                  <m:acc>
                                    <m:accPr>
                                      <m:chr m:val="⃗"/>
                                      <m:ctrlPr>
                                        <a:rPr lang="en-GB" sz="2800" b="0" i="1" smtClean="0">
                                          <a:latin typeface="Cambria Math" panose="02040503050406030204" pitchFamily="18" charset="0"/>
                                        </a:rPr>
                                      </m:ctrlPr>
                                    </m:accPr>
                                    <m:e>
                                      <m:r>
                                        <a:rPr lang="en-GB" sz="2800" b="0" i="1" smtClean="0">
                                          <a:latin typeface="Cambria Math" panose="02040503050406030204" pitchFamily="18" charset="0"/>
                                        </a:rPr>
                                        <m:t>𝑐</m:t>
                                      </m:r>
                                    </m:e>
                                  </m:acc>
                                </m:e>
                                <m:sub>
                                  <m:r>
                                    <a:rPr lang="en-GB" sz="2800" b="0" i="1" smtClean="0">
                                      <a:latin typeface="Cambria Math" panose="02040503050406030204" pitchFamily="18" charset="0"/>
                                    </a:rPr>
                                    <m:t>𝑜𝑣𝑒𝑟𝑙𝑎𝑦</m:t>
                                  </m:r>
                                </m:sub>
                              </m:sSub>
                            </m:e>
                          </m:func>
                        </m:e>
                      </m:func>
                    </m:oMath>
                  </m:oMathPara>
                </a14:m>
                <a:endParaRPr lang="he-IL" sz="2000" dirty="0"/>
              </a:p>
            </p:txBody>
          </p:sp>
        </mc:Choice>
        <mc:Fallback xmlns="">
          <p:sp>
            <p:nvSpPr>
              <p:cNvPr id="8" name="תיבת טקסט 7">
                <a:extLst>
                  <a:ext uri="{FF2B5EF4-FFF2-40B4-BE49-F238E27FC236}">
                    <a16:creationId xmlns:a16="http://schemas.microsoft.com/office/drawing/2014/main" id="{B190B656-4151-5169-CA27-3A5242690149}"/>
                  </a:ext>
                </a:extLst>
              </p:cNvPr>
              <p:cNvSpPr txBox="1">
                <a:spLocks noRot="1" noChangeAspect="1" noMove="1" noResize="1" noEditPoints="1" noAdjustHandles="1" noChangeArrowheads="1" noChangeShapeType="1" noTextEdit="1"/>
              </p:cNvSpPr>
              <p:nvPr/>
            </p:nvSpPr>
            <p:spPr>
              <a:xfrm>
                <a:off x="427493" y="3616467"/>
                <a:ext cx="8087857" cy="732508"/>
              </a:xfrm>
              <a:prstGeom prst="rect">
                <a:avLst/>
              </a:prstGeom>
              <a:blipFill>
                <a:blip r:embed="rId3"/>
                <a:stretch>
                  <a:fillRect/>
                </a:stretch>
              </a:blipFill>
            </p:spPr>
            <p:txBody>
              <a:bodyPr/>
              <a:lstStyle/>
              <a:p>
                <a:r>
                  <a:rPr lang="he-IL">
                    <a:noFill/>
                  </a:rPr>
                  <a:t> </a:t>
                </a:r>
              </a:p>
            </p:txBody>
          </p:sp>
        </mc:Fallback>
      </mc:AlternateContent>
      <p:sp>
        <p:nvSpPr>
          <p:cNvPr id="11" name="מלבן 10">
            <a:extLst>
              <a:ext uri="{FF2B5EF4-FFF2-40B4-BE49-F238E27FC236}">
                <a16:creationId xmlns:a16="http://schemas.microsoft.com/office/drawing/2014/main" id="{65392A64-1DCB-9E67-36E9-322145D8DE98}"/>
              </a:ext>
            </a:extLst>
          </p:cNvPr>
          <p:cNvSpPr/>
          <p:nvPr/>
        </p:nvSpPr>
        <p:spPr>
          <a:xfrm>
            <a:off x="505460" y="3169920"/>
            <a:ext cx="7886700" cy="1320305"/>
          </a:xfrm>
          <a:prstGeom prst="rect">
            <a:avLst/>
          </a:prstGeom>
          <a:noFill/>
        </p:spPr>
        <p:style>
          <a:lnRef idx="0">
            <a:schemeClr val="accent3"/>
          </a:lnRef>
          <a:fillRef idx="3">
            <a:schemeClr val="accent3"/>
          </a:fillRef>
          <a:effectRef idx="3">
            <a:schemeClr val="accent3"/>
          </a:effectRef>
          <a:fontRef idx="minor">
            <a:schemeClr val="lt1"/>
          </a:fontRef>
        </p:style>
        <p:txBody>
          <a:bodyPr rtlCol="1" anchor="ctr"/>
          <a:lstStyle/>
          <a:p>
            <a:pPr algn="ctr"/>
            <a:endParaRPr lang="he-IL"/>
          </a:p>
        </p:txBody>
      </p:sp>
      <p:sp>
        <p:nvSpPr>
          <p:cNvPr id="12" name="מלבן 11">
            <a:extLst>
              <a:ext uri="{FF2B5EF4-FFF2-40B4-BE49-F238E27FC236}">
                <a16:creationId xmlns:a16="http://schemas.microsoft.com/office/drawing/2014/main" id="{07861B1B-3060-EDEE-CEBB-755F5993B9D7}"/>
              </a:ext>
            </a:extLst>
          </p:cNvPr>
          <p:cNvSpPr/>
          <p:nvPr/>
        </p:nvSpPr>
        <p:spPr>
          <a:xfrm>
            <a:off x="628650" y="3322816"/>
            <a:ext cx="7763510" cy="1320305"/>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1" anchor="ctr"/>
          <a:lstStyle/>
          <a:p>
            <a:pPr algn="ctr"/>
            <a:endParaRPr lang="he-IL">
              <a:ln w="0"/>
              <a:solidFill>
                <a:schemeClr val="tx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5051508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6BCD27B-8C94-A3C2-DFED-D7950744C064}"/>
              </a:ext>
            </a:extLst>
          </p:cNvPr>
          <p:cNvSpPr>
            <a:spLocks noGrp="1"/>
          </p:cNvSpPr>
          <p:nvPr>
            <p:ph type="title"/>
          </p:nvPr>
        </p:nvSpPr>
        <p:spPr/>
        <p:txBody>
          <a:bodyPr/>
          <a:lstStyle/>
          <a:p>
            <a:r>
              <a:rPr lang="he-IL" dirty="0"/>
              <a:t>המטרה : </a:t>
            </a:r>
          </a:p>
        </p:txBody>
      </p:sp>
      <p:sp>
        <p:nvSpPr>
          <p:cNvPr id="3" name="מציין מיקום תוכן 2">
            <a:extLst>
              <a:ext uri="{FF2B5EF4-FFF2-40B4-BE49-F238E27FC236}">
                <a16:creationId xmlns:a16="http://schemas.microsoft.com/office/drawing/2014/main" id="{9FE97114-B276-4A8B-4E04-B6B5B2505A2B}"/>
              </a:ext>
            </a:extLst>
          </p:cNvPr>
          <p:cNvSpPr>
            <a:spLocks noGrp="1"/>
          </p:cNvSpPr>
          <p:nvPr>
            <p:ph idx="1"/>
          </p:nvPr>
        </p:nvSpPr>
        <p:spPr>
          <a:xfrm flipH="1">
            <a:off x="800100" y="1879600"/>
            <a:ext cx="7543800" cy="4073144"/>
          </a:xfrm>
        </p:spPr>
        <p:txBody>
          <a:bodyPr>
            <a:normAutofit/>
          </a:bodyPr>
          <a:lstStyle/>
          <a:p>
            <a:r>
              <a:rPr lang="he-IL" sz="2800" b="0" i="0" dirty="0">
                <a:solidFill>
                  <a:srgbClr val="0D0D0D"/>
                </a:solidFill>
                <a:effectLst/>
                <a:latin typeface="Söhne"/>
                <a:cs typeface="+mn-cs"/>
              </a:rPr>
              <a:t>ליצור תצוגה צבעונית שמשלבת מידע ספקטרלי עם תמונת </a:t>
            </a:r>
            <a:r>
              <a:rPr lang="en-US" sz="2800" b="0" i="0" dirty="0">
                <a:solidFill>
                  <a:srgbClr val="0D0D0D"/>
                </a:solidFill>
                <a:effectLst/>
                <a:latin typeface="Söhne"/>
                <a:cs typeface="+mn-cs"/>
              </a:rPr>
              <a:t> RGB </a:t>
            </a:r>
            <a:r>
              <a:rPr lang="he-IL" sz="2800" b="0" i="0" dirty="0">
                <a:solidFill>
                  <a:srgbClr val="0D0D0D"/>
                </a:solidFill>
                <a:effectLst/>
                <a:latin typeface="Söhne"/>
                <a:cs typeface="+mn-cs"/>
              </a:rPr>
              <a:t>טבעית, כאשר הצבעים הם שילוב של צבעים טבעיים וצבעים מלאכותיים שנבחרו מראש.</a:t>
            </a:r>
            <a:endParaRPr lang="he-IL" sz="2800" dirty="0">
              <a:cs typeface="+mn-cs"/>
            </a:endParaRPr>
          </a:p>
        </p:txBody>
      </p:sp>
      <p:sp>
        <p:nvSpPr>
          <p:cNvPr id="4" name="מציין מיקום של תאריך 3">
            <a:extLst>
              <a:ext uri="{FF2B5EF4-FFF2-40B4-BE49-F238E27FC236}">
                <a16:creationId xmlns:a16="http://schemas.microsoft.com/office/drawing/2014/main" id="{41893628-4F81-6919-2A22-44828F2DAB6C}"/>
              </a:ext>
            </a:extLst>
          </p:cNvPr>
          <p:cNvSpPr>
            <a:spLocks noGrp="1"/>
          </p:cNvSpPr>
          <p:nvPr>
            <p:ph type="dt" sz="half" idx="10"/>
          </p:nvPr>
        </p:nvSpPr>
        <p:spPr/>
        <p:txBody>
          <a:bodyPr/>
          <a:lstStyle/>
          <a:p>
            <a:pPr rtl="1"/>
            <a:fld id="{B2AC4221-72F6-45F6-B2F2-4BE5E859C5B9}" type="datetime1">
              <a:rPr lang="he-IL" smtClean="0"/>
              <a:t>ל'/ניסן/תשפ"ד</a:t>
            </a:fld>
            <a:endParaRPr lang="en-US"/>
          </a:p>
        </p:txBody>
      </p:sp>
    </p:spTree>
    <p:extLst>
      <p:ext uri="{BB962C8B-B14F-4D97-AF65-F5344CB8AC3E}">
        <p14:creationId xmlns:p14="http://schemas.microsoft.com/office/powerpoint/2010/main" val="36844675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תאריך 3">
            <a:extLst>
              <a:ext uri="{FF2B5EF4-FFF2-40B4-BE49-F238E27FC236}">
                <a16:creationId xmlns:a16="http://schemas.microsoft.com/office/drawing/2014/main" id="{20AAE5ED-0933-A11C-7232-D25F1F46845C}"/>
              </a:ext>
            </a:extLst>
          </p:cNvPr>
          <p:cNvSpPr>
            <a:spLocks noGrp="1"/>
          </p:cNvSpPr>
          <p:nvPr>
            <p:ph type="dt" sz="half" idx="10"/>
          </p:nvPr>
        </p:nvSpPr>
        <p:spPr/>
        <p:txBody>
          <a:bodyPr/>
          <a:lstStyle/>
          <a:p>
            <a:pPr rtl="1"/>
            <a:fld id="{B2AC4221-72F6-45F6-B2F2-4BE5E859C5B9}" type="datetime1">
              <a:rPr lang="he-IL" smtClean="0"/>
              <a:t>ל'/ניסן/תשפ"ד</a:t>
            </a:fld>
            <a:endParaRPr lang="en-US"/>
          </a:p>
        </p:txBody>
      </p:sp>
      <p:pic>
        <p:nvPicPr>
          <p:cNvPr id="5" name="מציין מיקום תוכן 4">
            <a:extLst>
              <a:ext uri="{FF2B5EF4-FFF2-40B4-BE49-F238E27FC236}">
                <a16:creationId xmlns:a16="http://schemas.microsoft.com/office/drawing/2014/main" id="{1230E5B5-3B13-E854-20C0-88F5E318E035}"/>
              </a:ext>
            </a:extLst>
          </p:cNvPr>
          <p:cNvPicPr>
            <a:picLocks noGrp="1" noChangeAspect="1"/>
          </p:cNvPicPr>
          <p:nvPr>
            <p:ph idx="1"/>
          </p:nvPr>
        </p:nvPicPr>
        <p:blipFill rotWithShape="1">
          <a:blip r:embed="rId2"/>
          <a:srcRect l="-4292" t="365" r="2182" b="-365"/>
          <a:stretch/>
        </p:blipFill>
        <p:spPr>
          <a:xfrm>
            <a:off x="741680" y="976313"/>
            <a:ext cx="7325359" cy="4124007"/>
          </a:xfrm>
        </p:spPr>
      </p:pic>
      <p:sp>
        <p:nvSpPr>
          <p:cNvPr id="7" name="תיבת טקסט 6">
            <a:extLst>
              <a:ext uri="{FF2B5EF4-FFF2-40B4-BE49-F238E27FC236}">
                <a16:creationId xmlns:a16="http://schemas.microsoft.com/office/drawing/2014/main" id="{9C78A836-C917-94C5-E541-3D6B2A2F2C85}"/>
              </a:ext>
            </a:extLst>
          </p:cNvPr>
          <p:cNvSpPr txBox="1"/>
          <p:nvPr/>
        </p:nvSpPr>
        <p:spPr>
          <a:xfrm>
            <a:off x="1158240" y="5100320"/>
            <a:ext cx="6614160" cy="707886"/>
          </a:xfrm>
          <a:prstGeom prst="rect">
            <a:avLst/>
          </a:prstGeom>
          <a:noFill/>
        </p:spPr>
        <p:txBody>
          <a:bodyPr wrap="square">
            <a:spAutoFit/>
          </a:bodyPr>
          <a:lstStyle/>
          <a:p>
            <a:r>
              <a:rPr lang="he-IL" sz="2000" dirty="0"/>
              <a:t>תוצאות כאשר השיטה מיושת על סדרה של תמונות היפרספקטרליות עם 2 בחירות. </a:t>
            </a:r>
          </a:p>
        </p:txBody>
      </p:sp>
    </p:spTree>
    <p:extLst>
      <p:ext uri="{BB962C8B-B14F-4D97-AF65-F5344CB8AC3E}">
        <p14:creationId xmlns:p14="http://schemas.microsoft.com/office/powerpoint/2010/main" val="19679147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תאריך 3">
            <a:extLst>
              <a:ext uri="{FF2B5EF4-FFF2-40B4-BE49-F238E27FC236}">
                <a16:creationId xmlns:a16="http://schemas.microsoft.com/office/drawing/2014/main" id="{537F36BB-E14D-21AB-9561-52A71C90536C}"/>
              </a:ext>
            </a:extLst>
          </p:cNvPr>
          <p:cNvSpPr>
            <a:spLocks noGrp="1"/>
          </p:cNvSpPr>
          <p:nvPr>
            <p:ph type="dt" sz="half" idx="10"/>
          </p:nvPr>
        </p:nvSpPr>
        <p:spPr/>
        <p:txBody>
          <a:bodyPr/>
          <a:lstStyle/>
          <a:p>
            <a:pPr rtl="1"/>
            <a:fld id="{B2AC4221-72F6-45F6-B2F2-4BE5E859C5B9}" type="datetime1">
              <a:rPr lang="he-IL" smtClean="0"/>
              <a:t>ל'/ניסן/תשפ"ד</a:t>
            </a:fld>
            <a:endParaRPr lang="en-US"/>
          </a:p>
        </p:txBody>
      </p:sp>
      <p:sp>
        <p:nvSpPr>
          <p:cNvPr id="9" name="כותרת 1">
            <a:extLst>
              <a:ext uri="{FF2B5EF4-FFF2-40B4-BE49-F238E27FC236}">
                <a16:creationId xmlns:a16="http://schemas.microsoft.com/office/drawing/2014/main" id="{DB47713E-7C48-5FFB-8B35-64A1F0B9D0F5}"/>
              </a:ext>
            </a:extLst>
          </p:cNvPr>
          <p:cNvSpPr txBox="1">
            <a:spLocks/>
          </p:cNvSpPr>
          <p:nvPr/>
        </p:nvSpPr>
        <p:spPr>
          <a:xfrm>
            <a:off x="934720" y="5222241"/>
            <a:ext cx="6634480" cy="795352"/>
          </a:xfrm>
          <a:prstGeom prst="rect">
            <a:avLst/>
          </a:prstGeom>
        </p:spPr>
        <p:txBody>
          <a:bodyPr vert="horz" lIns="91440" tIns="45720" rIns="91440" bIns="45720" rtlCol="1" anchor="ctr">
            <a:noAutofit/>
          </a:bodyPr>
          <a:lstStyle>
            <a:lvl1pPr algn="r" defTabSz="685800" rtl="1" eaLnBrk="1" latinLnBrk="0" hangingPunct="1">
              <a:lnSpc>
                <a:spcPct val="90000"/>
              </a:lnSpc>
              <a:spcBef>
                <a:spcPct val="0"/>
              </a:spcBef>
              <a:buNone/>
              <a:defRPr lang="en-US" sz="2850" i="0" kern="1200" cap="none" spc="0" baseline="0">
                <a:solidFill>
                  <a:schemeClr val="tx1">
                    <a:lumMod val="85000"/>
                    <a:lumOff val="15000"/>
                  </a:schemeClr>
                </a:solidFill>
                <a:effectLst/>
                <a:latin typeface="Tahoma" panose="020B0604030504040204" pitchFamily="34" charset="0"/>
                <a:ea typeface="Tahoma" panose="020B0604030504040204" pitchFamily="34" charset="0"/>
                <a:cs typeface="Tahoma" panose="020B0604030504040204" pitchFamily="34" charset="0"/>
              </a:defRPr>
            </a:lvl1pPr>
          </a:lstStyle>
          <a:p>
            <a:r>
              <a:rPr lang="he-IL" sz="2000" dirty="0">
                <a:cs typeface="+mn-cs"/>
              </a:rPr>
              <a:t>תוצאות כאשר השיטה מיושת על סדרה של תמונות היפרספקטרליות עם 5 בחירות .</a:t>
            </a:r>
          </a:p>
        </p:txBody>
      </p:sp>
      <p:pic>
        <p:nvPicPr>
          <p:cNvPr id="10" name="מציין מיקום תוכן 4">
            <a:extLst>
              <a:ext uri="{FF2B5EF4-FFF2-40B4-BE49-F238E27FC236}">
                <a16:creationId xmlns:a16="http://schemas.microsoft.com/office/drawing/2014/main" id="{E7F42622-F1B7-9FF6-5E4D-41ABE44EDB0D}"/>
              </a:ext>
            </a:extLst>
          </p:cNvPr>
          <p:cNvPicPr>
            <a:picLocks noChangeAspect="1"/>
          </p:cNvPicPr>
          <p:nvPr/>
        </p:nvPicPr>
        <p:blipFill>
          <a:blip r:embed="rId2"/>
          <a:stretch>
            <a:fillRect/>
          </a:stretch>
        </p:blipFill>
        <p:spPr>
          <a:xfrm>
            <a:off x="1386639" y="840408"/>
            <a:ext cx="6558481" cy="4245638"/>
          </a:xfrm>
          <a:prstGeom prst="rect">
            <a:avLst/>
          </a:prstGeom>
        </p:spPr>
      </p:pic>
    </p:spTree>
    <p:extLst>
      <p:ext uri="{BB962C8B-B14F-4D97-AF65-F5344CB8AC3E}">
        <p14:creationId xmlns:p14="http://schemas.microsoft.com/office/powerpoint/2010/main" val="8287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224959DE-C8BD-C9CB-11A4-F712AE0D843D}"/>
              </a:ext>
            </a:extLst>
          </p:cNvPr>
          <p:cNvSpPr>
            <a:spLocks noGrp="1"/>
          </p:cNvSpPr>
          <p:nvPr>
            <p:ph type="title"/>
          </p:nvPr>
        </p:nvSpPr>
        <p:spPr>
          <a:xfrm>
            <a:off x="800100" y="538480"/>
            <a:ext cx="7917180" cy="757901"/>
          </a:xfrm>
        </p:spPr>
        <p:txBody>
          <a:bodyPr/>
          <a:lstStyle/>
          <a:p>
            <a:r>
              <a:rPr lang="he-IL" sz="3600" dirty="0">
                <a:cs typeface="+mn-cs"/>
              </a:rPr>
              <a:t>סיכום</a:t>
            </a:r>
            <a:r>
              <a:rPr lang="he-IL" dirty="0">
                <a:cs typeface="+mn-cs"/>
              </a:rPr>
              <a:t> :</a:t>
            </a:r>
            <a:endParaRPr lang="en-US" dirty="0">
              <a:cs typeface="+mn-cs"/>
            </a:endParaRPr>
          </a:p>
        </p:txBody>
      </p:sp>
      <p:pic>
        <p:nvPicPr>
          <p:cNvPr id="5" name="מציין מיקום תוכן 4">
            <a:extLst>
              <a:ext uri="{FF2B5EF4-FFF2-40B4-BE49-F238E27FC236}">
                <a16:creationId xmlns:a16="http://schemas.microsoft.com/office/drawing/2014/main" id="{B4D4D917-915C-3E45-CECA-C7DE0781EA40}"/>
              </a:ext>
            </a:extLst>
          </p:cNvPr>
          <p:cNvPicPr>
            <a:picLocks noGrp="1" noChangeAspect="1"/>
          </p:cNvPicPr>
          <p:nvPr>
            <p:ph sz="half" idx="1"/>
          </p:nvPr>
        </p:nvPicPr>
        <p:blipFill>
          <a:blip r:embed="rId2"/>
          <a:stretch>
            <a:fillRect/>
          </a:stretch>
        </p:blipFill>
        <p:spPr>
          <a:xfrm>
            <a:off x="337820" y="3138491"/>
            <a:ext cx="3862069" cy="2896549"/>
          </a:xfrm>
          <a:noFill/>
        </p:spPr>
      </p:pic>
      <p:sp>
        <p:nvSpPr>
          <p:cNvPr id="9" name="תיבת טקסט 8">
            <a:extLst>
              <a:ext uri="{FF2B5EF4-FFF2-40B4-BE49-F238E27FC236}">
                <a16:creationId xmlns:a16="http://schemas.microsoft.com/office/drawing/2014/main" id="{7018F7C3-27D4-8A81-FC55-74A5A8E8D31D}"/>
              </a:ext>
            </a:extLst>
          </p:cNvPr>
          <p:cNvSpPr txBox="1"/>
          <p:nvPr/>
        </p:nvSpPr>
        <p:spPr>
          <a:xfrm>
            <a:off x="800099" y="1296381"/>
            <a:ext cx="7815579" cy="4555779"/>
          </a:xfrm>
          <a:prstGeom prst="rect">
            <a:avLst/>
          </a:prstGeom>
        </p:spPr>
        <p:txBody>
          <a:bodyPr vert="horz" lIns="91440" tIns="45720" rIns="91440" bIns="45720" rtlCol="1">
            <a:normAutofit/>
          </a:bodyPr>
          <a:lstStyle/>
          <a:p>
            <a:pPr marL="137160" indent="-137160" defTabSz="685800">
              <a:spcBef>
                <a:spcPts val="675"/>
              </a:spcBef>
              <a:buClr>
                <a:schemeClr val="tx1">
                  <a:lumMod val="85000"/>
                  <a:lumOff val="15000"/>
                </a:schemeClr>
              </a:buClr>
              <a:buFont typeface="Garamond" pitchFamily="18" charset="0"/>
              <a:buChar char="◦"/>
            </a:pPr>
            <a:r>
              <a:rPr lang="he-IL" sz="2800" b="0" i="0" dirty="0">
                <a:solidFill>
                  <a:srgbClr val="0D0D0D"/>
                </a:solidFill>
                <a:effectLst/>
                <a:latin typeface="Söhne"/>
              </a:rPr>
              <a:t>הגרף  מתאר את השגיאה הממוצעת בריבוע (</a:t>
            </a:r>
            <a:r>
              <a:rPr lang="en-US" sz="2800" b="0" i="0" dirty="0">
                <a:solidFill>
                  <a:srgbClr val="0D0D0D"/>
                </a:solidFill>
                <a:effectLst/>
                <a:latin typeface="Söhne"/>
              </a:rPr>
              <a:t>Mean Squared  (Errors </a:t>
            </a:r>
            <a:r>
              <a:rPr lang="he-IL" sz="2800" b="0" i="0" dirty="0">
                <a:solidFill>
                  <a:srgbClr val="0D0D0D"/>
                </a:solidFill>
                <a:effectLst/>
                <a:latin typeface="Söhne"/>
              </a:rPr>
              <a:t> שנגרמה בעת הפחתת ממדיות של תמונות היפרספקטרליות על ידי שלוש שיטות שונות:</a:t>
            </a:r>
            <a:r>
              <a:rPr lang="en-US" sz="1600" dirty="0">
                <a:latin typeface="Tahoma" panose="020B0604030504040204" pitchFamily="34" charset="0"/>
                <a:ea typeface="Tahoma" panose="020B0604030504040204" pitchFamily="34" charset="0"/>
              </a:rPr>
              <a:t>.</a:t>
            </a:r>
          </a:p>
        </p:txBody>
      </p:sp>
      <p:sp>
        <p:nvSpPr>
          <p:cNvPr id="4" name="מציין מיקום של תאריך 3">
            <a:extLst>
              <a:ext uri="{FF2B5EF4-FFF2-40B4-BE49-F238E27FC236}">
                <a16:creationId xmlns:a16="http://schemas.microsoft.com/office/drawing/2014/main" id="{1D10300D-1491-667A-300A-6C4B1B4865FF}"/>
              </a:ext>
            </a:extLst>
          </p:cNvPr>
          <p:cNvSpPr>
            <a:spLocks noGrp="1"/>
          </p:cNvSpPr>
          <p:nvPr>
            <p:ph type="dt" sz="half" idx="10"/>
          </p:nvPr>
        </p:nvSpPr>
        <p:spPr>
          <a:xfrm>
            <a:off x="1531621" y="6035040"/>
            <a:ext cx="2169784" cy="365760"/>
          </a:xfrm>
        </p:spPr>
        <p:txBody>
          <a:bodyPr vert="horz" lIns="91440" tIns="45720" rIns="91440" bIns="45720" rtlCol="1" anchor="b">
            <a:normAutofit/>
          </a:bodyPr>
          <a:lstStyle/>
          <a:p>
            <a:pPr>
              <a:spcAft>
                <a:spcPts val="600"/>
              </a:spcAft>
            </a:pPr>
            <a:fld id="{B2AC4221-72F6-45F6-B2F2-4BE5E859C5B9}" type="datetime1">
              <a:rPr lang="he-IL" smtClean="0">
                <a:cs typeface="+mn-cs"/>
              </a:rPr>
              <a:pPr>
                <a:spcAft>
                  <a:spcPts val="600"/>
                </a:spcAft>
              </a:pPr>
              <a:t>ל'/ניסן/תשפ"ד</a:t>
            </a:fld>
            <a:endParaRPr lang="en-US">
              <a:cs typeface="+mn-cs"/>
            </a:endParaRPr>
          </a:p>
        </p:txBody>
      </p:sp>
      <p:sp>
        <p:nvSpPr>
          <p:cNvPr id="2" name="Rectangle 1">
            <a:extLst>
              <a:ext uri="{FF2B5EF4-FFF2-40B4-BE49-F238E27FC236}">
                <a16:creationId xmlns:a16="http://schemas.microsoft.com/office/drawing/2014/main" id="{6A17F491-42A0-98D1-B989-7B8A2F68620E}"/>
              </a:ext>
            </a:extLst>
          </p:cNvPr>
          <p:cNvSpPr>
            <a:spLocks noChangeArrowheads="1"/>
          </p:cNvSpPr>
          <p:nvPr/>
        </p:nvSpPr>
        <p:spPr bwMode="auto">
          <a:xfrm flipH="1">
            <a:off x="4308953" y="3173175"/>
            <a:ext cx="4497227" cy="335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342900" marR="0" lvl="0" indent="-342900" defTabSz="914400" eaLnBrk="0" fontAlgn="base" latinLnBrk="0" hangingPunct="0">
              <a:lnSpc>
                <a:spcPct val="100000"/>
              </a:lnSpc>
              <a:spcBef>
                <a:spcPct val="0"/>
              </a:spcBef>
              <a:spcAft>
                <a:spcPct val="0"/>
              </a:spcAft>
              <a:buClrTx/>
              <a:buSzTx/>
              <a:buFont typeface="Courier New" panose="02070309020205020404" pitchFamily="49" charset="0"/>
              <a:buChar char="o"/>
              <a:tabLst/>
            </a:pPr>
            <a:r>
              <a:rPr kumimoji="0" lang="he-IL" altLang="he-I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השגיאה הממוצעת בריבוע בשיטת ה-KNN עולה ככל שמספר השכנים עולה.</a:t>
            </a:r>
            <a:endParaRPr kumimoji="0" lang="he-IL" altLang="he-IL" sz="2000" b="0" i="0" u="none" strike="noStrike" cap="none" normalizeH="0" baseline="0" dirty="0">
              <a:ln>
                <a:noFill/>
              </a:ln>
              <a:solidFill>
                <a:schemeClr val="tx1"/>
              </a:solidFill>
              <a:effectLst/>
              <a:latin typeface="Arial" panose="020B0604020202020204" pitchFamily="34" charset="0"/>
            </a:endParaRPr>
          </a:p>
          <a:p>
            <a:pPr marL="342900" marR="0" lvl="0" indent="-342900" defTabSz="914400" eaLnBrk="0" fontAlgn="base" latinLnBrk="0" hangingPunct="0">
              <a:lnSpc>
                <a:spcPct val="100000"/>
              </a:lnSpc>
              <a:spcBef>
                <a:spcPct val="0"/>
              </a:spcBef>
              <a:spcAft>
                <a:spcPct val="0"/>
              </a:spcAft>
              <a:buClrTx/>
              <a:buSzTx/>
              <a:buFont typeface="Courier New" panose="02070309020205020404" pitchFamily="49" charset="0"/>
              <a:buChar char="o"/>
              <a:tabLst/>
            </a:pPr>
            <a:r>
              <a:rPr kumimoji="0" lang="he-IL" altLang="he-I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השגיאה הממוצעת בריבוע בשיטת ה</a:t>
            </a:r>
            <a:r>
              <a:rPr kumimoji="0" lang="he-IL" altLang="he-IL" sz="2000" b="0" i="0" u="none" strike="noStrike" cap="none" normalizeH="0" baseline="0" dirty="0">
                <a:ln>
                  <a:noFill/>
                </a:ln>
                <a:solidFill>
                  <a:schemeClr val="tx1"/>
                </a:solidFill>
                <a:effectLst/>
                <a:latin typeface="Arial" panose="020B0604020202020204" pitchFamily="34" charset="0"/>
              </a:rPr>
              <a:t>-</a:t>
            </a:r>
            <a:r>
              <a:rPr kumimoji="0" lang="he-IL" altLang="he-IL" sz="2000" b="0" i="0" u="none" strike="noStrike" cap="none" normalizeH="0" baseline="0" dirty="0" err="1">
                <a:ln>
                  <a:noFill/>
                </a:ln>
                <a:solidFill>
                  <a:schemeClr val="tx1"/>
                </a:solidFill>
                <a:effectLst/>
                <a:latin typeface="Arial" panose="020B0604020202020204" pitchFamily="34" charset="0"/>
              </a:rPr>
              <a:t>Neural</a:t>
            </a:r>
            <a:r>
              <a:rPr kumimoji="0" lang="he-IL" altLang="he-IL" sz="2000" b="0" i="0" u="none" strike="noStrike" cap="none" normalizeH="0" baseline="0" dirty="0">
                <a:ln>
                  <a:noFill/>
                </a:ln>
                <a:solidFill>
                  <a:schemeClr val="tx1"/>
                </a:solidFill>
                <a:effectLst/>
                <a:latin typeface="Arial" panose="020B0604020202020204" pitchFamily="34" charset="0"/>
              </a:rPr>
              <a:t> </a:t>
            </a:r>
            <a:r>
              <a:rPr kumimoji="0" lang="he-IL" altLang="he-IL" sz="2000" b="0" i="0" u="none" strike="noStrike" cap="none" normalizeH="0" baseline="0" dirty="0" err="1">
                <a:ln>
                  <a:noFill/>
                </a:ln>
                <a:solidFill>
                  <a:schemeClr val="tx1"/>
                </a:solidFill>
                <a:effectLst/>
                <a:latin typeface="Arial" panose="020B0604020202020204" pitchFamily="34" charset="0"/>
              </a:rPr>
              <a:t>Net</a:t>
            </a:r>
            <a:r>
              <a:rPr kumimoji="0" lang="he-IL" altLang="he-IL" sz="2000" b="0" i="0" u="none" strike="noStrike" cap="none" normalizeH="0" baseline="0" dirty="0">
                <a:ln>
                  <a:noFill/>
                </a:ln>
                <a:solidFill>
                  <a:schemeClr val="tx1"/>
                </a:solidFill>
                <a:effectLst/>
                <a:latin typeface="Arial" panose="020B0604020202020204" pitchFamily="34" charset="0"/>
              </a:rPr>
              <a:t> </a:t>
            </a:r>
            <a:r>
              <a:rPr kumimoji="0" lang="he-IL" altLang="he-I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היא יחסית קבועה, אך היא גבוהה יותר מהשגיאה של השיטה החדשה</a:t>
            </a:r>
            <a:r>
              <a:rPr kumimoji="0" lang="he-IL" altLang="he-IL" sz="2000" b="0" i="0" u="none" strike="noStrike" cap="none" normalizeH="0" baseline="0" dirty="0">
                <a:ln>
                  <a:noFill/>
                </a:ln>
                <a:solidFill>
                  <a:schemeClr val="tx1"/>
                </a:solidFill>
                <a:effectLst/>
                <a:latin typeface="Arial" panose="020B0604020202020204" pitchFamily="34" charset="0"/>
              </a:rPr>
              <a:t>.</a:t>
            </a:r>
          </a:p>
          <a:p>
            <a:pPr marL="342900" marR="0" lvl="0" indent="-342900" defTabSz="914400" eaLnBrk="0" fontAlgn="base" latinLnBrk="0" hangingPunct="0">
              <a:lnSpc>
                <a:spcPct val="100000"/>
              </a:lnSpc>
              <a:spcBef>
                <a:spcPct val="0"/>
              </a:spcBef>
              <a:spcAft>
                <a:spcPct val="0"/>
              </a:spcAft>
              <a:buClrTx/>
              <a:buSzTx/>
              <a:buFont typeface="Courier New" panose="02070309020205020404" pitchFamily="49" charset="0"/>
              <a:buChar char="o"/>
              <a:tabLst/>
            </a:pPr>
            <a:r>
              <a:rPr kumimoji="0" lang="he-IL" altLang="he-I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השגיאה הממוצעת בריבוע בשיטת ה</a:t>
            </a:r>
            <a:r>
              <a:rPr kumimoji="0" lang="he-IL" altLang="he-IL" sz="2000" b="0" i="0" u="none" strike="noStrike" cap="none" normalizeH="0" baseline="0" dirty="0">
                <a:ln>
                  <a:noFill/>
                </a:ln>
                <a:solidFill>
                  <a:schemeClr val="tx1"/>
                </a:solidFill>
                <a:effectLst/>
                <a:latin typeface="Arial" panose="020B0604020202020204" pitchFamily="34" charset="0"/>
              </a:rPr>
              <a:t>-</a:t>
            </a:r>
            <a:r>
              <a:rPr kumimoji="0" lang="he-IL" altLang="he-IL" sz="2000" b="0" i="0" u="none" strike="noStrike" cap="none" normalizeH="0" baseline="0" dirty="0" err="1">
                <a:ln>
                  <a:noFill/>
                </a:ln>
                <a:solidFill>
                  <a:schemeClr val="tx1"/>
                </a:solidFill>
                <a:effectLst/>
                <a:latin typeface="Arial" panose="020B0604020202020204" pitchFamily="34" charset="0"/>
              </a:rPr>
              <a:t>Overlay</a:t>
            </a:r>
            <a:r>
              <a:rPr kumimoji="0" lang="he-IL" altLang="he-IL" sz="2000" b="0" i="0" u="none" strike="noStrike" cap="none" normalizeH="0" baseline="0" dirty="0">
                <a:ln>
                  <a:noFill/>
                </a:ln>
                <a:solidFill>
                  <a:schemeClr val="tx1"/>
                </a:solidFill>
                <a:effectLst/>
                <a:latin typeface="Arial" panose="020B0604020202020204" pitchFamily="34" charset="0"/>
              </a:rPr>
              <a:t> </a:t>
            </a:r>
            <a:r>
              <a:rPr kumimoji="0" lang="he-IL" altLang="he-I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היא הנמוכה ביותר</a:t>
            </a:r>
            <a:r>
              <a:rPr kumimoji="0" lang="he-IL" altLang="he-IL" sz="2000" b="0" i="0" u="none" strike="noStrike" cap="none" normalizeH="0" baseline="0" dirty="0">
                <a:ln>
                  <a:noFill/>
                </a:ln>
                <a:solidFill>
                  <a:schemeClr val="tx1"/>
                </a:solidFill>
                <a:effectLst/>
                <a:latin typeface="Arial" panose="020B0604020202020204" pitchFamily="34" charset="0"/>
              </a:rPr>
              <a:t>.</a:t>
            </a:r>
          </a:p>
          <a:p>
            <a:pPr marL="0" marR="0" lvl="0" indent="0" defTabSz="914400" eaLnBrk="0" fontAlgn="base" latinLnBrk="0" hangingPunct="0">
              <a:lnSpc>
                <a:spcPct val="100000"/>
              </a:lnSpc>
              <a:spcBef>
                <a:spcPct val="0"/>
              </a:spcBef>
              <a:spcAft>
                <a:spcPct val="0"/>
              </a:spcAft>
              <a:buClrTx/>
              <a:buSzTx/>
              <a:buFontTx/>
              <a:buNone/>
              <a:tabLst/>
            </a:pPr>
            <a:r>
              <a:rPr kumimoji="0" lang="he-IL" altLang="he-I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לכן, הגרף מראה שהשיטה החדשה של </a:t>
            </a:r>
            <a:r>
              <a:rPr kumimoji="0" lang="he-IL" altLang="he-IL"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Overlay</a:t>
            </a:r>
            <a:r>
              <a:rPr kumimoji="0" lang="he-IL" altLang="he-IL"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היא היעילה והטובה ביותר מבין השיטות שנבחנו</a:t>
            </a:r>
            <a:r>
              <a:rPr kumimoji="0" lang="he-IL" altLang="he-IL"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endParaRPr kumimoji="0" lang="he-IL" altLang="he-IL"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he-IL" altLang="he-IL" sz="1800" b="0" i="0" u="none" strike="noStrike" cap="none" normalizeH="0" baseline="0" dirty="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6B14AB0B-649A-A9DA-0F3C-AF8DAA230660}"/>
              </a:ext>
            </a:extLst>
          </p:cNvPr>
          <p:cNvSpPr>
            <a:spLocks noChangeArrowheads="1"/>
          </p:cNvSpPr>
          <p:nvPr/>
        </p:nvSpPr>
        <p:spPr bwMode="auto">
          <a:xfrm flipH="1" flipV="1">
            <a:off x="690563" y="139561"/>
            <a:ext cx="162591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he-IL" altLang="he-IL" sz="1200" b="0" i="0" u="none" strike="noStrike" cap="none" normalizeH="0" baseline="0">
                <a:ln>
                  <a:noFill/>
                </a:ln>
                <a:solidFill>
                  <a:srgbClr val="000000"/>
                </a:solidFill>
                <a:effectLst/>
                <a:latin typeface="Söhne"/>
              </a:rPr>
            </a:br>
            <a:endParaRPr kumimoji="0" lang="he-IL" altLang="he-I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478977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DE6C80B-EE27-F32D-9D28-888E5088D953}"/>
              </a:ext>
            </a:extLst>
          </p:cNvPr>
          <p:cNvSpPr>
            <a:spLocks noGrp="1"/>
          </p:cNvSpPr>
          <p:nvPr>
            <p:ph type="title"/>
          </p:nvPr>
        </p:nvSpPr>
        <p:spPr>
          <a:xfrm flipH="1">
            <a:off x="4778828" y="642594"/>
            <a:ext cx="3565070" cy="2361863"/>
          </a:xfrm>
        </p:spPr>
        <p:txBody>
          <a:bodyPr>
            <a:normAutofit/>
          </a:bodyPr>
          <a:lstStyle/>
          <a:p>
            <a:r>
              <a:rPr lang="he-IL" sz="4000" dirty="0"/>
              <a:t>לסיכום...</a:t>
            </a:r>
            <a:br>
              <a:rPr lang="he-IL" sz="4000" dirty="0"/>
            </a:br>
            <a:r>
              <a:rPr lang="he-IL" sz="4000" dirty="0"/>
              <a:t>היום ראינו</a:t>
            </a:r>
          </a:p>
        </p:txBody>
      </p:sp>
      <p:pic>
        <p:nvPicPr>
          <p:cNvPr id="2050" name="Picture 2" descr="Sensors | Free Full-Text | Active and Low-Cost Hyperspectral Imaging for  the Spectral Analysis of a Low-Light Environment">
            <a:extLst>
              <a:ext uri="{FF2B5EF4-FFF2-40B4-BE49-F238E27FC236}">
                <a16:creationId xmlns:a16="http://schemas.microsoft.com/office/drawing/2014/main" id="{A167D325-7483-29B2-CBF4-0F60EB16DE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684" y="3234273"/>
            <a:ext cx="4474029" cy="2981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0908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22EBD94-726D-F645-72A6-73CFB9CFCB21}"/>
              </a:ext>
            </a:extLst>
          </p:cNvPr>
          <p:cNvSpPr>
            <a:spLocks noGrp="1"/>
          </p:cNvSpPr>
          <p:nvPr>
            <p:ph type="title"/>
          </p:nvPr>
        </p:nvSpPr>
        <p:spPr/>
        <p:txBody>
          <a:bodyPr/>
          <a:lstStyle/>
          <a:p>
            <a:pPr algn="ctr"/>
            <a:r>
              <a:rPr lang="en-US" dirty="0"/>
              <a:t>REFERENCES</a:t>
            </a:r>
            <a:endParaRPr lang="he-IL" dirty="0"/>
          </a:p>
        </p:txBody>
      </p:sp>
      <p:sp>
        <p:nvSpPr>
          <p:cNvPr id="3" name="מציין מיקום תוכן 2">
            <a:extLst>
              <a:ext uri="{FF2B5EF4-FFF2-40B4-BE49-F238E27FC236}">
                <a16:creationId xmlns:a16="http://schemas.microsoft.com/office/drawing/2014/main" id="{F60E1874-5F82-2B18-67F1-3D2E35994A31}"/>
              </a:ext>
            </a:extLst>
          </p:cNvPr>
          <p:cNvSpPr>
            <a:spLocks noGrp="1"/>
          </p:cNvSpPr>
          <p:nvPr>
            <p:ph idx="1"/>
          </p:nvPr>
        </p:nvSpPr>
        <p:spPr/>
        <p:txBody>
          <a:bodyPr/>
          <a:lstStyle/>
          <a:p>
            <a:pPr algn="l" rtl="0">
              <a:buFont typeface="Courier New" panose="02070309020205020404" pitchFamily="49" charset="0"/>
              <a:buChar char="o"/>
            </a:pPr>
            <a:r>
              <a:rPr lang="en-US" sz="1800" b="0" i="0" dirty="0">
                <a:solidFill>
                  <a:srgbClr val="000000"/>
                </a:solidFill>
                <a:effectLst/>
                <a:latin typeface="Times New Roman" panose="02020603050405020304" pitchFamily="18" charset="0"/>
              </a:rPr>
              <a:t>Color Display for Hyperspectral Imagery</a:t>
            </a:r>
            <a:br>
              <a:rPr lang="en-US" sz="1800" b="0" i="0" dirty="0">
                <a:solidFill>
                  <a:srgbClr val="000000"/>
                </a:solidFill>
                <a:effectLst/>
                <a:latin typeface="Times New Roman" panose="02020603050405020304" pitchFamily="18" charset="0"/>
              </a:rPr>
            </a:br>
            <a:r>
              <a:rPr lang="en-US" sz="1800" b="0" i="0" dirty="0">
                <a:solidFill>
                  <a:srgbClr val="000000"/>
                </a:solidFill>
                <a:effectLst/>
                <a:latin typeface="Times New Roman" panose="02020603050405020304" pitchFamily="18" charset="0"/>
              </a:rPr>
              <a:t>Qian Du, </a:t>
            </a:r>
            <a:r>
              <a:rPr lang="en-US" sz="1800" b="0" i="0" dirty="0" err="1">
                <a:solidFill>
                  <a:srgbClr val="000000"/>
                </a:solidFill>
                <a:effectLst/>
                <a:latin typeface="Times New Roman" panose="02020603050405020304" pitchFamily="18" charset="0"/>
              </a:rPr>
              <a:t>Shangshu</a:t>
            </a:r>
            <a:r>
              <a:rPr lang="en-US" sz="1800" b="0" i="0" dirty="0">
                <a:solidFill>
                  <a:srgbClr val="000000"/>
                </a:solidFill>
                <a:effectLst/>
                <a:latin typeface="Times New Roman" panose="02020603050405020304" pitchFamily="18" charset="0"/>
              </a:rPr>
              <a:t> Cai and Robert J. Moorhead,</a:t>
            </a:r>
            <a:br>
              <a:rPr lang="en-US" sz="1800" b="0" i="0" dirty="0">
                <a:solidFill>
                  <a:srgbClr val="000000"/>
                </a:solidFill>
                <a:effectLst/>
                <a:latin typeface="Times New Roman" panose="02020603050405020304" pitchFamily="18" charset="0"/>
              </a:rPr>
            </a:br>
            <a:r>
              <a:rPr lang="en-US" sz="1800" b="0" i="0" dirty="0">
                <a:solidFill>
                  <a:srgbClr val="000000"/>
                </a:solidFill>
                <a:effectLst/>
                <a:latin typeface="Times New Roman" panose="02020603050405020304" pitchFamily="18" charset="0"/>
              </a:rPr>
              <a:t>IEEE Trans. On Geoscience and Remote Sensing, Vol 46(6), 2008</a:t>
            </a:r>
            <a:br>
              <a:rPr lang="en-US" sz="1800" b="0" i="0" dirty="0">
                <a:solidFill>
                  <a:srgbClr val="000000"/>
                </a:solidFill>
                <a:effectLst/>
                <a:latin typeface="Times New Roman" panose="02020603050405020304" pitchFamily="18" charset="0"/>
              </a:rPr>
            </a:br>
            <a:r>
              <a:rPr lang="en-US" sz="1800" b="0" i="0" u="sng" dirty="0">
                <a:solidFill>
                  <a:srgbClr val="0000FF"/>
                </a:solidFill>
                <a:effectLst/>
                <a:latin typeface="Times New Roman" panose="02020603050405020304" pitchFamily="18" charset="0"/>
                <a:hlinkClick r:id="rId2"/>
              </a:rPr>
              <a:t>http://www.ece.msstate.edu/~du/TGRS-VIS2.pdf</a:t>
            </a:r>
            <a:endParaRPr lang="he-IL" sz="1800" b="0" i="0" u="sng" dirty="0">
              <a:solidFill>
                <a:srgbClr val="0000FF"/>
              </a:solidFill>
              <a:effectLst/>
              <a:latin typeface="Times New Roman" panose="02020603050405020304" pitchFamily="18" charset="0"/>
            </a:endParaRPr>
          </a:p>
          <a:p>
            <a:pPr marL="0" indent="0" algn="l" rtl="0">
              <a:buNone/>
            </a:pPr>
            <a:endParaRPr lang="he-IL" sz="1800" u="sng" dirty="0">
              <a:solidFill>
                <a:srgbClr val="0000FF"/>
              </a:solidFill>
              <a:latin typeface="Times New Roman" panose="02020603050405020304" pitchFamily="18" charset="0"/>
            </a:endParaRPr>
          </a:p>
          <a:p>
            <a:pPr algn="l" rtl="0"/>
            <a:r>
              <a:rPr lang="en-US" sz="1800" b="0" i="0" dirty="0">
                <a:solidFill>
                  <a:srgbClr val="000000"/>
                </a:solidFill>
                <a:effectLst/>
                <a:latin typeface="Times New Roman" panose="02020603050405020304" pitchFamily="18" charset="0"/>
              </a:rPr>
              <a:t>Dimensionality Reduction for Useful Display of Hyperspectral Images</a:t>
            </a:r>
            <a:br>
              <a:rPr lang="en-US" sz="1800" b="0" i="0" dirty="0">
                <a:solidFill>
                  <a:srgbClr val="000000"/>
                </a:solidFill>
                <a:effectLst/>
                <a:latin typeface="Times New Roman" panose="02020603050405020304" pitchFamily="18" charset="0"/>
              </a:rPr>
            </a:br>
            <a:r>
              <a:rPr lang="en-US" sz="1800" b="0" i="0" dirty="0">
                <a:solidFill>
                  <a:srgbClr val="000000"/>
                </a:solidFill>
                <a:effectLst/>
                <a:latin typeface="Times New Roman" panose="02020603050405020304" pitchFamily="18" charset="0"/>
              </a:rPr>
              <a:t>J. Cole</a:t>
            </a:r>
            <a:br>
              <a:rPr lang="en-US" sz="1800" b="0" i="0" dirty="0">
                <a:solidFill>
                  <a:srgbClr val="000000"/>
                </a:solidFill>
                <a:effectLst/>
                <a:latin typeface="Times New Roman" panose="02020603050405020304" pitchFamily="18" charset="0"/>
              </a:rPr>
            </a:br>
            <a:r>
              <a:rPr lang="en-US" sz="1800" b="0" i="0" u="sng" dirty="0">
                <a:solidFill>
                  <a:srgbClr val="0000FF"/>
                </a:solidFill>
                <a:effectLst/>
                <a:latin typeface="Times New Roman" panose="02020603050405020304" pitchFamily="18" charset="0"/>
                <a:hlinkClick r:id="rId3"/>
              </a:rPr>
              <a:t>http://jeffcole.org/academics/image_display/image_display.pdf</a:t>
            </a:r>
            <a:endParaRPr lang="he-IL" dirty="0"/>
          </a:p>
        </p:txBody>
      </p:sp>
      <p:sp>
        <p:nvSpPr>
          <p:cNvPr id="4" name="מציין מיקום של תאריך 3">
            <a:extLst>
              <a:ext uri="{FF2B5EF4-FFF2-40B4-BE49-F238E27FC236}">
                <a16:creationId xmlns:a16="http://schemas.microsoft.com/office/drawing/2014/main" id="{8E2168A4-FF72-3F6F-004A-8E5B289E25B4}"/>
              </a:ext>
            </a:extLst>
          </p:cNvPr>
          <p:cNvSpPr>
            <a:spLocks noGrp="1"/>
          </p:cNvSpPr>
          <p:nvPr>
            <p:ph type="dt" sz="half" idx="10"/>
          </p:nvPr>
        </p:nvSpPr>
        <p:spPr/>
        <p:txBody>
          <a:bodyPr/>
          <a:lstStyle/>
          <a:p>
            <a:pPr rtl="1"/>
            <a:fld id="{B2AC4221-72F6-45F6-B2F2-4BE5E859C5B9}" type="datetime1">
              <a:rPr lang="he-IL" smtClean="0"/>
              <a:t>ל'/ניסן/תשפ"ד</a:t>
            </a:fld>
            <a:endParaRPr lang="en-US"/>
          </a:p>
        </p:txBody>
      </p:sp>
    </p:spTree>
    <p:extLst>
      <p:ext uri="{BB962C8B-B14F-4D97-AF65-F5344CB8AC3E}">
        <p14:creationId xmlns:p14="http://schemas.microsoft.com/office/powerpoint/2010/main" val="2450254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185805B-83F1-6335-6240-BABEECA3469A}"/>
              </a:ext>
            </a:extLst>
          </p:cNvPr>
          <p:cNvSpPr>
            <a:spLocks noGrp="1"/>
          </p:cNvSpPr>
          <p:nvPr>
            <p:ph type="title"/>
          </p:nvPr>
        </p:nvSpPr>
        <p:spPr/>
        <p:txBody>
          <a:bodyPr/>
          <a:lstStyle/>
          <a:p>
            <a:r>
              <a:rPr lang="he-IL" sz="3600" dirty="0">
                <a:cs typeface="+mn-cs"/>
              </a:rPr>
              <a:t>המטרה</a:t>
            </a:r>
            <a:r>
              <a:rPr lang="he-IL" sz="2800" dirty="0">
                <a:cs typeface="+mn-cs"/>
              </a:rPr>
              <a:t> : </a:t>
            </a:r>
            <a:endParaRPr lang="he-IL" dirty="0"/>
          </a:p>
        </p:txBody>
      </p:sp>
      <p:sp>
        <p:nvSpPr>
          <p:cNvPr id="3" name="מציין מיקום תוכן 2">
            <a:extLst>
              <a:ext uri="{FF2B5EF4-FFF2-40B4-BE49-F238E27FC236}">
                <a16:creationId xmlns:a16="http://schemas.microsoft.com/office/drawing/2014/main" id="{ADE8D3A6-2265-3C70-F447-FF1DA52DFED4}"/>
              </a:ext>
            </a:extLst>
          </p:cNvPr>
          <p:cNvSpPr>
            <a:spLocks noGrp="1"/>
          </p:cNvSpPr>
          <p:nvPr>
            <p:ph idx="1"/>
          </p:nvPr>
        </p:nvSpPr>
        <p:spPr>
          <a:xfrm flipH="1">
            <a:off x="800099" y="2014194"/>
            <a:ext cx="7692259" cy="3938550"/>
          </a:xfrm>
        </p:spPr>
        <p:txBody>
          <a:bodyPr/>
          <a:lstStyle/>
          <a:p>
            <a:pPr>
              <a:buFont typeface="Arial" panose="020B0604020202020204" pitchFamily="34" charset="0"/>
              <a:buChar char="•"/>
            </a:pPr>
            <a:r>
              <a:rPr lang="he-IL" sz="3200" b="0" i="0" dirty="0">
                <a:solidFill>
                  <a:srgbClr val="0D0D0D"/>
                </a:solidFill>
                <a:effectLst/>
                <a:latin typeface="Söhne"/>
                <a:cs typeface="+mn-cs"/>
              </a:rPr>
              <a:t> המטרה היא להמיר את התמונה ההיפרספקטרלית, שמכילה מידע רב מדי לצג רגיל, לתמונה בפורמט </a:t>
            </a:r>
            <a:r>
              <a:rPr lang="en-US" sz="3200" b="0" i="0" dirty="0">
                <a:solidFill>
                  <a:srgbClr val="0D0D0D"/>
                </a:solidFill>
                <a:effectLst/>
                <a:latin typeface="Söhne"/>
                <a:cs typeface="+mn-cs"/>
              </a:rPr>
              <a:t>   .RGB</a:t>
            </a:r>
            <a:endParaRPr lang="he-IL" sz="2800" dirty="0"/>
          </a:p>
          <a:p>
            <a:endParaRPr lang="he-IL" dirty="0"/>
          </a:p>
        </p:txBody>
      </p:sp>
      <p:pic>
        <p:nvPicPr>
          <p:cNvPr id="5" name="Picture 2" descr="RGB color model - Wikipedia">
            <a:extLst>
              <a:ext uri="{FF2B5EF4-FFF2-40B4-BE49-F238E27FC236}">
                <a16:creationId xmlns:a16="http://schemas.microsoft.com/office/drawing/2014/main" id="{03BEA796-4CA1-418E-EEE7-27CF655600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9528" y="3429000"/>
            <a:ext cx="2095500" cy="2047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219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descr="תמונה שמכילה צבעוני, דפוס, אומנות, צילום מסך&#10;&#10;התיאור נוצר באופן אוטומטי">
            <a:extLst>
              <a:ext uri="{FF2B5EF4-FFF2-40B4-BE49-F238E27FC236}">
                <a16:creationId xmlns:a16="http://schemas.microsoft.com/office/drawing/2014/main" id="{EBD24492-4340-7511-F366-A6095E6995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919" y="393516"/>
            <a:ext cx="8226162" cy="6070968"/>
          </a:xfrm>
          <a:prstGeom prst="rect">
            <a:avLst/>
          </a:prstGeom>
        </p:spPr>
      </p:pic>
    </p:spTree>
    <p:extLst>
      <p:ext uri="{BB962C8B-B14F-4D97-AF65-F5344CB8AC3E}">
        <p14:creationId xmlns:p14="http://schemas.microsoft.com/office/powerpoint/2010/main" val="1689663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descr="תמונה שמכילה ירק&#10;&#10;התיאור נוצר באופן אוטומטי ברמת מהימנות בינונית">
            <a:extLst>
              <a:ext uri="{FF2B5EF4-FFF2-40B4-BE49-F238E27FC236}">
                <a16:creationId xmlns:a16="http://schemas.microsoft.com/office/drawing/2014/main" id="{52403F34-D3CD-3EF9-69E1-F8FFDE2AFE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247" y="405566"/>
            <a:ext cx="8193505" cy="6046867"/>
          </a:xfrm>
          <a:prstGeom prst="rect">
            <a:avLst/>
          </a:prstGeom>
        </p:spPr>
      </p:pic>
    </p:spTree>
    <p:extLst>
      <p:ext uri="{BB962C8B-B14F-4D97-AF65-F5344CB8AC3E}">
        <p14:creationId xmlns:p14="http://schemas.microsoft.com/office/powerpoint/2010/main" val="21033691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תיבת טקסט 7">
            <a:extLst>
              <a:ext uri="{FF2B5EF4-FFF2-40B4-BE49-F238E27FC236}">
                <a16:creationId xmlns:a16="http://schemas.microsoft.com/office/drawing/2014/main" id="{6E50E2F4-7CD4-E412-2654-7ACE5950F75C}"/>
              </a:ext>
            </a:extLst>
          </p:cNvPr>
          <p:cNvSpPr txBox="1"/>
          <p:nvPr/>
        </p:nvSpPr>
        <p:spPr>
          <a:xfrm>
            <a:off x="2413321" y="1602304"/>
            <a:ext cx="3900668" cy="646331"/>
          </a:xfrm>
          <a:prstGeom prst="rect">
            <a:avLst/>
          </a:prstGeom>
          <a:noFill/>
        </p:spPr>
        <p:txBody>
          <a:bodyPr wrap="square">
            <a:spAutoFit/>
          </a:bodyPr>
          <a:lstStyle/>
          <a:p>
            <a:r>
              <a:rPr lang="he-IL" sz="3600" b="1" dirty="0"/>
              <a:t>בחירת ערוץ ספציפי</a:t>
            </a:r>
          </a:p>
        </p:txBody>
      </p:sp>
      <p:sp>
        <p:nvSpPr>
          <p:cNvPr id="10" name="תיבת טקסט 9">
            <a:extLst>
              <a:ext uri="{FF2B5EF4-FFF2-40B4-BE49-F238E27FC236}">
                <a16:creationId xmlns:a16="http://schemas.microsoft.com/office/drawing/2014/main" id="{F8757A99-41F2-D7A9-8A9B-B59B77E09553}"/>
              </a:ext>
            </a:extLst>
          </p:cNvPr>
          <p:cNvSpPr txBox="1"/>
          <p:nvPr/>
        </p:nvSpPr>
        <p:spPr>
          <a:xfrm>
            <a:off x="2966944" y="2667011"/>
            <a:ext cx="2824223" cy="646331"/>
          </a:xfrm>
          <a:prstGeom prst="rect">
            <a:avLst/>
          </a:prstGeom>
          <a:noFill/>
        </p:spPr>
        <p:txBody>
          <a:bodyPr wrap="square">
            <a:spAutoFit/>
          </a:bodyPr>
          <a:lstStyle/>
          <a:p>
            <a:r>
              <a:rPr lang="he-IL" sz="3600" b="1" dirty="0"/>
              <a:t>שילוב ערוצים</a:t>
            </a:r>
          </a:p>
        </p:txBody>
      </p:sp>
      <p:sp>
        <p:nvSpPr>
          <p:cNvPr id="12" name="תיבת טקסט 11">
            <a:extLst>
              <a:ext uri="{FF2B5EF4-FFF2-40B4-BE49-F238E27FC236}">
                <a16:creationId xmlns:a16="http://schemas.microsoft.com/office/drawing/2014/main" id="{682822CD-B20B-32C8-ACD3-FA3589401AE9}"/>
              </a:ext>
            </a:extLst>
          </p:cNvPr>
          <p:cNvSpPr txBox="1"/>
          <p:nvPr/>
        </p:nvSpPr>
        <p:spPr>
          <a:xfrm>
            <a:off x="632839" y="3731718"/>
            <a:ext cx="7461632" cy="584775"/>
          </a:xfrm>
          <a:prstGeom prst="rect">
            <a:avLst/>
          </a:prstGeom>
          <a:noFill/>
        </p:spPr>
        <p:txBody>
          <a:bodyPr wrap="square">
            <a:spAutoFit/>
          </a:bodyPr>
          <a:lstStyle/>
          <a:p>
            <a:r>
              <a:rPr lang="he-IL" sz="3200" b="1" dirty="0"/>
              <a:t>תצוגה של תמונה היפרספיקטרלית מנותחת</a:t>
            </a:r>
          </a:p>
        </p:txBody>
      </p:sp>
    </p:spTree>
    <p:extLst>
      <p:ext uri="{BB962C8B-B14F-4D97-AF65-F5344CB8AC3E}">
        <p14:creationId xmlns:p14="http://schemas.microsoft.com/office/powerpoint/2010/main" val="204369648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FIVE">
      <a:dk1>
        <a:sysClr val="windowText" lastClr="000000"/>
      </a:dk1>
      <a:lt1>
        <a:sysClr val="window" lastClr="FFFFFF"/>
      </a:lt1>
      <a:dk2>
        <a:srgbClr val="505046"/>
      </a:dk2>
      <a:lt2>
        <a:srgbClr val="F5F6F4"/>
      </a:lt2>
      <a:accent1>
        <a:srgbClr val="57903F"/>
      </a:accent1>
      <a:accent2>
        <a:srgbClr val="F03F2B"/>
      </a:accent2>
      <a:accent3>
        <a:srgbClr val="3488A0"/>
      </a:accent3>
      <a:accent4>
        <a:srgbClr val="F8D22F"/>
      </a:accent4>
      <a:accent5>
        <a:srgbClr val="5CC6D6"/>
      </a:accent5>
      <a:accent6>
        <a:srgbClr val="B8D233"/>
      </a:accent6>
      <a:hlink>
        <a:srgbClr val="00B0F0"/>
      </a:hlink>
      <a:folHlink>
        <a:srgbClr val="B2B2B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Office_41798809_TF78438558" id="{592B5E68-C93F-4479-98A9-067798264FBC}" vid="{5A2EF50A-4EF5-498F-AD4D-FD6F63444EDD}"/>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ערכת נושא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ערכת נושא של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ערכת נושא של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{AF5182B2-2957-4517-A2E7-32867847ACBD}tf78438558_win32</Template>
  <TotalTime>2133</TotalTime>
  <Words>4234</Words>
  <Application>Microsoft Office PowerPoint</Application>
  <PresentationFormat>‫הצגה על המסך (4:3)</PresentationFormat>
  <Paragraphs>357</Paragraphs>
  <Slides>56</Slides>
  <Notes>22</Notes>
  <HiddenSlides>0</HiddenSlides>
  <MMClips>0</MMClips>
  <ScaleCrop>false</ScaleCrop>
  <HeadingPairs>
    <vt:vector size="6" baseType="variant">
      <vt:variant>
        <vt:lpstr>גופנים בשימוש</vt:lpstr>
      </vt:variant>
      <vt:variant>
        <vt:i4>13</vt:i4>
      </vt:variant>
      <vt:variant>
        <vt:lpstr>ערכת נושא</vt:lpstr>
      </vt:variant>
      <vt:variant>
        <vt:i4>3</vt:i4>
      </vt:variant>
      <vt:variant>
        <vt:lpstr>כותרות שקופיות</vt:lpstr>
      </vt:variant>
      <vt:variant>
        <vt:i4>56</vt:i4>
      </vt:variant>
    </vt:vector>
  </HeadingPairs>
  <TitlesOfParts>
    <vt:vector size="72" baseType="lpstr">
      <vt:lpstr>Aptos</vt:lpstr>
      <vt:lpstr>Aptos Display</vt:lpstr>
      <vt:lpstr>Arial</vt:lpstr>
      <vt:lpstr>Calibri</vt:lpstr>
      <vt:lpstr>Cambria Math</vt:lpstr>
      <vt:lpstr>Courier New</vt:lpstr>
      <vt:lpstr>Garamond</vt:lpstr>
      <vt:lpstr>Roboto</vt:lpstr>
      <vt:lpstr>Söhne</vt:lpstr>
      <vt:lpstr>Söhne Mono</vt:lpstr>
      <vt:lpstr>Tahoma</vt:lpstr>
      <vt:lpstr>Times New Roman</vt:lpstr>
      <vt:lpstr>Wingdings</vt:lpstr>
      <vt:lpstr>SavonVTI</vt:lpstr>
      <vt:lpstr>ערכת נושא Office</vt:lpstr>
      <vt:lpstr>1_ערכת נושא Office</vt:lpstr>
      <vt:lpstr>הצגת תמונות היפרספקטרליות על גבי תצוגת RGB</vt:lpstr>
      <vt:lpstr>מצגת של PowerPoint‏</vt:lpstr>
      <vt:lpstr>היעדים להצגת תמונות היפרספקטרליות</vt:lpstr>
      <vt:lpstr>בעיה:</vt:lpstr>
      <vt:lpstr>פתרון:</vt:lpstr>
      <vt:lpstr>המטרה : </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יתרונות שימוש בשיטות לא לינאריות : </vt:lpstr>
      <vt:lpstr>נתוני אימון</vt:lpstr>
      <vt:lpstr>כלי לבחירת אזורים ידנית</vt:lpstr>
      <vt:lpstr>פיקסלים דוגמה לאימון</vt:lpstr>
      <vt:lpstr>פיקסלים לאימון צבעים טבעיים</vt:lpstr>
      <vt:lpstr>קריטריון לבחירת פיקסלים טבעיים</vt:lpstr>
      <vt:lpstr>מצגת של PowerPoint‏</vt:lpstr>
      <vt:lpstr>שיטת השכן הקרוב ביותר  K-Neares Neighbor</vt:lpstr>
      <vt:lpstr>מצגת של PowerPoint‏</vt:lpstr>
      <vt:lpstr>חסרונות שיטת KNN</vt:lpstr>
      <vt:lpstr>רשתות עצביות מלאכותיות ARTIFICIAL NEURAL NETWORK</vt:lpstr>
      <vt:lpstr>מצגת של PowerPoint‏</vt:lpstr>
      <vt:lpstr>שיטת ההפחתה הסתברותית PROBABILISTIC OVERLAY METHOD</vt:lpstr>
      <vt:lpstr>מצגת של PowerPoint‏</vt:lpstr>
      <vt:lpstr>מצגת של PowerPoint‏</vt:lpstr>
      <vt:lpstr>מצגת של PowerPoint‏</vt:lpstr>
      <vt:lpstr>המטרה : </vt:lpstr>
      <vt:lpstr>מצגת של PowerPoint‏</vt:lpstr>
      <vt:lpstr>מצגת של PowerPoint‏</vt:lpstr>
      <vt:lpstr>סיכום :</vt:lpstr>
      <vt:lpstr>לסיכום... היום ראינו</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תמונות היפרספקטרליות</dc:title>
  <dc:creator>אמל קעדאן</dc:creator>
  <cp:lastModifiedBy>אמל קעדאן</cp:lastModifiedBy>
  <cp:revision>43</cp:revision>
  <dcterms:created xsi:type="dcterms:W3CDTF">2024-05-05T09:51:28Z</dcterms:created>
  <dcterms:modified xsi:type="dcterms:W3CDTF">2024-05-08T07:40:36Z</dcterms:modified>
</cp:coreProperties>
</file>