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sldIdLst>
    <p:sldId id="256" r:id="rId2"/>
    <p:sldId id="257" r:id="rId3"/>
    <p:sldId id="305" r:id="rId4"/>
    <p:sldId id="268" r:id="rId5"/>
    <p:sldId id="272" r:id="rId6"/>
    <p:sldId id="311" r:id="rId7"/>
    <p:sldId id="261" r:id="rId8"/>
    <p:sldId id="290" r:id="rId9"/>
    <p:sldId id="269" r:id="rId10"/>
    <p:sldId id="277" r:id="rId11"/>
    <p:sldId id="276" r:id="rId12"/>
    <p:sldId id="264" r:id="rId13"/>
    <p:sldId id="265" r:id="rId14"/>
    <p:sldId id="258" r:id="rId15"/>
    <p:sldId id="259" r:id="rId16"/>
    <p:sldId id="260" r:id="rId17"/>
    <p:sldId id="279" r:id="rId18"/>
    <p:sldId id="299" r:id="rId19"/>
    <p:sldId id="300" r:id="rId20"/>
    <p:sldId id="267" r:id="rId21"/>
    <p:sldId id="306" r:id="rId22"/>
    <p:sldId id="307" r:id="rId23"/>
    <p:sldId id="308" r:id="rId24"/>
    <p:sldId id="309" r:id="rId25"/>
    <p:sldId id="266" r:id="rId26"/>
    <p:sldId id="278" r:id="rId27"/>
    <p:sldId id="282" r:id="rId28"/>
    <p:sldId id="283" r:id="rId29"/>
    <p:sldId id="284" r:id="rId30"/>
    <p:sldId id="285" r:id="rId31"/>
    <p:sldId id="313" r:id="rId32"/>
    <p:sldId id="286" r:id="rId33"/>
    <p:sldId id="287" r:id="rId34"/>
    <p:sldId id="314" r:id="rId35"/>
    <p:sldId id="315" r:id="rId36"/>
    <p:sldId id="316" r:id="rId37"/>
    <p:sldId id="291" r:id="rId38"/>
    <p:sldId id="292" r:id="rId39"/>
    <p:sldId id="320" r:id="rId40"/>
    <p:sldId id="321" r:id="rId41"/>
    <p:sldId id="288" r:id="rId42"/>
    <p:sldId id="310" r:id="rId43"/>
    <p:sldId id="271" r:id="rId44"/>
    <p:sldId id="294" r:id="rId45"/>
    <p:sldId id="295" r:id="rId46"/>
    <p:sldId id="297" r:id="rId47"/>
    <p:sldId id="304" r:id="rId48"/>
    <p:sldId id="298" r:id="rId49"/>
    <p:sldId id="289" r:id="rId50"/>
    <p:sldId id="301" r:id="rId51"/>
    <p:sldId id="312" r:id="rId52"/>
    <p:sldId id="322" r:id="rId53"/>
    <p:sldId id="323" r:id="rId54"/>
    <p:sldId id="302" r:id="rId55"/>
    <p:sldId id="324"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14" autoAdjust="0"/>
    <p:restoredTop sz="74748" autoAdjust="0"/>
  </p:normalViewPr>
  <p:slideViewPr>
    <p:cSldViewPr snapToGrid="0">
      <p:cViewPr varScale="1">
        <p:scale>
          <a:sx n="49" d="100"/>
          <a:sy n="49" d="100"/>
        </p:scale>
        <p:origin x="86" y="326"/>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1639FB-7553-4331-9C01-0E75EC9B1285}" type="datetimeFigureOut">
              <a:rPr lang="en-US" smtClean="0"/>
              <a:t>5/7/2024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18771C-1E86-4CA4-A2DD-E92299CA3EC1}" type="slidenum">
              <a:rPr lang="en-US" smtClean="0"/>
              <a:t>‹#›</a:t>
            </a:fld>
            <a:endParaRPr lang="en-US"/>
          </a:p>
        </p:txBody>
      </p:sp>
    </p:spTree>
    <p:extLst>
      <p:ext uri="{BB962C8B-B14F-4D97-AF65-F5344CB8AC3E}">
        <p14:creationId xmlns:p14="http://schemas.microsoft.com/office/powerpoint/2010/main" val="742825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18771C-1E86-4CA4-A2DD-E92299CA3EC1}" type="slidenum">
              <a:rPr lang="en-US" smtClean="0"/>
              <a:t>2</a:t>
            </a:fld>
            <a:endParaRPr lang="en-US"/>
          </a:p>
        </p:txBody>
      </p:sp>
    </p:spTree>
    <p:extLst>
      <p:ext uri="{BB962C8B-B14F-4D97-AF65-F5344CB8AC3E}">
        <p14:creationId xmlns:p14="http://schemas.microsoft.com/office/powerpoint/2010/main" val="2918930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כפי שהראינו קודם לכן במצלמה היפר ספקטרלית יש לנו טווח מאוד רחב לעומת הראייה האנושית שמוכלת בתוכו.</a:t>
            </a:r>
          </a:p>
          <a:p>
            <a:pPr algn="r" rtl="1"/>
            <a:r>
              <a:rPr lang="he-IL" dirty="0"/>
              <a:t>ההפיר ספקטרלי מורכב יותר ויש בו גם </a:t>
            </a:r>
            <a:r>
              <a:rPr lang="he-IL" dirty="0" err="1"/>
              <a:t>אינפרא</a:t>
            </a:r>
            <a:r>
              <a:rPr lang="he-IL" dirty="0"/>
              <a:t> אדום ואולטרה סגול</a:t>
            </a:r>
          </a:p>
          <a:p>
            <a:pPr algn="r" rtl="1"/>
            <a:endParaRPr lang="he-IL" dirty="0"/>
          </a:p>
          <a:p>
            <a:pPr algn="r" rtl="1"/>
            <a:r>
              <a:rPr lang="he-IL" dirty="0"/>
              <a:t>באמצעות מצלמות </a:t>
            </a:r>
            <a:r>
              <a:rPr lang="he-IL" dirty="0" err="1"/>
              <a:t>היפרספקטרליות</a:t>
            </a:r>
            <a:r>
              <a:rPr lang="he-IL" dirty="0"/>
              <a:t> נלכוד טווח גלים אלקטרומגנטיים גדול יותר</a:t>
            </a:r>
            <a:br>
              <a:rPr lang="en-US" dirty="0"/>
            </a:br>
            <a:r>
              <a:rPr lang="he-IL" dirty="0"/>
              <a:t> </a:t>
            </a:r>
            <a:endParaRPr lang="en-US" dirty="0"/>
          </a:p>
        </p:txBody>
      </p:sp>
      <p:sp>
        <p:nvSpPr>
          <p:cNvPr id="4" name="Slide Number Placeholder 3"/>
          <p:cNvSpPr>
            <a:spLocks noGrp="1"/>
          </p:cNvSpPr>
          <p:nvPr>
            <p:ph type="sldNum" sz="quarter" idx="5"/>
          </p:nvPr>
        </p:nvSpPr>
        <p:spPr/>
        <p:txBody>
          <a:bodyPr/>
          <a:lstStyle/>
          <a:p>
            <a:fld id="{1718771C-1E86-4CA4-A2DD-E92299CA3EC1}" type="slidenum">
              <a:rPr lang="en-US" smtClean="0"/>
              <a:t>12</a:t>
            </a:fld>
            <a:endParaRPr lang="en-US"/>
          </a:p>
        </p:txBody>
      </p:sp>
    </p:spTree>
    <p:extLst>
      <p:ext uri="{BB962C8B-B14F-4D97-AF65-F5344CB8AC3E}">
        <p14:creationId xmlns:p14="http://schemas.microsoft.com/office/powerpoint/2010/main" val="1074739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במקום לקבל שלוש שכבות </a:t>
            </a:r>
            <a:r>
              <a:rPr lang="en-US" dirty="0"/>
              <a:t>RGB</a:t>
            </a:r>
            <a:r>
              <a:rPr lang="he-IL" dirty="0"/>
              <a:t> לתמונה, נקבל ספר שמנמן שמתאר (בדרך כלל) את הרפלקציה של הפיקסל כתלות באורך הגל</a:t>
            </a:r>
            <a:br>
              <a:rPr lang="en-US" dirty="0"/>
            </a:br>
            <a:r>
              <a:rPr lang="he-IL" dirty="0"/>
              <a:t>בהרצאות הבאות נלמד איך הגרף של הרפלקציה כתלות באורך הגרף מאוד עוזר לנו להבין על מה אנחנו מסתכלים.</a:t>
            </a:r>
          </a:p>
          <a:p>
            <a:pPr algn="r" rtl="1"/>
            <a:endParaRPr lang="he-IL" dirty="0"/>
          </a:p>
          <a:p>
            <a:pPr algn="r" rtl="1"/>
            <a:r>
              <a:rPr lang="he-IL" dirty="0"/>
              <a:t>נגיד כשנבחר משהו מהאמצע</a:t>
            </a:r>
            <a:endParaRPr lang="en-US" dirty="0"/>
          </a:p>
        </p:txBody>
      </p:sp>
      <p:sp>
        <p:nvSpPr>
          <p:cNvPr id="4" name="Slide Number Placeholder 3"/>
          <p:cNvSpPr>
            <a:spLocks noGrp="1"/>
          </p:cNvSpPr>
          <p:nvPr>
            <p:ph type="sldNum" sz="quarter" idx="5"/>
          </p:nvPr>
        </p:nvSpPr>
        <p:spPr/>
        <p:txBody>
          <a:bodyPr/>
          <a:lstStyle/>
          <a:p>
            <a:fld id="{1718771C-1E86-4CA4-A2DD-E92299CA3EC1}" type="slidenum">
              <a:rPr lang="en-US" smtClean="0"/>
              <a:t>13</a:t>
            </a:fld>
            <a:endParaRPr lang="en-US"/>
          </a:p>
        </p:txBody>
      </p:sp>
    </p:spTree>
    <p:extLst>
      <p:ext uri="{BB962C8B-B14F-4D97-AF65-F5344CB8AC3E}">
        <p14:creationId xmlns:p14="http://schemas.microsoft.com/office/powerpoint/2010/main" val="3522979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אנחנו משתמשים בתמונות להמון המון דברים – מה שהכי קופץ לנו לראש זה תמונות שאנחנו מצלמים אולי עבור עצמנו או עבור אחרים, אבל בעצם כל דבר בעולם שלנו כמעט משתמשים בצילום כלשהו</a:t>
            </a:r>
            <a:endParaRPr lang="en-US" dirty="0"/>
          </a:p>
        </p:txBody>
      </p:sp>
      <p:sp>
        <p:nvSpPr>
          <p:cNvPr id="4" name="Slide Number Placeholder 3"/>
          <p:cNvSpPr>
            <a:spLocks noGrp="1"/>
          </p:cNvSpPr>
          <p:nvPr>
            <p:ph type="sldNum" sz="quarter" idx="5"/>
          </p:nvPr>
        </p:nvSpPr>
        <p:spPr/>
        <p:txBody>
          <a:bodyPr/>
          <a:lstStyle/>
          <a:p>
            <a:fld id="{1718771C-1E86-4CA4-A2DD-E92299CA3EC1}" type="slidenum">
              <a:rPr lang="en-US" smtClean="0"/>
              <a:t>14</a:t>
            </a:fld>
            <a:endParaRPr lang="en-US"/>
          </a:p>
        </p:txBody>
      </p:sp>
    </p:spTree>
    <p:extLst>
      <p:ext uri="{BB962C8B-B14F-4D97-AF65-F5344CB8AC3E}">
        <p14:creationId xmlns:p14="http://schemas.microsoft.com/office/powerpoint/2010/main" val="4151583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האור עובר דרך העדשה ומקבל את האור הנראה, ואז הופך לקובץ דיגיטלי</a:t>
            </a:r>
            <a:endParaRPr lang="en-US" dirty="0"/>
          </a:p>
        </p:txBody>
      </p:sp>
      <p:sp>
        <p:nvSpPr>
          <p:cNvPr id="4" name="Slide Number Placeholder 3"/>
          <p:cNvSpPr>
            <a:spLocks noGrp="1"/>
          </p:cNvSpPr>
          <p:nvPr>
            <p:ph type="sldNum" sz="quarter" idx="5"/>
          </p:nvPr>
        </p:nvSpPr>
        <p:spPr/>
        <p:txBody>
          <a:bodyPr/>
          <a:lstStyle/>
          <a:p>
            <a:fld id="{1718771C-1E86-4CA4-A2DD-E92299CA3EC1}" type="slidenum">
              <a:rPr lang="en-US" smtClean="0"/>
              <a:t>15</a:t>
            </a:fld>
            <a:endParaRPr lang="en-US"/>
          </a:p>
        </p:txBody>
      </p:sp>
    </p:spTree>
    <p:extLst>
      <p:ext uri="{BB962C8B-B14F-4D97-AF65-F5344CB8AC3E}">
        <p14:creationId xmlns:p14="http://schemas.microsoft.com/office/powerpoint/2010/main" val="4073319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החלק החשוב הוא שאנחנו בתמונות "רגילות" מקבלים את גלי האור הנראים</a:t>
            </a:r>
            <a:endParaRPr lang="en-US" dirty="0"/>
          </a:p>
        </p:txBody>
      </p:sp>
      <p:sp>
        <p:nvSpPr>
          <p:cNvPr id="4" name="Slide Number Placeholder 3"/>
          <p:cNvSpPr>
            <a:spLocks noGrp="1"/>
          </p:cNvSpPr>
          <p:nvPr>
            <p:ph type="sldNum" sz="quarter" idx="5"/>
          </p:nvPr>
        </p:nvSpPr>
        <p:spPr/>
        <p:txBody>
          <a:bodyPr/>
          <a:lstStyle/>
          <a:p>
            <a:fld id="{1718771C-1E86-4CA4-A2DD-E92299CA3EC1}" type="slidenum">
              <a:rPr lang="en-US" smtClean="0"/>
              <a:t>16</a:t>
            </a:fld>
            <a:endParaRPr lang="en-US"/>
          </a:p>
        </p:txBody>
      </p:sp>
    </p:spTree>
    <p:extLst>
      <p:ext uri="{BB962C8B-B14F-4D97-AF65-F5344CB8AC3E}">
        <p14:creationId xmlns:p14="http://schemas.microsoft.com/office/powerpoint/2010/main" val="645676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בהמשך ל </a:t>
            </a:r>
            <a:r>
              <a:rPr lang="en-US" dirty="0"/>
              <a:t>RGB</a:t>
            </a:r>
            <a:r>
              <a:rPr lang="he-IL" dirty="0"/>
              <a:t> בו אנו רואים 3 צבעים </a:t>
            </a:r>
          </a:p>
          <a:p>
            <a:pPr algn="r" rtl="1"/>
            <a:endParaRPr lang="he-IL" dirty="0"/>
          </a:p>
          <a:p>
            <a:pPr algn="r" rtl="1"/>
            <a:r>
              <a:rPr lang="he-IL" dirty="0"/>
              <a:t>במולטי </a:t>
            </a:r>
            <a:r>
              <a:rPr lang="he-IL" dirty="0" err="1"/>
              <a:t>ספקטרל</a:t>
            </a:r>
            <a:r>
              <a:rPr lang="he-IL" dirty="0"/>
              <a:t>:</a:t>
            </a:r>
          </a:p>
          <a:p>
            <a:pPr algn="r" rtl="1"/>
            <a:r>
              <a:rPr lang="he-IL" dirty="0"/>
              <a:t>אנו רואים בין 10 ל 20 אורכי גל של אור שיש בהם יותר מידע מ </a:t>
            </a:r>
            <a:r>
              <a:rPr lang="en-US" dirty="0"/>
              <a:t>RGB</a:t>
            </a:r>
            <a:r>
              <a:rPr lang="he-IL" dirty="0"/>
              <a:t> </a:t>
            </a:r>
          </a:p>
          <a:p>
            <a:pPr algn="r" rtl="1"/>
            <a:r>
              <a:rPr lang="he-IL" dirty="0"/>
              <a:t>הנתונים כאן הם בדידים כמו שניתן לראות</a:t>
            </a:r>
          </a:p>
          <a:p>
            <a:pPr algn="r" rtl="1"/>
            <a:endParaRPr lang="he-IL" dirty="0"/>
          </a:p>
          <a:p>
            <a:pPr algn="r" rtl="1"/>
            <a:endParaRPr lang="he-IL" dirty="0"/>
          </a:p>
          <a:p>
            <a:pPr algn="r" rtl="1"/>
            <a:r>
              <a:rPr lang="he-IL" dirty="0"/>
              <a:t>עבור </a:t>
            </a:r>
            <a:r>
              <a:rPr lang="he-IL" dirty="0" err="1"/>
              <a:t>הייפרספקריאל</a:t>
            </a:r>
            <a:r>
              <a:rPr lang="he-IL" dirty="0"/>
              <a:t> </a:t>
            </a:r>
            <a:r>
              <a:rPr lang="he-IL" dirty="0" err="1"/>
              <a:t>אימג'ין</a:t>
            </a:r>
            <a:r>
              <a:rPr lang="he-IL" dirty="0"/>
              <a:t> אנו מקבלים משהו הרבה יותר רחב אנו רואים מאות אורכי גל שגם עוברים מעבר לטווח הראייה של בני האדם</a:t>
            </a:r>
          </a:p>
          <a:p>
            <a:pPr algn="r" rtl="1"/>
            <a:endParaRPr lang="he-IL" dirty="0"/>
          </a:p>
          <a:p>
            <a:pPr algn="r" rtl="1"/>
            <a:r>
              <a:rPr lang="he-IL" dirty="0"/>
              <a:t>המדידות והגרף אינם באמת רציפים, פשוט יש הרבה דוגמאות אז נוח יותר לסרטט את זה כפונקציה רציפה על אף שהיא מורכבת מכמה מאות דוגמיות)</a:t>
            </a:r>
          </a:p>
          <a:p>
            <a:pPr algn="r" rtl="1"/>
            <a:endParaRPr lang="he-IL" dirty="0"/>
          </a:p>
        </p:txBody>
      </p:sp>
      <p:sp>
        <p:nvSpPr>
          <p:cNvPr id="4" name="Slide Number Placeholder 3"/>
          <p:cNvSpPr>
            <a:spLocks noGrp="1"/>
          </p:cNvSpPr>
          <p:nvPr>
            <p:ph type="sldNum" sz="quarter" idx="5"/>
          </p:nvPr>
        </p:nvSpPr>
        <p:spPr/>
        <p:txBody>
          <a:bodyPr/>
          <a:lstStyle/>
          <a:p>
            <a:fld id="{1718771C-1E86-4CA4-A2DD-E92299CA3EC1}" type="slidenum">
              <a:rPr lang="en-US" smtClean="0"/>
              <a:t>17</a:t>
            </a:fld>
            <a:endParaRPr lang="en-US"/>
          </a:p>
        </p:txBody>
      </p:sp>
    </p:spTree>
    <p:extLst>
      <p:ext uri="{BB962C8B-B14F-4D97-AF65-F5344CB8AC3E}">
        <p14:creationId xmlns:p14="http://schemas.microsoft.com/office/powerpoint/2010/main" val="3801711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לכל אחד מהם יש יתרונות שונים</a:t>
            </a:r>
          </a:p>
          <a:p>
            <a:pPr algn="r" rtl="1"/>
            <a:endParaRPr lang="he-IL" dirty="0"/>
          </a:p>
          <a:p>
            <a:pPr algn="r" rtl="1"/>
            <a:r>
              <a:rPr lang="he-IL" dirty="0"/>
              <a:t>במולטי </a:t>
            </a:r>
            <a:r>
              <a:rPr lang="he-IL" dirty="0" err="1"/>
              <a:t>ספקטרל</a:t>
            </a:r>
            <a:r>
              <a:rPr lang="he-IL" dirty="0"/>
              <a:t> אפשר לעשות קלסיפיקציה של תמונה לקטגוריות</a:t>
            </a:r>
          </a:p>
          <a:p>
            <a:pPr algn="r" rtl="1"/>
            <a:endParaRPr lang="he-IL" dirty="0"/>
          </a:p>
          <a:p>
            <a:pPr algn="r" rtl="1"/>
            <a:r>
              <a:rPr lang="he-IL" dirty="0" err="1"/>
              <a:t>בהייפרספקטרל</a:t>
            </a:r>
            <a:r>
              <a:rPr lang="he-IL" dirty="0"/>
              <a:t> אפשר לזהות חומרים ספציפיים ומאפיינים ספקטרליים ולבצע סיווג מעמיק יותר</a:t>
            </a:r>
          </a:p>
          <a:p>
            <a:pPr algn="r" rtl="1"/>
            <a:endParaRPr lang="he-IL" dirty="0"/>
          </a:p>
          <a:p>
            <a:pPr algn="r" rtl="1"/>
            <a:endParaRPr lang="he-IL" dirty="0"/>
          </a:p>
        </p:txBody>
      </p:sp>
      <p:sp>
        <p:nvSpPr>
          <p:cNvPr id="4" name="מציין מיקום של מספר שקופית 3"/>
          <p:cNvSpPr>
            <a:spLocks noGrp="1"/>
          </p:cNvSpPr>
          <p:nvPr>
            <p:ph type="sldNum" sz="quarter" idx="5"/>
          </p:nvPr>
        </p:nvSpPr>
        <p:spPr/>
        <p:txBody>
          <a:bodyPr/>
          <a:lstStyle/>
          <a:p>
            <a:fld id="{1718771C-1E86-4CA4-A2DD-E92299CA3EC1}" type="slidenum">
              <a:rPr lang="en-US" smtClean="0"/>
              <a:t>18</a:t>
            </a:fld>
            <a:endParaRPr lang="en-US"/>
          </a:p>
        </p:txBody>
      </p:sp>
    </p:spTree>
    <p:extLst>
      <p:ext uri="{BB962C8B-B14F-4D97-AF65-F5344CB8AC3E}">
        <p14:creationId xmlns:p14="http://schemas.microsoft.com/office/powerpoint/2010/main" val="3245403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כפי שאמרנו קודם לכן טווח הראיה האנושית הוא זה שמוצג כאן 400-700, בו יש </a:t>
            </a:r>
            <a:r>
              <a:rPr lang="en-US" dirty="0"/>
              <a:t>RGB</a:t>
            </a:r>
            <a:r>
              <a:rPr lang="he-IL" dirty="0"/>
              <a:t> שלושה צבעים עיקריים</a:t>
            </a:r>
          </a:p>
          <a:p>
            <a:pPr algn="r" rtl="1"/>
            <a:r>
              <a:rPr lang="he-IL" dirty="0" err="1"/>
              <a:t>בהייפרספקטרל</a:t>
            </a:r>
            <a:r>
              <a:rPr lang="he-IL" dirty="0"/>
              <a:t> יש לנו </a:t>
            </a:r>
            <a:r>
              <a:rPr lang="en-US" dirty="0"/>
              <a:t>bands</a:t>
            </a:r>
            <a:r>
              <a:rPr lang="he-IL" dirty="0"/>
              <a:t>, מדובר בכל מיני "פסים", כל פס של אורך גל ינותח כדי לזהות באיזה חומר או מאפיין נמצא בתמונה.</a:t>
            </a:r>
          </a:p>
          <a:p>
            <a:pPr algn="r" rtl="1"/>
            <a:r>
              <a:rPr lang="he-IL" dirty="0"/>
              <a:t>יש המון </a:t>
            </a:r>
            <a:r>
              <a:rPr lang="en-US" dirty="0"/>
              <a:t>bands</a:t>
            </a:r>
            <a:r>
              <a:rPr lang="he-IL" dirty="0"/>
              <a:t> ולכן הניתוח יותר מעמיק. וכמובן שהוא יהיה על פני טווח רחב יותר מאשר </a:t>
            </a:r>
            <a:r>
              <a:rPr lang="he-IL" dirty="0" err="1"/>
              <a:t>במולטיספקטרל</a:t>
            </a:r>
            <a:r>
              <a:rPr lang="he-IL" dirty="0"/>
              <a:t>.</a:t>
            </a:r>
          </a:p>
        </p:txBody>
      </p:sp>
      <p:sp>
        <p:nvSpPr>
          <p:cNvPr id="4" name="מציין מיקום של מספר שקופית 3"/>
          <p:cNvSpPr>
            <a:spLocks noGrp="1"/>
          </p:cNvSpPr>
          <p:nvPr>
            <p:ph type="sldNum" sz="quarter" idx="5"/>
          </p:nvPr>
        </p:nvSpPr>
        <p:spPr/>
        <p:txBody>
          <a:bodyPr/>
          <a:lstStyle/>
          <a:p>
            <a:fld id="{1718771C-1E86-4CA4-A2DD-E92299CA3EC1}" type="slidenum">
              <a:rPr lang="en-US" smtClean="0"/>
              <a:t>19</a:t>
            </a:fld>
            <a:endParaRPr lang="en-US"/>
          </a:p>
        </p:txBody>
      </p:sp>
    </p:spTree>
    <p:extLst>
      <p:ext uri="{BB962C8B-B14F-4D97-AF65-F5344CB8AC3E}">
        <p14:creationId xmlns:p14="http://schemas.microsoft.com/office/powerpoint/2010/main" val="2368803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err="1"/>
              <a:t>ספקטוגרפיה</a:t>
            </a:r>
            <a:r>
              <a:rPr lang="he-IL" dirty="0"/>
              <a:t> היא תחום מחקר על האור שנקלט, חוזר או עובר דרך חומרים</a:t>
            </a:r>
          </a:p>
          <a:p>
            <a:pPr algn="r" rtl="1"/>
            <a:r>
              <a:rPr lang="he-IL" dirty="0"/>
              <a:t>המצלמות לתצלום תמונה היפר ספקטרלית משתמשות במספר מאוד גדול של חיישנים</a:t>
            </a:r>
          </a:p>
          <a:p>
            <a:pPr algn="r" rtl="1"/>
            <a:r>
              <a:rPr lang="he-IL" dirty="0"/>
              <a:t>ובעצם נבצע מדידות על ה </a:t>
            </a:r>
            <a:r>
              <a:rPr lang="en-US" dirty="0"/>
              <a:t>bands</a:t>
            </a:r>
            <a:r>
              <a:rPr lang="he-IL" dirty="0"/>
              <a:t>.</a:t>
            </a:r>
          </a:p>
          <a:p>
            <a:pPr algn="r" rtl="1"/>
            <a:endParaRPr lang="he-IL" dirty="0"/>
          </a:p>
          <a:p>
            <a:pPr algn="r" rtl="1"/>
            <a:r>
              <a:rPr lang="he-IL" dirty="0"/>
              <a:t>נראה דיאגרמה פשוטה של התהליכים שמתבצעים (כבר נדבר על כל תהליך בנפרד):</a:t>
            </a:r>
          </a:p>
          <a:p>
            <a:pPr algn="r" rtl="1"/>
            <a:r>
              <a:rPr lang="he-IL" dirty="0"/>
              <a:t>נסתכל על סצנה מסוימת ונעביר את האור דרך מנסרה ומפרקים את זה לאלמנטים שונים ומשתמשים בכל מיני גלאים (</a:t>
            </a:r>
            <a:r>
              <a:rPr lang="he-IL" dirty="0" err="1"/>
              <a:t>דיטקטורז</a:t>
            </a:r>
            <a:r>
              <a:rPr lang="he-IL" dirty="0"/>
              <a:t>) כדי למדוד מאות אורכי גל</a:t>
            </a:r>
          </a:p>
        </p:txBody>
      </p:sp>
      <p:sp>
        <p:nvSpPr>
          <p:cNvPr id="4" name="מציין מיקום של מספר שקופית 3"/>
          <p:cNvSpPr>
            <a:spLocks noGrp="1"/>
          </p:cNvSpPr>
          <p:nvPr>
            <p:ph type="sldNum" sz="quarter" idx="5"/>
          </p:nvPr>
        </p:nvSpPr>
        <p:spPr/>
        <p:txBody>
          <a:bodyPr/>
          <a:lstStyle/>
          <a:p>
            <a:fld id="{1718771C-1E86-4CA4-A2DD-E92299CA3EC1}" type="slidenum">
              <a:rPr lang="en-US" smtClean="0"/>
              <a:t>20</a:t>
            </a:fld>
            <a:endParaRPr lang="en-US"/>
          </a:p>
        </p:txBody>
      </p:sp>
    </p:spTree>
    <p:extLst>
      <p:ext uri="{BB962C8B-B14F-4D97-AF65-F5344CB8AC3E}">
        <p14:creationId xmlns:p14="http://schemas.microsoft.com/office/powerpoint/2010/main" val="2332996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נראה את </a:t>
            </a:r>
            <a:r>
              <a:rPr lang="he-IL" dirty="0" err="1"/>
              <a:t>הגרסא</a:t>
            </a:r>
            <a:r>
              <a:rPr lang="he-IL" dirty="0"/>
              <a:t> הפשוטה יותר, כאן לא מתבצע תצלום אווירי אלא בתנאי מעבדה:</a:t>
            </a:r>
          </a:p>
          <a:p>
            <a:pPr algn="r" rtl="1"/>
            <a:endParaRPr lang="he-IL" dirty="0"/>
          </a:p>
          <a:p>
            <a:pPr algn="r" rtl="1"/>
            <a:r>
              <a:rPr lang="he-IL" dirty="0"/>
              <a:t>מקור האור יועבר דרך העדשה ומשם הוא יועבר דרך מנסרה וממנה יהיה איזשהו בורר שיבחר להעביר רק אורכי גל מסוימים מטווח הראייה (האור יפוצל לגלים השונים)</a:t>
            </a:r>
          </a:p>
          <a:p>
            <a:pPr algn="r" rtl="1"/>
            <a:r>
              <a:rPr lang="he-IL" dirty="0"/>
              <a:t>כל אורך גל מסוים יעבור דרך חומר ולאחר מכן תהיה לנו הצגה דיגיטלית של כמה מהחומר עבר.</a:t>
            </a:r>
          </a:p>
          <a:p>
            <a:pPr algn="r" rtl="1"/>
            <a:endParaRPr lang="he-IL" dirty="0"/>
          </a:p>
          <a:p>
            <a:pPr algn="r" rtl="1"/>
            <a:r>
              <a:rPr lang="he-IL" dirty="0"/>
              <a:t>לדוגמה כאן ניתן לראות שחלק מהאור הצהוב שעבר דרך החומר נספג בתוכו וחלק הוחזר.</a:t>
            </a:r>
          </a:p>
          <a:p>
            <a:pPr algn="r" rtl="1"/>
            <a:endParaRPr lang="he-IL" dirty="0"/>
          </a:p>
          <a:p>
            <a:pPr algn="r" rtl="1"/>
            <a:r>
              <a:rPr lang="he-IL" dirty="0"/>
              <a:t>בגלל שהניסוי מבוקר אנחנו יודעים בדיוק כמה אור הגיע ולכן הקלט והפלט ידועים לנו ונוכל לעשות בהתאם פונקציות ומדידות שונות.</a:t>
            </a:r>
          </a:p>
          <a:p>
            <a:pPr algn="r" rtl="1"/>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לאחר מכן נוכל לעשות חישובים מסוימים כדי להבין מה זה אומר על הספיגה לדוגמה </a:t>
            </a:r>
            <a:r>
              <a:rPr lang="he-IL" dirty="0" err="1"/>
              <a:t>בהנתן</a:t>
            </a:r>
            <a:r>
              <a:rPr lang="he-IL" dirty="0"/>
              <a:t> התוצאה שקיבלנו מההחזר.</a:t>
            </a:r>
          </a:p>
          <a:p>
            <a:pPr algn="r" rtl="1"/>
            <a:endParaRPr lang="he-IL" dirty="0"/>
          </a:p>
        </p:txBody>
      </p:sp>
      <p:sp>
        <p:nvSpPr>
          <p:cNvPr id="4" name="מציין מיקום של מספר שקופית 3"/>
          <p:cNvSpPr>
            <a:spLocks noGrp="1"/>
          </p:cNvSpPr>
          <p:nvPr>
            <p:ph type="sldNum" sz="quarter" idx="5"/>
          </p:nvPr>
        </p:nvSpPr>
        <p:spPr/>
        <p:txBody>
          <a:bodyPr/>
          <a:lstStyle/>
          <a:p>
            <a:fld id="{1718771C-1E86-4CA4-A2DD-E92299CA3EC1}" type="slidenum">
              <a:rPr lang="en-US" smtClean="0"/>
              <a:t>21</a:t>
            </a:fld>
            <a:endParaRPr lang="en-US"/>
          </a:p>
        </p:txBody>
      </p:sp>
    </p:spTree>
    <p:extLst>
      <p:ext uri="{BB962C8B-B14F-4D97-AF65-F5344CB8AC3E}">
        <p14:creationId xmlns:p14="http://schemas.microsoft.com/office/powerpoint/2010/main" val="943298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החזר הוא אחוז האנרגיה האלקטרומגנטית שמוחזרת מהחומר- נמדד באחוזים.</a:t>
            </a:r>
          </a:p>
        </p:txBody>
      </p:sp>
      <p:sp>
        <p:nvSpPr>
          <p:cNvPr id="4" name="מציין מיקום של מספר שקופית 3"/>
          <p:cNvSpPr>
            <a:spLocks noGrp="1"/>
          </p:cNvSpPr>
          <p:nvPr>
            <p:ph type="sldNum" sz="quarter" idx="5"/>
          </p:nvPr>
        </p:nvSpPr>
        <p:spPr/>
        <p:txBody>
          <a:bodyPr/>
          <a:lstStyle/>
          <a:p>
            <a:fld id="{1718771C-1E86-4CA4-A2DD-E92299CA3EC1}" type="slidenum">
              <a:rPr lang="en-US" smtClean="0"/>
              <a:t>3</a:t>
            </a:fld>
            <a:endParaRPr lang="en-US"/>
          </a:p>
        </p:txBody>
      </p:sp>
    </p:spTree>
    <p:extLst>
      <p:ext uri="{BB962C8B-B14F-4D97-AF65-F5344CB8AC3E}">
        <p14:creationId xmlns:p14="http://schemas.microsoft.com/office/powerpoint/2010/main" val="1351900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אם נשווה בין </a:t>
            </a:r>
            <a:r>
              <a:rPr lang="he-IL" dirty="0" err="1"/>
              <a:t>ספקטוגרפיה</a:t>
            </a:r>
            <a:r>
              <a:rPr lang="he-IL" dirty="0"/>
              <a:t> בתנאי מעבדה לבין </a:t>
            </a:r>
            <a:r>
              <a:rPr lang="he-IL" dirty="0" err="1"/>
              <a:t>הספקטוגרפיה</a:t>
            </a:r>
            <a:r>
              <a:rPr lang="he-IL" dirty="0"/>
              <a:t> שנדבר עליה (שבה יש שימושים נרחבים יותר </a:t>
            </a:r>
            <a:r>
              <a:rPr lang="he-IL" dirty="0" err="1"/>
              <a:t>לתונות</a:t>
            </a:r>
            <a:r>
              <a:rPr lang="he-IL" dirty="0"/>
              <a:t> בתצלום אווירי).</a:t>
            </a:r>
          </a:p>
          <a:p>
            <a:pPr algn="r" rtl="1"/>
            <a:endParaRPr lang="he-IL" dirty="0"/>
          </a:p>
          <a:p>
            <a:pPr algn="r" rtl="1"/>
            <a:r>
              <a:rPr lang="he-IL" dirty="0"/>
              <a:t>במעבדה: האור עובר דרך העדשה באופן ישיר בלי שום התקלות בדרך, מקור האור שבמעבדה הוא הרבה יותר נוח כי כל קרני האור מתרכזות למקום אחיד.</a:t>
            </a:r>
          </a:p>
          <a:p>
            <a:pPr algn="r" rtl="1"/>
            <a:endParaRPr lang="he-IL" dirty="0"/>
          </a:p>
          <a:p>
            <a:pPr algn="r" rtl="1"/>
            <a:r>
              <a:rPr lang="he-IL" dirty="0"/>
              <a:t>לעומת </a:t>
            </a:r>
            <a:r>
              <a:rPr lang="he-IL" dirty="0" err="1"/>
              <a:t>הספקטוגרפיה</a:t>
            </a:r>
            <a:r>
              <a:rPr lang="he-IL" dirty="0"/>
              <a:t>: קרני האור אשר יוצאות מהשמש לא מגיעות בהכרח באופן ישיר ומלא אל </a:t>
            </a:r>
            <a:r>
              <a:rPr lang="he-IL" dirty="0" err="1"/>
              <a:t>הלוויון</a:t>
            </a:r>
            <a:r>
              <a:rPr lang="he-IL" dirty="0"/>
              <a:t> או החיישן, כפי שניתן לראות חלק מהקרניים יכולות </a:t>
            </a:r>
            <a:r>
              <a:rPr lang="he-IL" dirty="0" err="1"/>
              <a:t>להתקל</a:t>
            </a:r>
            <a:r>
              <a:rPr lang="he-IL" dirty="0"/>
              <a:t> באובייקטים כמו עננים ולעבור דרכם (ואז  הענן חוסם חלק מהאור שחזר). חלק יכולות </a:t>
            </a:r>
            <a:r>
              <a:rPr lang="he-IL" dirty="0" err="1"/>
              <a:t>להתקל</a:t>
            </a:r>
            <a:r>
              <a:rPr lang="he-IL" dirty="0"/>
              <a:t> </a:t>
            </a:r>
            <a:r>
              <a:rPr lang="he-IL" dirty="0" err="1"/>
              <a:t>באוביקט</a:t>
            </a:r>
            <a:r>
              <a:rPr lang="he-IL" dirty="0"/>
              <a:t> מסוים </a:t>
            </a:r>
            <a:r>
              <a:rPr lang="he-IL" dirty="0" err="1"/>
              <a:t>ולהספג</a:t>
            </a:r>
            <a:r>
              <a:rPr lang="he-IL" dirty="0"/>
              <a:t> בתוכו ולא להגיע אל הלווין, חלק יכולות </a:t>
            </a:r>
            <a:r>
              <a:rPr lang="he-IL" dirty="0" err="1"/>
              <a:t>להתקל</a:t>
            </a:r>
            <a:r>
              <a:rPr lang="he-IL" dirty="0"/>
              <a:t> </a:t>
            </a:r>
            <a:r>
              <a:rPr lang="he-IL" dirty="0" err="1"/>
              <a:t>באוביקט</a:t>
            </a:r>
            <a:r>
              <a:rPr lang="he-IL" dirty="0"/>
              <a:t> חוסם ולשנות את הזווית ולא לחזור חזרה לחיישן, וחלק יכולות לחזור חזרה אל </a:t>
            </a:r>
            <a:r>
              <a:rPr lang="he-IL" dirty="0" err="1"/>
              <a:t>הלוויון</a:t>
            </a:r>
            <a:r>
              <a:rPr lang="he-IL" dirty="0"/>
              <a:t> אך כאשר לא פגעו במשטח והן חזרו כאשר נתקלו </a:t>
            </a:r>
            <a:r>
              <a:rPr lang="he-IL" dirty="0" err="1"/>
              <a:t>באוביקט</a:t>
            </a:r>
            <a:r>
              <a:rPr lang="he-IL" dirty="0"/>
              <a:t> אחר בדרך.</a:t>
            </a:r>
          </a:p>
          <a:p>
            <a:pPr algn="r" rtl="1"/>
            <a:endParaRPr lang="he-IL" dirty="0"/>
          </a:p>
          <a:p>
            <a:pPr algn="r" rtl="1"/>
            <a:r>
              <a:rPr lang="he-IL" dirty="0"/>
              <a:t>בהמשך נדבר יותר על אתגרים מהסוג הזה</a:t>
            </a:r>
          </a:p>
          <a:p>
            <a:pPr algn="r" rtl="1"/>
            <a:endParaRPr lang="he-IL" dirty="0"/>
          </a:p>
          <a:p>
            <a:pPr algn="r" rtl="1"/>
            <a:endParaRPr lang="he-IL" dirty="0"/>
          </a:p>
        </p:txBody>
      </p:sp>
      <p:sp>
        <p:nvSpPr>
          <p:cNvPr id="4" name="מציין מיקום של מספר שקופית 3"/>
          <p:cNvSpPr>
            <a:spLocks noGrp="1"/>
          </p:cNvSpPr>
          <p:nvPr>
            <p:ph type="sldNum" sz="quarter" idx="5"/>
          </p:nvPr>
        </p:nvSpPr>
        <p:spPr/>
        <p:txBody>
          <a:bodyPr/>
          <a:lstStyle/>
          <a:p>
            <a:fld id="{1718771C-1E86-4CA4-A2DD-E92299CA3EC1}" type="slidenum">
              <a:rPr lang="en-US" smtClean="0"/>
              <a:t>22</a:t>
            </a:fld>
            <a:endParaRPr lang="en-US"/>
          </a:p>
        </p:txBody>
      </p:sp>
    </p:spTree>
    <p:extLst>
      <p:ext uri="{BB962C8B-B14F-4D97-AF65-F5344CB8AC3E}">
        <p14:creationId xmlns:p14="http://schemas.microsoft.com/office/powerpoint/2010/main" val="2417865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בתנאי מעבדה:</a:t>
            </a:r>
          </a:p>
          <a:p>
            <a:pPr algn="r" rtl="1"/>
            <a:r>
              <a:rPr lang="he-IL" dirty="0"/>
              <a:t>קרני האור שעברו דרך העדשה יועברו דרך מנסרה ואנו מבצעים איזשהו סינון שעבורו בכל פעם אורכי גל מסוימים יועברו לשלב הבא</a:t>
            </a:r>
          </a:p>
          <a:p>
            <a:pPr algn="r" rtl="1"/>
            <a:endParaRPr lang="he-IL" dirty="0"/>
          </a:p>
          <a:p>
            <a:pPr algn="r" rtl="1"/>
            <a:r>
              <a:rPr lang="he-IL" dirty="0"/>
              <a:t>לעומת </a:t>
            </a:r>
            <a:r>
              <a:rPr lang="he-IL" dirty="0" err="1"/>
              <a:t>ספקטוגרפיה</a:t>
            </a:r>
            <a:r>
              <a:rPr lang="he-IL" dirty="0"/>
              <a:t>:</a:t>
            </a:r>
          </a:p>
          <a:p>
            <a:pPr algn="r" rtl="1"/>
            <a:r>
              <a:rPr lang="he-IL" dirty="0"/>
              <a:t>כל הקרניים שהתקבלו נכנסות גם למנסרה, ונעביר את כל הקרניים יחד ויתבצע איזהו פיצול אופטי </a:t>
            </a:r>
          </a:p>
        </p:txBody>
      </p:sp>
      <p:sp>
        <p:nvSpPr>
          <p:cNvPr id="4" name="מציין מיקום של מספר שקופית 3"/>
          <p:cNvSpPr>
            <a:spLocks noGrp="1"/>
          </p:cNvSpPr>
          <p:nvPr>
            <p:ph type="sldNum" sz="quarter" idx="5"/>
          </p:nvPr>
        </p:nvSpPr>
        <p:spPr/>
        <p:txBody>
          <a:bodyPr/>
          <a:lstStyle/>
          <a:p>
            <a:fld id="{1718771C-1E86-4CA4-A2DD-E92299CA3EC1}" type="slidenum">
              <a:rPr lang="en-US" smtClean="0"/>
              <a:t>23</a:t>
            </a:fld>
            <a:endParaRPr lang="en-US"/>
          </a:p>
        </p:txBody>
      </p:sp>
    </p:spTree>
    <p:extLst>
      <p:ext uri="{BB962C8B-B14F-4D97-AF65-F5344CB8AC3E}">
        <p14:creationId xmlns:p14="http://schemas.microsoft.com/office/powerpoint/2010/main" val="1729091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לבסוף:</a:t>
            </a:r>
          </a:p>
          <a:p>
            <a:pPr algn="r" rtl="1"/>
            <a:endParaRPr lang="he-IL" dirty="0"/>
          </a:p>
          <a:p>
            <a:pPr algn="r" rtl="1"/>
            <a:r>
              <a:rPr lang="he-IL" dirty="0"/>
              <a:t>נעשה איזשהו זיהוי לכל אחד, כל אחד יכנס למקום המתאים שלו על ידי מדידה של </a:t>
            </a:r>
            <a:r>
              <a:rPr lang="en-US" dirty="0"/>
              <a:t>bands</a:t>
            </a:r>
            <a:r>
              <a:rPr lang="he-IL" dirty="0"/>
              <a:t> של אורכי גל שונים</a:t>
            </a:r>
          </a:p>
          <a:p>
            <a:pPr algn="r" rtl="1"/>
            <a:endParaRPr lang="he-IL" dirty="0"/>
          </a:p>
          <a:p>
            <a:pPr algn="r" rtl="1"/>
            <a:r>
              <a:rPr lang="he-IL" dirty="0"/>
              <a:t>לעומת תנאי מעבדה בהם העברנו את קרני האור דרך איזשהו חומר והצלחנו למדוד ולהציג את מה שהועבר דרכו.</a:t>
            </a:r>
          </a:p>
        </p:txBody>
      </p:sp>
      <p:sp>
        <p:nvSpPr>
          <p:cNvPr id="4" name="מציין מיקום של מספר שקופית 3"/>
          <p:cNvSpPr>
            <a:spLocks noGrp="1"/>
          </p:cNvSpPr>
          <p:nvPr>
            <p:ph type="sldNum" sz="quarter" idx="5"/>
          </p:nvPr>
        </p:nvSpPr>
        <p:spPr/>
        <p:txBody>
          <a:bodyPr/>
          <a:lstStyle/>
          <a:p>
            <a:fld id="{1718771C-1E86-4CA4-A2DD-E92299CA3EC1}" type="slidenum">
              <a:rPr lang="en-US" smtClean="0"/>
              <a:t>24</a:t>
            </a:fld>
            <a:endParaRPr lang="en-US"/>
          </a:p>
        </p:txBody>
      </p:sp>
    </p:spTree>
    <p:extLst>
      <p:ext uri="{BB962C8B-B14F-4D97-AF65-F5344CB8AC3E}">
        <p14:creationId xmlns:p14="http://schemas.microsoft.com/office/powerpoint/2010/main" val="11460876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כל כך הרבה שהייתי צריכה להקפיץ דברים החוצה... אבל הרפואה המון (זיהוי גידולים וכו'), בחקלאות (זיהוי מזיקים, מחלות בצמחייה), במעקב אחרי כדור הארץ (מחקר ימים, מאגרי מים, תכונות של אדמה ומציאת משאבים), בארכיאולוגיה... בכיתה עוד יוצגו בהמשך.</a:t>
            </a:r>
          </a:p>
          <a:p>
            <a:pPr algn="r" rtl="1"/>
            <a:endParaRPr lang="he-IL" dirty="0"/>
          </a:p>
          <a:p>
            <a:pPr algn="r" rtl="1"/>
            <a:r>
              <a:rPr lang="he-IL" dirty="0"/>
              <a:t>מבחינת יתרונות וחסרונות: </a:t>
            </a:r>
          </a:p>
          <a:p>
            <a:pPr algn="r" rtl="1"/>
            <a:r>
              <a:rPr lang="he-IL" dirty="0"/>
              <a:t>מתקבל </a:t>
            </a:r>
            <a:r>
              <a:rPr lang="he-IL" dirty="0" err="1"/>
              <a:t>דאטא</a:t>
            </a:r>
            <a:r>
              <a:rPr lang="he-IL" dirty="0"/>
              <a:t> עשיר יותר ובעל שימושים רבים בתחומים שונים</a:t>
            </a:r>
          </a:p>
          <a:p>
            <a:pPr algn="r" rtl="1"/>
            <a:endParaRPr lang="he-IL" dirty="0"/>
          </a:p>
          <a:p>
            <a:pPr algn="r" rtl="1"/>
            <a:r>
              <a:rPr lang="he-IL" dirty="0"/>
              <a:t>אך הסיבוכיות הינה גבוהה יותר ולכן גם ההשתמשות הינה במשאבים וכלים יקרים</a:t>
            </a:r>
          </a:p>
          <a:p>
            <a:pPr algn="r" rtl="1"/>
            <a:r>
              <a:rPr lang="he-IL" dirty="0"/>
              <a:t>כמו כן, אנו עוברים מתלת </a:t>
            </a:r>
            <a:r>
              <a:rPr lang="he-IL" dirty="0" err="1"/>
              <a:t>מימד</a:t>
            </a:r>
            <a:r>
              <a:rPr lang="he-IL" dirty="0"/>
              <a:t> ל </a:t>
            </a:r>
            <a:r>
              <a:rPr lang="en-US" dirty="0"/>
              <a:t>n</a:t>
            </a:r>
            <a:r>
              <a:rPr lang="he-IL" dirty="0"/>
              <a:t> </a:t>
            </a:r>
            <a:r>
              <a:rPr lang="he-IL" dirty="0" err="1"/>
              <a:t>מימדי</a:t>
            </a:r>
            <a:endParaRPr lang="en-US" dirty="0"/>
          </a:p>
        </p:txBody>
      </p:sp>
      <p:sp>
        <p:nvSpPr>
          <p:cNvPr id="4" name="Slide Number Placeholder 3"/>
          <p:cNvSpPr>
            <a:spLocks noGrp="1"/>
          </p:cNvSpPr>
          <p:nvPr>
            <p:ph type="sldNum" sz="quarter" idx="5"/>
          </p:nvPr>
        </p:nvSpPr>
        <p:spPr/>
        <p:txBody>
          <a:bodyPr/>
          <a:lstStyle/>
          <a:p>
            <a:fld id="{1718771C-1E86-4CA4-A2DD-E92299CA3EC1}" type="slidenum">
              <a:rPr lang="en-US" smtClean="0"/>
              <a:t>25</a:t>
            </a:fld>
            <a:endParaRPr lang="en-US"/>
          </a:p>
        </p:txBody>
      </p:sp>
    </p:spTree>
    <p:extLst>
      <p:ext uri="{BB962C8B-B14F-4D97-AF65-F5344CB8AC3E}">
        <p14:creationId xmlns:p14="http://schemas.microsoft.com/office/powerpoint/2010/main" val="3372384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מקור התאורה מאוד משפיע על התוצאה הסופית של התצלום, ולפעמים אנחנו מתמודדים עם המון משתנים – השמש, זוויות תאורה, צל... ממש כמו בצילום רגיל</a:t>
            </a:r>
          </a:p>
          <a:p>
            <a:pPr algn="r" rtl="1"/>
            <a:endParaRPr lang="he-IL" dirty="0"/>
          </a:p>
          <a:p>
            <a:pPr algn="r" rtl="1"/>
            <a:endParaRPr lang="en-US" dirty="0"/>
          </a:p>
        </p:txBody>
      </p:sp>
      <p:sp>
        <p:nvSpPr>
          <p:cNvPr id="4" name="Slide Number Placeholder 3"/>
          <p:cNvSpPr>
            <a:spLocks noGrp="1"/>
          </p:cNvSpPr>
          <p:nvPr>
            <p:ph type="sldNum" sz="quarter" idx="5"/>
          </p:nvPr>
        </p:nvSpPr>
        <p:spPr/>
        <p:txBody>
          <a:bodyPr/>
          <a:lstStyle/>
          <a:p>
            <a:fld id="{1718771C-1E86-4CA4-A2DD-E92299CA3EC1}" type="slidenum">
              <a:rPr lang="en-US" smtClean="0"/>
              <a:t>26</a:t>
            </a:fld>
            <a:endParaRPr lang="en-US"/>
          </a:p>
        </p:txBody>
      </p:sp>
    </p:spTree>
    <p:extLst>
      <p:ext uri="{BB962C8B-B14F-4D97-AF65-F5344CB8AC3E}">
        <p14:creationId xmlns:p14="http://schemas.microsoft.com/office/powerpoint/2010/main" val="1832317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אנחנו רואים שהאנרגיה הסולרית שמגיעה לכדור הארץ משתנה מאוד כתלות באורך הגל. כדי לאזן את זה, אנחנו חייבים לדעת בזמן המדידה (למדוד או להניח) את הספקטרום של האנרגיה הסולרית בזמן שהתמונה מצולמת כדי לחשב נכון את השקיפות</a:t>
            </a:r>
            <a:endParaRPr lang="en-US" dirty="0"/>
          </a:p>
        </p:txBody>
      </p:sp>
      <p:sp>
        <p:nvSpPr>
          <p:cNvPr id="4" name="Slide Number Placeholder 3"/>
          <p:cNvSpPr>
            <a:spLocks noGrp="1"/>
          </p:cNvSpPr>
          <p:nvPr>
            <p:ph type="sldNum" sz="quarter" idx="5"/>
          </p:nvPr>
        </p:nvSpPr>
        <p:spPr/>
        <p:txBody>
          <a:bodyPr/>
          <a:lstStyle/>
          <a:p>
            <a:fld id="{1718771C-1E86-4CA4-A2DD-E92299CA3EC1}" type="slidenum">
              <a:rPr lang="en-US" smtClean="0"/>
              <a:t>27</a:t>
            </a:fld>
            <a:endParaRPr lang="en-US"/>
          </a:p>
        </p:txBody>
      </p:sp>
    </p:spTree>
    <p:extLst>
      <p:ext uri="{BB962C8B-B14F-4D97-AF65-F5344CB8AC3E}">
        <p14:creationId xmlns:p14="http://schemas.microsoft.com/office/powerpoint/2010/main" val="3039059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זווית הפגיעה היא הזווית בין נתיב האנרגיה הנכנסת לבין הקו המאונך לפני הקרקע.</a:t>
            </a:r>
          </a:p>
          <a:p>
            <a:pPr algn="r" rtl="1"/>
            <a:r>
              <a:rPr lang="he-IL" dirty="0"/>
              <a:t>האנרגיה המתקבלת בכל אורך גל משתנה בהתאם לקוסינוס של זווית הפגיעה.</a:t>
            </a:r>
          </a:p>
          <a:p>
            <a:pPr algn="r" rtl="1"/>
            <a:endParaRPr lang="he-IL" dirty="0"/>
          </a:p>
          <a:p>
            <a:pPr algn="r" rtl="1"/>
            <a:r>
              <a:rPr lang="he-IL" dirty="0"/>
              <a:t>האנרגיה המתקבלת על ידי כל שטח קרקע משתנה ככל שגובה השמש משתנה וגם אם השטח אינו ישר.</a:t>
            </a:r>
          </a:p>
          <a:p>
            <a:pPr algn="r" rtl="1"/>
            <a:endParaRPr lang="he-IL" dirty="0"/>
          </a:p>
          <a:p>
            <a:pPr algn="r" rtl="1"/>
            <a:r>
              <a:rPr lang="he-IL" dirty="0"/>
              <a:t>כמות האור המתקבלת על אזור יכולה לפחות על ידי צללים (צל) שמוטלים על ידי מאפיינים טופוגרפיים שונים כמו עננים ומשפיעים על תאי תמונה רבים וכך תרד רמת הבהירות על פני כל אורכי הגל עבור הפיקסלים המושפעים.</a:t>
            </a:r>
            <a:endParaRPr lang="en-US" dirty="0"/>
          </a:p>
        </p:txBody>
      </p:sp>
      <p:sp>
        <p:nvSpPr>
          <p:cNvPr id="4" name="Slide Number Placeholder 3"/>
          <p:cNvSpPr>
            <a:spLocks noGrp="1"/>
          </p:cNvSpPr>
          <p:nvPr>
            <p:ph type="sldNum" sz="quarter" idx="5"/>
          </p:nvPr>
        </p:nvSpPr>
        <p:spPr/>
        <p:txBody>
          <a:bodyPr/>
          <a:lstStyle/>
          <a:p>
            <a:fld id="{1718771C-1E86-4CA4-A2DD-E92299CA3EC1}" type="slidenum">
              <a:rPr lang="en-US" smtClean="0"/>
              <a:t>28</a:t>
            </a:fld>
            <a:endParaRPr lang="en-US"/>
          </a:p>
        </p:txBody>
      </p:sp>
    </p:spTree>
    <p:extLst>
      <p:ext uri="{BB962C8B-B14F-4D97-AF65-F5344CB8AC3E}">
        <p14:creationId xmlns:p14="http://schemas.microsoft.com/office/powerpoint/2010/main" val="39167540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אז חוץ מזה שהרווחנו אילוזיה נחמדה, היא גם עוזרת לנו להדגיש עוד בעיית תאורה, צל! עננים, עצים, שדות – כולם עלולים להטיל צל, שפוגע בבהירות ומוריד את הבהירות הנמדדת בכל הגלים בחלק שיש עליו צל.</a:t>
            </a:r>
            <a:endParaRPr lang="en-US" dirty="0"/>
          </a:p>
        </p:txBody>
      </p:sp>
      <p:sp>
        <p:nvSpPr>
          <p:cNvPr id="4" name="Slide Number Placeholder 3"/>
          <p:cNvSpPr>
            <a:spLocks noGrp="1"/>
          </p:cNvSpPr>
          <p:nvPr>
            <p:ph type="sldNum" sz="quarter" idx="5"/>
          </p:nvPr>
        </p:nvSpPr>
        <p:spPr/>
        <p:txBody>
          <a:bodyPr/>
          <a:lstStyle/>
          <a:p>
            <a:fld id="{1718771C-1E86-4CA4-A2DD-E92299CA3EC1}" type="slidenum">
              <a:rPr lang="en-US" smtClean="0"/>
              <a:t>29</a:t>
            </a:fld>
            <a:endParaRPr lang="en-US"/>
          </a:p>
        </p:txBody>
      </p:sp>
    </p:spTree>
    <p:extLst>
      <p:ext uri="{BB962C8B-B14F-4D97-AF65-F5344CB8AC3E}">
        <p14:creationId xmlns:p14="http://schemas.microsoft.com/office/powerpoint/2010/main" val="938559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גם כשהתנאים "אידיאליים", בלי הבעיות </a:t>
            </a:r>
            <a:r>
              <a:rPr lang="he-IL" dirty="0" err="1"/>
              <a:t>שתארנו</a:t>
            </a:r>
            <a:r>
              <a:rPr lang="he-IL" dirty="0"/>
              <a:t> עד כה, האטמוספרה שלנו עדיין יוצרת </a:t>
            </a:r>
            <a:r>
              <a:rPr lang="he-IL" dirty="0" err="1"/>
              <a:t>אינטרקציה</a:t>
            </a:r>
            <a:r>
              <a:rPr lang="he-IL" dirty="0"/>
              <a:t> עם האנרגיה בסולרית. עבור חלק מאורכי הגלים האטמוספרה מקטינה את כמות האנרגיה שמגיעה לארץ, בכך שגזים סופגים את הגלים ולא נותנים להם לעבור, כפי שרואים בגרף. בגלל אדי מים ופחמן דו חמצני יש גם הפחתה משמעותית בגלים שעוברים שהם בטווח 1.4-1.9, לכן אי אפשר להפיק ממש אינפורמציה מועילה. יש גם אפקטים של אור שעולה ונתקל באטמוספירה, וגם מקומות שונים באטמוספירה יש להם שונות וגם זה משפיע.</a:t>
            </a:r>
            <a:endParaRPr lang="en-US" dirty="0"/>
          </a:p>
        </p:txBody>
      </p:sp>
      <p:sp>
        <p:nvSpPr>
          <p:cNvPr id="4" name="Slide Number Placeholder 3"/>
          <p:cNvSpPr>
            <a:spLocks noGrp="1"/>
          </p:cNvSpPr>
          <p:nvPr>
            <p:ph type="sldNum" sz="quarter" idx="5"/>
          </p:nvPr>
        </p:nvSpPr>
        <p:spPr/>
        <p:txBody>
          <a:bodyPr/>
          <a:lstStyle/>
          <a:p>
            <a:fld id="{1718771C-1E86-4CA4-A2DD-E92299CA3EC1}" type="slidenum">
              <a:rPr lang="en-US" smtClean="0"/>
              <a:t>30</a:t>
            </a:fld>
            <a:endParaRPr lang="en-US"/>
          </a:p>
        </p:txBody>
      </p:sp>
    </p:spTree>
    <p:extLst>
      <p:ext uri="{BB962C8B-B14F-4D97-AF65-F5344CB8AC3E}">
        <p14:creationId xmlns:p14="http://schemas.microsoft.com/office/powerpoint/2010/main" val="7321814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כפי שראינו קודם לכן, כשנמדוד את הרפלקציה עבור אורכי גל שנספגים על ידי האטמוספרה לא נצליח לאסוף מידע ולכן יש חורים בגרף המוצג (באותם </a:t>
            </a:r>
            <a:r>
              <a:rPr lang="he-IL" dirty="0" err="1"/>
              <a:t>איזורים</a:t>
            </a:r>
            <a:r>
              <a:rPr lang="he-IL" dirty="0"/>
              <a:t> בשקופית הקודם היו ספיגות גדולות ולכן נאבד מידע)</a:t>
            </a:r>
          </a:p>
        </p:txBody>
      </p:sp>
      <p:sp>
        <p:nvSpPr>
          <p:cNvPr id="4" name="מציין מיקום של מספר שקופית 3"/>
          <p:cNvSpPr>
            <a:spLocks noGrp="1"/>
          </p:cNvSpPr>
          <p:nvPr>
            <p:ph type="sldNum" sz="quarter" idx="5"/>
          </p:nvPr>
        </p:nvSpPr>
        <p:spPr/>
        <p:txBody>
          <a:bodyPr/>
          <a:lstStyle/>
          <a:p>
            <a:fld id="{1718771C-1E86-4CA4-A2DD-E92299CA3EC1}" type="slidenum">
              <a:rPr lang="en-US" smtClean="0"/>
              <a:t>31</a:t>
            </a:fld>
            <a:endParaRPr lang="en-US"/>
          </a:p>
        </p:txBody>
      </p:sp>
    </p:spTree>
    <p:extLst>
      <p:ext uri="{BB962C8B-B14F-4D97-AF65-F5344CB8AC3E}">
        <p14:creationId xmlns:p14="http://schemas.microsoft.com/office/powerpoint/2010/main" val="2760507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השתקפות מכמתת את שיעור האור המוחזר על ידי חומר על פני אורכי גל שונים.</a:t>
            </a:r>
          </a:p>
          <a:p>
            <a:pPr algn="r" rtl="1"/>
            <a:endParaRPr lang="he-IL" dirty="0"/>
          </a:p>
          <a:p>
            <a:pPr algn="r" rtl="1"/>
            <a:r>
              <a:rPr lang="he-IL" dirty="0"/>
              <a:t>פסי ספיגה: סטיות בולטות כלפי מטה של העקומות הספקטרליות מסמנות את טווחי אורכי הגל שעבורם החומר סופג באופן סלקטיבי את האנרגיה הנכנסת.</a:t>
            </a:r>
          </a:p>
          <a:p>
            <a:pPr algn="r" rtl="1"/>
            <a:endParaRPr lang="he-IL" dirty="0"/>
          </a:p>
          <a:p>
            <a:pPr algn="r" rtl="1"/>
            <a:r>
              <a:rPr lang="he-IL" dirty="0"/>
              <a:t>הצורה הכוללת של עקומה ספקטרלית ומיקום וחוזק של פסי ספיגה במקרים רבים יכולים לשמש כדי לזהות ולהבחין בין חומרים שונים.</a:t>
            </a:r>
          </a:p>
          <a:p>
            <a:pPr algn="r" rtl="1"/>
            <a:endParaRPr lang="he-IL" dirty="0"/>
          </a:p>
          <a:p>
            <a:pPr algn="r" rtl="1"/>
            <a:r>
              <a:rPr lang="he-IL" dirty="0"/>
              <a:t>לדוגמה, לצמחייה יש החזר גבוה יותר בתחום </a:t>
            </a:r>
            <a:r>
              <a:rPr lang="he-IL" dirty="0" err="1"/>
              <a:t>האינפרא</a:t>
            </a:r>
            <a:r>
              <a:rPr lang="he-IL" dirty="0"/>
              <a:t> אדום הקרוב והחזרה נמוכה יותר של אור אדום מאשר קרקעות.</a:t>
            </a:r>
          </a:p>
          <a:p>
            <a:pPr algn="r" rtl="1"/>
            <a:endParaRPr lang="he-IL" dirty="0"/>
          </a:p>
        </p:txBody>
      </p:sp>
      <p:sp>
        <p:nvSpPr>
          <p:cNvPr id="4" name="מציין מיקום של מספר שקופית 3"/>
          <p:cNvSpPr>
            <a:spLocks noGrp="1"/>
          </p:cNvSpPr>
          <p:nvPr>
            <p:ph type="sldNum" sz="quarter" idx="5"/>
          </p:nvPr>
        </p:nvSpPr>
        <p:spPr/>
        <p:txBody>
          <a:bodyPr/>
          <a:lstStyle/>
          <a:p>
            <a:fld id="{1718771C-1E86-4CA4-A2DD-E92299CA3EC1}" type="slidenum">
              <a:rPr lang="en-US" smtClean="0"/>
              <a:t>4</a:t>
            </a:fld>
            <a:endParaRPr lang="en-US"/>
          </a:p>
        </p:txBody>
      </p:sp>
    </p:spTree>
    <p:extLst>
      <p:ext uri="{BB962C8B-B14F-4D97-AF65-F5344CB8AC3E}">
        <p14:creationId xmlns:p14="http://schemas.microsoft.com/office/powerpoint/2010/main" val="42199307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18771C-1E86-4CA4-A2DD-E92299CA3EC1}" type="slidenum">
              <a:rPr lang="en-US" smtClean="0"/>
              <a:t>32</a:t>
            </a:fld>
            <a:endParaRPr lang="en-US"/>
          </a:p>
        </p:txBody>
      </p:sp>
    </p:spTree>
    <p:extLst>
      <p:ext uri="{BB962C8B-B14F-4D97-AF65-F5344CB8AC3E}">
        <p14:creationId xmlns:p14="http://schemas.microsoft.com/office/powerpoint/2010/main" val="1434139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החיישן מעביר קרינה שהוא זיהה בכל אורך גל לסיגנל חשמלי שאח"כ מחושב לערכים מספריים שמייצגים את ערכי הקרינה. שונות בין חיישנים וטעויות מדידה קטנות גורם לכך שצריך לעבד את הנתונים כדי לקבל תוצאות שאפשר אח"כ לעבוד איתן</a:t>
            </a:r>
          </a:p>
          <a:p>
            <a:pPr algn="r" rtl="1"/>
            <a:endParaRPr lang="he-IL" dirty="0"/>
          </a:p>
          <a:p>
            <a:pPr algn="r" rtl="1"/>
            <a:r>
              <a:rPr lang="he-IL" dirty="0"/>
              <a:t>טמפרטורה שהחיישן חשוף אליה ובנוסף אבק משפיעים</a:t>
            </a:r>
            <a:endParaRPr lang="en-US" dirty="0"/>
          </a:p>
        </p:txBody>
      </p:sp>
      <p:sp>
        <p:nvSpPr>
          <p:cNvPr id="4" name="Slide Number Placeholder 3"/>
          <p:cNvSpPr>
            <a:spLocks noGrp="1"/>
          </p:cNvSpPr>
          <p:nvPr>
            <p:ph type="sldNum" sz="quarter" idx="5"/>
          </p:nvPr>
        </p:nvSpPr>
        <p:spPr/>
        <p:txBody>
          <a:bodyPr/>
          <a:lstStyle/>
          <a:p>
            <a:fld id="{1718771C-1E86-4CA4-A2DD-E92299CA3EC1}" type="slidenum">
              <a:rPr lang="en-US" smtClean="0"/>
              <a:t>33</a:t>
            </a:fld>
            <a:endParaRPr lang="en-US"/>
          </a:p>
        </p:txBody>
      </p:sp>
    </p:spTree>
    <p:extLst>
      <p:ext uri="{BB962C8B-B14F-4D97-AF65-F5344CB8AC3E}">
        <p14:creationId xmlns:p14="http://schemas.microsoft.com/office/powerpoint/2010/main" val="9523496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זו דומה מספרייה שנאספה כחלק </a:t>
            </a:r>
            <a:r>
              <a:rPr lang="he-IL" dirty="0" err="1"/>
              <a:t>מפרוייקט</a:t>
            </a:r>
            <a:r>
              <a:rPr lang="he-IL" dirty="0"/>
              <a:t> של </a:t>
            </a:r>
            <a:r>
              <a:rPr lang="he-IL" dirty="0" err="1"/>
              <a:t>נאסא</a:t>
            </a:r>
            <a:r>
              <a:rPr lang="he-IL" dirty="0"/>
              <a:t>, יש </a:t>
            </a:r>
            <a:r>
              <a:rPr lang="he-IL" dirty="0" err="1"/>
              <a:t>סיפריות</a:t>
            </a:r>
            <a:r>
              <a:rPr lang="he-IL" dirty="0"/>
              <a:t> נוספות בעלות שימושים רבים לארגונים שונים למען מטרות פרשנות תמונות היפר ספקטרליות על מידע ספקטרלי של חומרים טבעיים.</a:t>
            </a:r>
            <a:br>
              <a:rPr lang="en-US" dirty="0"/>
            </a:br>
            <a:r>
              <a:rPr lang="he-IL" dirty="0"/>
              <a:t>כדי לבצע השוואה זו, עלינו להמיר את ערכי הקרינה המקודדים בתמונה לערכי ההחזר.</a:t>
            </a:r>
          </a:p>
          <a:p>
            <a:pPr algn="r" rtl="1"/>
            <a:endParaRPr lang="he-IL" dirty="0"/>
          </a:p>
          <a:p>
            <a:pPr algn="r" rtl="1"/>
            <a:r>
              <a:rPr lang="he-IL" dirty="0"/>
              <a:t>ההמרה הזו אינה פשוטה. זה כמו להתיר קשר של גורמים. עלינו לקחת בחשבון את ספקטרום המקור הסולארי, השפעות תאורה עקב זווית השמש והטופוגרפיה, שידור אטמוספרי, רווח חיישן, היסט חיישן (רעש מכשיר פנימי) וזוהר נתיב עקב פיזור אטמוספרי. </a:t>
            </a:r>
          </a:p>
          <a:p>
            <a:endParaRPr lang="en-US" dirty="0"/>
          </a:p>
        </p:txBody>
      </p:sp>
      <p:sp>
        <p:nvSpPr>
          <p:cNvPr id="4" name="Slide Number Placeholder 3"/>
          <p:cNvSpPr>
            <a:spLocks noGrp="1"/>
          </p:cNvSpPr>
          <p:nvPr>
            <p:ph type="sldNum" sz="quarter" idx="5"/>
          </p:nvPr>
        </p:nvSpPr>
        <p:spPr/>
        <p:txBody>
          <a:bodyPr/>
          <a:lstStyle/>
          <a:p>
            <a:fld id="{1718771C-1E86-4CA4-A2DD-E92299CA3EC1}" type="slidenum">
              <a:rPr lang="en-US" smtClean="0"/>
              <a:t>34</a:t>
            </a:fld>
            <a:endParaRPr lang="en-US"/>
          </a:p>
        </p:txBody>
      </p:sp>
    </p:spTree>
    <p:extLst>
      <p:ext uri="{BB962C8B-B14F-4D97-AF65-F5344CB8AC3E}">
        <p14:creationId xmlns:p14="http://schemas.microsoft.com/office/powerpoint/2010/main" val="2064490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err="1"/>
              <a:t>ההגיון</a:t>
            </a:r>
            <a:r>
              <a:rPr lang="he-IL" dirty="0"/>
              <a:t> מאחורי זה </a:t>
            </a:r>
            <a:r>
              <a:rPr lang="he-IL" dirty="0" err="1"/>
              <a:t>זה</a:t>
            </a:r>
            <a:r>
              <a:rPr lang="he-IL" dirty="0"/>
              <a:t> שהבעיות שמטות את הנתונים מבחינת אטמוספירה וכאלה </a:t>
            </a:r>
            <a:r>
              <a:rPr lang="he-IL" dirty="0" err="1"/>
              <a:t>באיזור</a:t>
            </a:r>
            <a:r>
              <a:rPr lang="he-IL" dirty="0"/>
              <a:t> כנראה משפיעות על </a:t>
            </a:r>
            <a:r>
              <a:rPr lang="he-IL" dirty="0" err="1"/>
              <a:t>האיוזור</a:t>
            </a:r>
            <a:r>
              <a:rPr lang="he-IL" dirty="0"/>
              <a:t>, ולכן אם נחלק את התוצאה בממוצע נקבל נתונים נקיים יותר</a:t>
            </a:r>
          </a:p>
          <a:p>
            <a:pPr algn="r" rtl="1"/>
            <a:r>
              <a:rPr lang="he-IL" dirty="0"/>
              <a:t>בעיה – לרוב החומרים אין ספקטרום שטוח ולכן לא ממש נוכל לעשות </a:t>
            </a:r>
            <a:r>
              <a:rPr lang="he-IL" dirty="0" err="1"/>
              <a:t>אתזה</a:t>
            </a:r>
            <a:r>
              <a:rPr lang="he-IL" dirty="0"/>
              <a:t> </a:t>
            </a:r>
            <a:endParaRPr lang="en-US" dirty="0"/>
          </a:p>
          <a:p>
            <a:pPr algn="r" rtl="1"/>
            <a:endParaRPr lang="en-US" dirty="0"/>
          </a:p>
          <a:p>
            <a:pPr marL="0" marR="0" lvl="0" indent="0" algn="r" defTabSz="914400" rtl="1" eaLnBrk="1" fontAlgn="auto" latinLnBrk="0" hangingPunct="1">
              <a:lnSpc>
                <a:spcPct val="100000"/>
              </a:lnSpc>
              <a:spcBef>
                <a:spcPts val="0"/>
              </a:spcBef>
              <a:spcAft>
                <a:spcPts val="0"/>
              </a:spcAft>
              <a:buClrTx/>
              <a:buSzTx/>
              <a:buFontTx/>
              <a:buNone/>
              <a:tabLst/>
              <a:defRPr/>
            </a:pPr>
            <a:r>
              <a:rPr lang="en-US" b="0" i="0" dirty="0">
                <a:solidFill>
                  <a:srgbClr val="111111"/>
                </a:solidFill>
                <a:effectLst/>
                <a:highlight>
                  <a:srgbClr val="FFFFFF"/>
                </a:highlight>
                <a:latin typeface="Roboto" panose="020F0502020204030204" pitchFamily="2" charset="0"/>
              </a:rPr>
              <a:t>(a) original image, (b) flat-field background, and (c) processed image.</a:t>
            </a:r>
          </a:p>
          <a:p>
            <a:endParaRPr lang="en-US" dirty="0"/>
          </a:p>
        </p:txBody>
      </p:sp>
      <p:sp>
        <p:nvSpPr>
          <p:cNvPr id="4" name="Slide Number Placeholder 3"/>
          <p:cNvSpPr>
            <a:spLocks noGrp="1"/>
          </p:cNvSpPr>
          <p:nvPr>
            <p:ph type="sldNum" sz="quarter" idx="5"/>
          </p:nvPr>
        </p:nvSpPr>
        <p:spPr/>
        <p:txBody>
          <a:bodyPr/>
          <a:lstStyle/>
          <a:p>
            <a:fld id="{1718771C-1E86-4CA4-A2DD-E92299CA3EC1}" type="slidenum">
              <a:rPr lang="en-US" smtClean="0"/>
              <a:t>35</a:t>
            </a:fld>
            <a:endParaRPr lang="en-US"/>
          </a:p>
        </p:txBody>
      </p:sp>
    </p:spTree>
    <p:extLst>
      <p:ext uri="{BB962C8B-B14F-4D97-AF65-F5344CB8AC3E}">
        <p14:creationId xmlns:p14="http://schemas.microsoft.com/office/powerpoint/2010/main" val="28967678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אם ההנחה לא עובדת הספקטרום החזר יהיה מלא בשגיאות</a:t>
            </a:r>
          </a:p>
          <a:p>
            <a:pPr algn="r" rtl="1"/>
            <a:r>
              <a:rPr lang="he-IL" dirty="0"/>
              <a:t>אנו מניחים שמדובר בתמונה הטרוגנית שעבורה המידע שמתקבל הינו אחיד</a:t>
            </a:r>
          </a:p>
          <a:p>
            <a:pPr algn="r" rtl="1"/>
            <a:r>
              <a:rPr lang="he-IL" dirty="0"/>
              <a:t>אם מדובר בתמונה שאינה הטרוגנית אזי אם נבצע נורמליזציה תהיה "הקצנה" ונאבד את </a:t>
            </a:r>
            <a:r>
              <a:rPr lang="he-IL" dirty="0" err="1"/>
              <a:t>הניואנסיות</a:t>
            </a:r>
            <a:r>
              <a:rPr lang="he-IL" dirty="0"/>
              <a:t> של התמונה.</a:t>
            </a:r>
          </a:p>
          <a:p>
            <a:pPr algn="r" rtl="1"/>
            <a:r>
              <a:rPr lang="he-IL" dirty="0"/>
              <a:t>לדוגמה אם יש לנו תמונה בגווני אפור בין לבן לשחור אזי אם נבצע נורמליזציה אזי כל מה שמעל טווח מסוים יראה שחור ומתחת לטווח יהיה לבן ונאבד הרבה מהמידע וטווח הערכים יקטן</a:t>
            </a:r>
          </a:p>
          <a:p>
            <a:pPr algn="r" rtl="1"/>
            <a:r>
              <a:rPr lang="he-IL" dirty="0"/>
              <a:t>ולכן ספקטרום ההחזר יהיה בעל שגיאות.</a:t>
            </a:r>
            <a:endParaRPr lang="en-US" dirty="0"/>
          </a:p>
        </p:txBody>
      </p:sp>
      <p:sp>
        <p:nvSpPr>
          <p:cNvPr id="4" name="Slide Number Placeholder 3"/>
          <p:cNvSpPr>
            <a:spLocks noGrp="1"/>
          </p:cNvSpPr>
          <p:nvPr>
            <p:ph type="sldNum" sz="quarter" idx="5"/>
          </p:nvPr>
        </p:nvSpPr>
        <p:spPr/>
        <p:txBody>
          <a:bodyPr/>
          <a:lstStyle/>
          <a:p>
            <a:fld id="{1718771C-1E86-4CA4-A2DD-E92299CA3EC1}" type="slidenum">
              <a:rPr lang="en-US" smtClean="0"/>
              <a:t>36</a:t>
            </a:fld>
            <a:endParaRPr lang="en-US"/>
          </a:p>
        </p:txBody>
      </p:sp>
    </p:spTree>
    <p:extLst>
      <p:ext uri="{BB962C8B-B14F-4D97-AF65-F5344CB8AC3E}">
        <p14:creationId xmlns:p14="http://schemas.microsoft.com/office/powerpoint/2010/main" val="1846613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הקרינה משפיעה על רמת הבהירות, נמדוד את הקרינה וניצור משוואה ונמצא את הרפלקציה.</a:t>
            </a:r>
          </a:p>
          <a:p>
            <a:pPr algn="r" rtl="1"/>
            <a:endParaRPr lang="he-IL" dirty="0"/>
          </a:p>
          <a:p>
            <a:pPr algn="r" rtl="1"/>
            <a:r>
              <a:rPr lang="he-IL" dirty="0"/>
              <a:t>זה לא עוזר לנו להתמודד עם שאר הבעיות כגון שינויי אטמוספרה וצללים</a:t>
            </a:r>
          </a:p>
          <a:p>
            <a:pPr algn="r" rtl="1"/>
            <a:endParaRPr lang="he-IL" dirty="0"/>
          </a:p>
          <a:p>
            <a:pPr algn="r" rtl="1"/>
            <a:r>
              <a:rPr lang="he-IL" dirty="0"/>
              <a:t>איך נפעיל על כל פיקסל:</a:t>
            </a:r>
          </a:p>
          <a:p>
            <a:pPr algn="r" rtl="1"/>
            <a:endParaRPr lang="he-IL" dirty="0"/>
          </a:p>
          <a:p>
            <a:pPr algn="r" rtl="1"/>
            <a:r>
              <a:rPr lang="he-IL" dirty="0"/>
              <a:t>הפיקסל יהיה החסרה בין הערך שנמדד על ידי החיישן (הקרינה בפיקסל) פחות </a:t>
            </a:r>
            <a:r>
              <a:rPr lang="he-IL" dirty="0" err="1"/>
              <a:t>האופסט</a:t>
            </a:r>
            <a:r>
              <a:rPr lang="he-IL" dirty="0"/>
              <a:t> ואת כל זה נחלק </a:t>
            </a:r>
            <a:r>
              <a:rPr lang="he-IL" dirty="0" err="1"/>
              <a:t>בגיין</a:t>
            </a:r>
            <a:endParaRPr lang="he-IL" dirty="0"/>
          </a:p>
          <a:p>
            <a:pPr algn="r" rtl="1"/>
            <a:r>
              <a:rPr lang="he-IL" dirty="0"/>
              <a:t>את </a:t>
            </a:r>
            <a:r>
              <a:rPr lang="he-IL" dirty="0" err="1"/>
              <a:t>האופסט</a:t>
            </a:r>
            <a:r>
              <a:rPr lang="he-IL" dirty="0"/>
              <a:t> והגיין אנחנו מחשבים בהינתן שתי הנקודות</a:t>
            </a:r>
          </a:p>
          <a:p>
            <a:pPr algn="r" rtl="1"/>
            <a:endParaRPr lang="he-IL" dirty="0"/>
          </a:p>
          <a:p>
            <a:pPr algn="r" rtl="1"/>
            <a:r>
              <a:rPr lang="he-IL" b="0" i="0" dirty="0">
                <a:solidFill>
                  <a:srgbClr val="222222"/>
                </a:solidFill>
                <a:effectLst/>
                <a:highlight>
                  <a:srgbClr val="FFFFFF"/>
                </a:highlight>
                <a:latin typeface="Arial" panose="020B0604020202020204" pitchFamily="34" charset="0"/>
              </a:rPr>
              <a:t>כדי לבטל את השפעת התאורה (אם התאורה מוטית צבע כמו אדמדם או כחלחל) וגם את העוצמה אולי, אז צריך לחלק כל פיקסל </a:t>
            </a:r>
            <a:r>
              <a:rPr lang="he-IL" b="0" i="0" dirty="0" err="1">
                <a:solidFill>
                  <a:srgbClr val="222222"/>
                </a:solidFill>
                <a:effectLst/>
                <a:highlight>
                  <a:srgbClr val="FFFFFF"/>
                </a:highlight>
                <a:latin typeface="Arial" panose="020B0604020202020204" pitchFamily="34" charset="0"/>
              </a:rPr>
              <a:t>בספקטרה</a:t>
            </a:r>
            <a:r>
              <a:rPr lang="he-IL" b="0" i="0" dirty="0">
                <a:solidFill>
                  <a:srgbClr val="222222"/>
                </a:solidFill>
                <a:effectLst/>
                <a:highlight>
                  <a:srgbClr val="FFFFFF"/>
                </a:highlight>
                <a:latin typeface="Arial" panose="020B0604020202020204" pitchFamily="34" charset="0"/>
              </a:rPr>
              <a:t> של התאורה.  </a:t>
            </a:r>
          </a:p>
          <a:p>
            <a:pPr algn="r" rtl="1"/>
            <a:r>
              <a:rPr lang="he-IL" b="0" i="0" dirty="0">
                <a:solidFill>
                  <a:srgbClr val="222222"/>
                </a:solidFill>
                <a:effectLst/>
                <a:highlight>
                  <a:srgbClr val="FFFFFF"/>
                </a:highlight>
                <a:latin typeface="Arial" panose="020B0604020202020204" pitchFamily="34" charset="0"/>
              </a:rPr>
              <a:t>מוצאים את </a:t>
            </a:r>
            <a:r>
              <a:rPr lang="he-IL" b="0" i="0" dirty="0" err="1">
                <a:solidFill>
                  <a:srgbClr val="222222"/>
                </a:solidFill>
                <a:effectLst/>
                <a:highlight>
                  <a:srgbClr val="FFFFFF"/>
                </a:highlight>
                <a:latin typeface="Arial" panose="020B0604020202020204" pitchFamily="34" charset="0"/>
              </a:rPr>
              <a:t>הספקטרה</a:t>
            </a:r>
            <a:r>
              <a:rPr lang="he-IL" b="0" i="0" dirty="0">
                <a:solidFill>
                  <a:srgbClr val="222222"/>
                </a:solidFill>
                <a:effectLst/>
                <a:highlight>
                  <a:srgbClr val="FFFFFF"/>
                </a:highlight>
                <a:latin typeface="Arial" panose="020B0604020202020204" pitchFamily="34" charset="0"/>
              </a:rPr>
              <a:t> הזו עי מציאת 2 </a:t>
            </a:r>
            <a:r>
              <a:rPr lang="he-IL" b="0" i="0" dirty="0" err="1">
                <a:solidFill>
                  <a:srgbClr val="222222"/>
                </a:solidFill>
                <a:effectLst/>
                <a:highlight>
                  <a:srgbClr val="FFFFFF"/>
                </a:highlight>
                <a:latin typeface="Arial" panose="020B0604020202020204" pitchFamily="34" charset="0"/>
              </a:rPr>
              <a:t>אוביקטים</a:t>
            </a:r>
            <a:r>
              <a:rPr lang="he-IL" b="0" i="0" dirty="0">
                <a:solidFill>
                  <a:srgbClr val="222222"/>
                </a:solidFill>
                <a:effectLst/>
                <a:highlight>
                  <a:srgbClr val="FFFFFF"/>
                </a:highlight>
                <a:latin typeface="Arial" panose="020B0604020202020204" pitchFamily="34" charset="0"/>
              </a:rPr>
              <a:t> (תחת אותה תאורה). </a:t>
            </a:r>
          </a:p>
          <a:p>
            <a:pPr algn="r" rtl="1"/>
            <a:r>
              <a:rPr lang="he-IL" b="0" i="0" dirty="0" err="1">
                <a:solidFill>
                  <a:srgbClr val="222222"/>
                </a:solidFill>
                <a:effectLst/>
                <a:highlight>
                  <a:srgbClr val="FFFFFF"/>
                </a:highlight>
                <a:latin typeface="Arial" panose="020B0604020202020204" pitchFamily="34" charset="0"/>
              </a:rPr>
              <a:t>הספקטרה</a:t>
            </a:r>
            <a:r>
              <a:rPr lang="he-IL" b="0" i="0" dirty="0">
                <a:solidFill>
                  <a:srgbClr val="222222"/>
                </a:solidFill>
                <a:effectLst/>
                <a:highlight>
                  <a:srgbClr val="FFFFFF"/>
                </a:highlight>
                <a:latin typeface="Arial" panose="020B0604020202020204" pitchFamily="34" charset="0"/>
              </a:rPr>
              <a:t> של שניהם מושפעת עי הכפלה בתאורה והוספת הסטה ולכן השיפוע הוא פקטור ההכפלה והחיתוך עם ציר ה </a:t>
            </a:r>
            <a:r>
              <a:rPr lang="en-US" b="0" i="0" dirty="0">
                <a:solidFill>
                  <a:srgbClr val="222222"/>
                </a:solidFill>
                <a:effectLst/>
                <a:highlight>
                  <a:srgbClr val="FFFFFF"/>
                </a:highlight>
                <a:latin typeface="Arial" panose="020B0604020202020204" pitchFamily="34" charset="0"/>
              </a:rPr>
              <a:t>Y</a:t>
            </a:r>
            <a:r>
              <a:rPr lang="he-IL" b="0" i="0" dirty="0">
                <a:solidFill>
                  <a:srgbClr val="222222"/>
                </a:solidFill>
                <a:effectLst/>
                <a:highlight>
                  <a:srgbClr val="FFFFFF"/>
                </a:highlight>
                <a:latin typeface="Arial" panose="020B0604020202020204" pitchFamily="34" charset="0"/>
              </a:rPr>
              <a:t> זה פקטור ההוספה (</a:t>
            </a:r>
            <a:r>
              <a:rPr lang="he-IL" b="0" i="0" dirty="0" err="1">
                <a:solidFill>
                  <a:srgbClr val="222222"/>
                </a:solidFill>
                <a:effectLst/>
                <a:highlight>
                  <a:srgbClr val="FFFFFF"/>
                </a:highlight>
                <a:latin typeface="Arial" panose="020B0604020202020204" pitchFamily="34" charset="0"/>
              </a:rPr>
              <a:t>כש</a:t>
            </a:r>
            <a:r>
              <a:rPr lang="he-IL" b="0" i="0" dirty="0">
                <a:solidFill>
                  <a:srgbClr val="222222"/>
                </a:solidFill>
                <a:effectLst/>
                <a:highlight>
                  <a:srgbClr val="FFFFFF"/>
                </a:highlight>
                <a:latin typeface="Arial" panose="020B0604020202020204" pitchFamily="34" charset="0"/>
              </a:rPr>
              <a:t> ה </a:t>
            </a:r>
            <a:r>
              <a:rPr lang="en-US" b="0" i="0" dirty="0">
                <a:solidFill>
                  <a:srgbClr val="222222"/>
                </a:solidFill>
                <a:effectLst/>
                <a:highlight>
                  <a:srgbClr val="FFFFFF"/>
                </a:highlight>
                <a:latin typeface="Arial" panose="020B0604020202020204" pitchFamily="34" charset="0"/>
              </a:rPr>
              <a:t>REFLECTANCE 0 </a:t>
            </a:r>
            <a:r>
              <a:rPr lang="he-IL" b="0" i="0" dirty="0">
                <a:solidFill>
                  <a:srgbClr val="222222"/>
                </a:solidFill>
                <a:effectLst/>
                <a:highlight>
                  <a:srgbClr val="FFFFFF"/>
                </a:highlight>
                <a:latin typeface="Arial" panose="020B0604020202020204" pitchFamily="34" charset="0"/>
              </a:rPr>
              <a:t> אז כל מה שרואים זה התאורה המשתקפת או שנמצאת </a:t>
            </a:r>
            <a:r>
              <a:rPr lang="he-IL" b="0" i="0" dirty="0" err="1">
                <a:solidFill>
                  <a:srgbClr val="222222"/>
                </a:solidFill>
                <a:effectLst/>
                <a:highlight>
                  <a:srgbClr val="FFFFFF"/>
                </a:highlight>
                <a:latin typeface="Arial" panose="020B0604020202020204" pitchFamily="34" charset="0"/>
              </a:rPr>
              <a:t>באויר</a:t>
            </a:r>
            <a:r>
              <a:rPr lang="he-IL" b="0" i="0" dirty="0">
                <a:solidFill>
                  <a:srgbClr val="222222"/>
                </a:solidFill>
                <a:effectLst/>
                <a:highlight>
                  <a:srgbClr val="FFFFFF"/>
                </a:highlight>
                <a:latin typeface="Arial" panose="020B0604020202020204" pitchFamily="34" charset="0"/>
              </a:rPr>
              <a:t>)</a:t>
            </a:r>
            <a:endParaRPr lang="he-IL" dirty="0"/>
          </a:p>
          <a:p>
            <a:pPr algn="r" rtl="1"/>
            <a:endParaRPr lang="he-IL" dirty="0"/>
          </a:p>
          <a:p>
            <a:pPr algn="r" rtl="1"/>
            <a:endParaRPr lang="he-IL" dirty="0"/>
          </a:p>
        </p:txBody>
      </p:sp>
      <p:sp>
        <p:nvSpPr>
          <p:cNvPr id="4" name="מציין מיקום של מספר שקופית 3"/>
          <p:cNvSpPr>
            <a:spLocks noGrp="1"/>
          </p:cNvSpPr>
          <p:nvPr>
            <p:ph type="sldNum" sz="quarter" idx="5"/>
          </p:nvPr>
        </p:nvSpPr>
        <p:spPr/>
        <p:txBody>
          <a:bodyPr/>
          <a:lstStyle/>
          <a:p>
            <a:fld id="{1718771C-1E86-4CA4-A2DD-E92299CA3EC1}" type="slidenum">
              <a:rPr lang="en-US" smtClean="0"/>
              <a:t>37</a:t>
            </a:fld>
            <a:endParaRPr lang="en-US"/>
          </a:p>
        </p:txBody>
      </p:sp>
    </p:spTree>
    <p:extLst>
      <p:ext uri="{BB962C8B-B14F-4D97-AF65-F5344CB8AC3E}">
        <p14:creationId xmlns:p14="http://schemas.microsoft.com/office/powerpoint/2010/main" val="7589381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נרצה לחשב את השפעות באטמוספרה על פני </a:t>
            </a:r>
            <a:r>
              <a:rPr lang="he-IL" dirty="0" err="1"/>
              <a:t>הדאטא</a:t>
            </a:r>
            <a:r>
              <a:rPr lang="he-IL" dirty="0"/>
              <a:t> שמתקבל כדי לפתור את הבעיות הקודמות (השוואה בין דגימות- תנאים שונים גורמים לתוצאות שונות)</a:t>
            </a:r>
          </a:p>
          <a:p>
            <a:pPr algn="r" rtl="1"/>
            <a:r>
              <a:rPr lang="he-IL" dirty="0"/>
              <a:t>פותח מודל :בנקודה את הפרמטרים שלה ולחשב לפי כללים מסוימים פונקציה (פרמטרים של האטמוספירה)</a:t>
            </a:r>
          </a:p>
          <a:p>
            <a:pPr algn="r" rtl="1"/>
            <a:r>
              <a:rPr lang="he-IL" dirty="0"/>
              <a:t>לפעמים אין לנו את כל המשאבים למצוא את הפרמטרים האלו</a:t>
            </a:r>
          </a:p>
          <a:p>
            <a:pPr algn="r" rtl="1"/>
            <a:r>
              <a:rPr lang="he-IL" dirty="0"/>
              <a:t>אז נבצע כל מיני הנחות על חלק מהפרמטרים</a:t>
            </a:r>
          </a:p>
          <a:p>
            <a:pPr algn="r" rtl="1"/>
            <a:r>
              <a:rPr lang="he-IL" dirty="0"/>
              <a:t>לדוגמה נניח שספיגה של קרנים על ידי גזים היא </a:t>
            </a:r>
            <a:r>
              <a:rPr lang="he-IL" dirty="0" err="1"/>
              <a:t>יוניפורמית</a:t>
            </a:r>
            <a:endParaRPr lang="he-IL" dirty="0"/>
          </a:p>
          <a:p>
            <a:pPr algn="r" rtl="1"/>
            <a:r>
              <a:rPr lang="he-IL" dirty="0"/>
              <a:t>בגרף אפשר לראות שיש ספיגה ממש גדולה על ידי גזים ב 1.4 ו ב 1.9. לכן הכל יהיה כפי שניתן לראות בגרף</a:t>
            </a:r>
          </a:p>
          <a:p>
            <a:pPr algn="r" rtl="1"/>
            <a:r>
              <a:rPr lang="he-IL" dirty="0"/>
              <a:t>ישנם מצבים שאורכי גלים מסוימים נחסמים על ידי מים (אדי המים לא מאפשרים לגלים לחדור לאדמה)</a:t>
            </a:r>
          </a:p>
          <a:p>
            <a:pPr algn="r" rtl="1"/>
            <a:r>
              <a:rPr lang="he-IL" dirty="0"/>
              <a:t>אדי מים משתנים </a:t>
            </a:r>
            <a:r>
              <a:rPr lang="he-IL" dirty="0" err="1"/>
              <a:t>באיזור</a:t>
            </a:r>
            <a:r>
              <a:rPr lang="he-IL" dirty="0"/>
              <a:t> בו אנו נמצאים לדוגמה </a:t>
            </a:r>
            <a:r>
              <a:rPr lang="he-IL" dirty="0" err="1"/>
              <a:t>איזור</a:t>
            </a:r>
            <a:r>
              <a:rPr lang="he-IL" dirty="0"/>
              <a:t> ימי או יבשתי (באזור ימי נעבור פיקסל </a:t>
            </a:r>
            <a:r>
              <a:rPr lang="he-IL" dirty="0" err="1"/>
              <a:t>פיקסל</a:t>
            </a:r>
            <a:r>
              <a:rPr lang="he-IL" dirty="0"/>
              <a:t> ונתקן את </a:t>
            </a:r>
            <a:r>
              <a:rPr lang="he-IL" dirty="0" err="1"/>
              <a:t>הדאטא</a:t>
            </a:r>
            <a:r>
              <a:rPr lang="he-IL" dirty="0"/>
              <a:t> לפי זה- נתקן את הגלים כאילו הם חדרו)</a:t>
            </a:r>
          </a:p>
          <a:p>
            <a:pPr algn="r" rtl="1"/>
            <a:r>
              <a:rPr lang="he-IL" dirty="0"/>
              <a:t>נרצה להתאים את התאנים בזמן המדידה לתנאים שנמדדו בספריות.</a:t>
            </a:r>
            <a:endParaRPr lang="en-US" dirty="0"/>
          </a:p>
          <a:p>
            <a:pPr algn="r" rtl="1"/>
            <a:endParaRPr lang="he-IL" dirty="0"/>
          </a:p>
          <a:p>
            <a:pPr algn="r" rtl="1"/>
            <a:r>
              <a:rPr lang="he-IL" dirty="0"/>
              <a:t>גם כאן זה עוזר לבעיות של אטמוספרה אך לא עוזר לבעיות הצללה ובעיות גיאומטריות</a:t>
            </a:r>
          </a:p>
        </p:txBody>
      </p:sp>
      <p:sp>
        <p:nvSpPr>
          <p:cNvPr id="4" name="מציין מיקום של מספר שקופית 3"/>
          <p:cNvSpPr>
            <a:spLocks noGrp="1"/>
          </p:cNvSpPr>
          <p:nvPr>
            <p:ph type="sldNum" sz="quarter" idx="5"/>
          </p:nvPr>
        </p:nvSpPr>
        <p:spPr/>
        <p:txBody>
          <a:bodyPr/>
          <a:lstStyle/>
          <a:p>
            <a:fld id="{1718771C-1E86-4CA4-A2DD-E92299CA3EC1}" type="slidenum">
              <a:rPr lang="en-US" smtClean="0"/>
              <a:t>38</a:t>
            </a:fld>
            <a:endParaRPr lang="en-US"/>
          </a:p>
        </p:txBody>
      </p:sp>
    </p:spTree>
    <p:extLst>
      <p:ext uri="{BB962C8B-B14F-4D97-AF65-F5344CB8AC3E}">
        <p14:creationId xmlns:p14="http://schemas.microsoft.com/office/powerpoint/2010/main" val="39724766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אפשר להשתמש </a:t>
            </a:r>
            <a:r>
              <a:rPr lang="he-IL" dirty="0" err="1"/>
              <a:t>באמאסאי</a:t>
            </a:r>
            <a:r>
              <a:rPr lang="he-IL" dirty="0"/>
              <a:t> כדי לבצע סיווג אם </a:t>
            </a:r>
            <a:r>
              <a:rPr lang="he-IL" dirty="0" err="1"/>
              <a:t>הדאטא</a:t>
            </a:r>
            <a:r>
              <a:rPr lang="he-IL" dirty="0"/>
              <a:t> שלנו הוא חומר כזה או אחר</a:t>
            </a:r>
          </a:p>
          <a:p>
            <a:pPr algn="r" rtl="1"/>
            <a:r>
              <a:rPr lang="he-IL" dirty="0"/>
              <a:t>אפשר גם להשתמש נגיד </a:t>
            </a:r>
            <a:r>
              <a:rPr lang="he-IL" dirty="0" err="1"/>
              <a:t>באמאלאי</a:t>
            </a:r>
            <a:r>
              <a:rPr lang="he-IL" dirty="0"/>
              <a:t> כמסווג</a:t>
            </a:r>
            <a:endParaRPr lang="en-US" dirty="0"/>
          </a:p>
        </p:txBody>
      </p:sp>
      <p:sp>
        <p:nvSpPr>
          <p:cNvPr id="4" name="Slide Number Placeholder 3"/>
          <p:cNvSpPr>
            <a:spLocks noGrp="1"/>
          </p:cNvSpPr>
          <p:nvPr>
            <p:ph type="sldNum" sz="quarter" idx="5"/>
          </p:nvPr>
        </p:nvSpPr>
        <p:spPr/>
        <p:txBody>
          <a:bodyPr/>
          <a:lstStyle/>
          <a:p>
            <a:fld id="{1718771C-1E86-4CA4-A2DD-E92299CA3EC1}" type="slidenum">
              <a:rPr lang="en-US" smtClean="0"/>
              <a:t>39</a:t>
            </a:fld>
            <a:endParaRPr lang="en-US"/>
          </a:p>
        </p:txBody>
      </p:sp>
    </p:spTree>
    <p:extLst>
      <p:ext uri="{BB962C8B-B14F-4D97-AF65-F5344CB8AC3E}">
        <p14:creationId xmlns:p14="http://schemas.microsoft.com/office/powerpoint/2010/main" val="36324108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אפשר להשתמש בזה כדי לחשב דומות בין שני וקטורים (דוגמית ומדידה)</a:t>
            </a:r>
            <a:endParaRPr lang="en-US" dirty="0"/>
          </a:p>
        </p:txBody>
      </p:sp>
      <p:sp>
        <p:nvSpPr>
          <p:cNvPr id="4" name="Slide Number Placeholder 3"/>
          <p:cNvSpPr>
            <a:spLocks noGrp="1"/>
          </p:cNvSpPr>
          <p:nvPr>
            <p:ph type="sldNum" sz="quarter" idx="5"/>
          </p:nvPr>
        </p:nvSpPr>
        <p:spPr/>
        <p:txBody>
          <a:bodyPr/>
          <a:lstStyle/>
          <a:p>
            <a:fld id="{1718771C-1E86-4CA4-A2DD-E92299CA3EC1}" type="slidenum">
              <a:rPr lang="en-US" smtClean="0"/>
              <a:t>40</a:t>
            </a:fld>
            <a:endParaRPr lang="en-US"/>
          </a:p>
        </p:txBody>
      </p:sp>
    </p:spTree>
    <p:extLst>
      <p:ext uri="{BB962C8B-B14F-4D97-AF65-F5344CB8AC3E}">
        <p14:creationId xmlns:p14="http://schemas.microsoft.com/office/powerpoint/2010/main" val="9280640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גישה ראשונה היא להתאים בין תמונה לספקטרום באיזו ספריה, אבל זה תלוי בדיוק של </a:t>
            </a:r>
            <a:r>
              <a:rPr lang="he-IL" dirty="0" err="1"/>
              <a:t>הספקטרה</a:t>
            </a:r>
            <a:r>
              <a:rPr lang="he-IL" dirty="0"/>
              <a:t> של התמונה וזה טוב רק אם באמת יש המון </a:t>
            </a:r>
            <a:r>
              <a:rPr lang="he-IL" dirty="0" err="1"/>
              <a:t>המון</a:t>
            </a:r>
            <a:r>
              <a:rPr lang="he-IL" dirty="0"/>
              <a:t> ממה שאנחנו מחפשות בתמונה ורק את זה. (על מנת לדעת באיזה חומר או </a:t>
            </a:r>
            <a:r>
              <a:rPr lang="he-IL" dirty="0" err="1"/>
              <a:t>אוביקט</a:t>
            </a:r>
            <a:r>
              <a:rPr lang="he-IL" dirty="0"/>
              <a:t> יש בתמונה- ביצוע השוואה)</a:t>
            </a:r>
          </a:p>
          <a:p>
            <a:pPr algn="r" rtl="1"/>
            <a:br>
              <a:rPr lang="en-US" dirty="0"/>
            </a:br>
            <a:r>
              <a:rPr lang="he-IL" dirty="0"/>
              <a:t>נקודה שנייה, כבר דיברנו על זה שיש לנו בעיה אם יש כמה דברים שונים אותה תמונה, תמונה יכולה להתאים אולי לכמה דברים בצורה שונה (יש גלים מסוימים בתמונה שיכולים להתאים לכמה דברים שונים במקומות אחרים).</a:t>
            </a:r>
          </a:p>
          <a:p>
            <a:pPr algn="r" rtl="1"/>
            <a:br>
              <a:rPr lang="en-US" dirty="0"/>
            </a:br>
            <a:r>
              <a:rPr lang="he-IL" dirty="0"/>
              <a:t>נקודה שלישית, כשנמפה חומר הכי טוב זה לעבוד לפי החומר הכי דומיננטי. כפי שראינו עם דוגמת התא, מיפוי על פי חומר ממש יכול לעזור לנו. </a:t>
            </a:r>
          </a:p>
          <a:p>
            <a:pPr algn="r" rtl="1"/>
            <a:r>
              <a:rPr lang="he-IL" dirty="0"/>
              <a:t>אם נדגום עבור פיקסל מעורבב ונקבל התאמה דיי גבוהה אזי נוכל להבין מהו החומר הדומיננטי בפיקסל.</a:t>
            </a:r>
          </a:p>
          <a:p>
            <a:pPr algn="r" rtl="1"/>
            <a:r>
              <a:rPr lang="he-IL" dirty="0"/>
              <a:t>אם לא נצליח לקבל התאמה טובה לכלום אזי כנראה שאין משהו דומיננטי ונשאיר את הפיקסל ללא קטלוג.</a:t>
            </a:r>
            <a:endParaRPr lang="en-US" dirty="0"/>
          </a:p>
        </p:txBody>
      </p:sp>
      <p:sp>
        <p:nvSpPr>
          <p:cNvPr id="4" name="Slide Number Placeholder 3"/>
          <p:cNvSpPr>
            <a:spLocks noGrp="1"/>
          </p:cNvSpPr>
          <p:nvPr>
            <p:ph type="sldNum" sz="quarter" idx="5"/>
          </p:nvPr>
        </p:nvSpPr>
        <p:spPr/>
        <p:txBody>
          <a:bodyPr/>
          <a:lstStyle/>
          <a:p>
            <a:fld id="{1718771C-1E86-4CA4-A2DD-E92299CA3EC1}" type="slidenum">
              <a:rPr lang="en-US" smtClean="0"/>
              <a:t>41</a:t>
            </a:fld>
            <a:endParaRPr lang="en-US"/>
          </a:p>
        </p:txBody>
      </p:sp>
    </p:spTree>
    <p:extLst>
      <p:ext uri="{BB962C8B-B14F-4D97-AF65-F5344CB8AC3E}">
        <p14:creationId xmlns:p14="http://schemas.microsoft.com/office/powerpoint/2010/main" val="3596361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הבנו שאנחנו רוצים למדוד שקיפות של יחידת גודל בתמונה. בדוגמה הזו, נראה שהקרינה מפריעה למדידת השקיפות בחלק האדום. במקום למדוד את השקיפות הספקטרלית, מדדנו את הקרינה הספקטרלית – כי זה כמות האור שהגיעה לחיישן עבור כל אורך גל. וזה רק קצה המזלג! בהמשך הקורס נעמיק בעוד הרבה בעיות שנתקלים בהן בעת איסוף </a:t>
            </a:r>
            <a:r>
              <a:rPr lang="he-IL" dirty="0" err="1"/>
              <a:t>הדאטא</a:t>
            </a:r>
            <a:r>
              <a:rPr lang="he-IL" dirty="0"/>
              <a:t>, שמתחילות מבעיות "קטנות" של שונות בין חיישנים עד לבעיות שהאטמוספרה והשונות של האור </a:t>
            </a:r>
            <a:r>
              <a:rPr lang="he-IL" dirty="0" err="1"/>
              <a:t>שמגייע</a:t>
            </a:r>
            <a:r>
              <a:rPr lang="he-IL" dirty="0"/>
              <a:t> אלינו מהשמש עושה!</a:t>
            </a:r>
            <a:endParaRPr lang="en-US" dirty="0"/>
          </a:p>
        </p:txBody>
      </p:sp>
      <p:sp>
        <p:nvSpPr>
          <p:cNvPr id="4" name="Slide Number Placeholder 3"/>
          <p:cNvSpPr>
            <a:spLocks noGrp="1"/>
          </p:cNvSpPr>
          <p:nvPr>
            <p:ph type="sldNum" sz="quarter" idx="5"/>
          </p:nvPr>
        </p:nvSpPr>
        <p:spPr/>
        <p:txBody>
          <a:bodyPr/>
          <a:lstStyle/>
          <a:p>
            <a:fld id="{1718771C-1E86-4CA4-A2DD-E92299CA3EC1}" type="slidenum">
              <a:rPr lang="en-US" smtClean="0"/>
              <a:t>5</a:t>
            </a:fld>
            <a:endParaRPr lang="en-US"/>
          </a:p>
        </p:txBody>
      </p:sp>
    </p:spTree>
    <p:extLst>
      <p:ext uri="{BB962C8B-B14F-4D97-AF65-F5344CB8AC3E}">
        <p14:creationId xmlns:p14="http://schemas.microsoft.com/office/powerpoint/2010/main" val="18783120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18771C-1E86-4CA4-A2DD-E92299CA3EC1}" type="slidenum">
              <a:rPr lang="en-US" smtClean="0"/>
              <a:t>43</a:t>
            </a:fld>
            <a:endParaRPr lang="en-US"/>
          </a:p>
        </p:txBody>
      </p:sp>
    </p:spTree>
    <p:extLst>
      <p:ext uri="{BB962C8B-B14F-4D97-AF65-F5344CB8AC3E}">
        <p14:creationId xmlns:p14="http://schemas.microsoft.com/office/powerpoint/2010/main" val="25991559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בתמונות הדמיה ספקטרליות יש מגוון כימיקלים בדגימה שכל אחד מסמל מבנה אחר- הספקטרום של פיקסל מורכב מיותר מחומר אחד.</a:t>
            </a:r>
          </a:p>
          <a:p>
            <a:pPr algn="r" rtl="1"/>
            <a:r>
              <a:rPr lang="he-IL" dirty="0"/>
              <a:t>המטרה של ביטול ערבוב לינארי היא לקבוע עבור כל פיקסל את התרומה היחסית שלו עבור כל כימיקל</a:t>
            </a:r>
          </a:p>
          <a:p>
            <a:pPr algn="r" rtl="1"/>
            <a:r>
              <a:rPr lang="he-IL" dirty="0"/>
              <a:t>לדוגמה בתמונה הקווים הצהובים מסמלים פיקסלים, אם נסתכל על הפיקסל האמצעי יש לו עצים דשא וחול וכדי לדעת את האחוז של כל חומר בכל פיקסל נשתמש בביטול ערבוב ספקטרלי.</a:t>
            </a:r>
          </a:p>
          <a:p>
            <a:pPr algn="r" rtl="1"/>
            <a:endParaRPr lang="he-IL" dirty="0"/>
          </a:p>
          <a:p>
            <a:pPr algn="r" rtl="1"/>
            <a:endParaRPr lang="he-IL" dirty="0"/>
          </a:p>
          <a:p>
            <a:pPr algn="r" rtl="1"/>
            <a:r>
              <a:rPr lang="he-IL" dirty="0"/>
              <a:t>ההתאמה תבוצע על ידי:</a:t>
            </a:r>
          </a:p>
          <a:p>
            <a:pPr algn="r" rtl="1">
              <a:buClrTx/>
            </a:pPr>
            <a:r>
              <a:rPr lang="he-IL" dirty="0">
                <a:solidFill>
                  <a:schemeClr val="tx1"/>
                </a:solidFill>
              </a:rPr>
              <a:t>גישה ראשונה: השוואה בין ספקטרום התמונה לספקטרום הייחוס על ידי הסתכלות על הגבול העליון של התמונה.</a:t>
            </a:r>
          </a:p>
          <a:p>
            <a:pPr algn="r" rtl="1">
              <a:buClrTx/>
            </a:pPr>
            <a:endParaRPr lang="he-IL" dirty="0">
              <a:solidFill>
                <a:schemeClr val="tx1"/>
              </a:solidFill>
            </a:endParaRPr>
          </a:p>
          <a:p>
            <a:pPr algn="r" rtl="1">
              <a:buClrTx/>
            </a:pPr>
            <a:r>
              <a:rPr lang="he-IL" dirty="0">
                <a:solidFill>
                  <a:schemeClr val="tx1"/>
                </a:solidFill>
              </a:rPr>
              <a:t>גישה שנייה: נמצא את ספקטרום הייחוס שיוצר את הזווית הקטנה ביותר עם ספקטרום התמונה.</a:t>
            </a:r>
          </a:p>
          <a:p>
            <a:pPr algn="r" rtl="1"/>
            <a:endParaRPr lang="he-IL" dirty="0"/>
          </a:p>
        </p:txBody>
      </p:sp>
      <p:sp>
        <p:nvSpPr>
          <p:cNvPr id="4" name="מציין מיקום של מספר שקופית 3"/>
          <p:cNvSpPr>
            <a:spLocks noGrp="1"/>
          </p:cNvSpPr>
          <p:nvPr>
            <p:ph type="sldNum" sz="quarter" idx="5"/>
          </p:nvPr>
        </p:nvSpPr>
        <p:spPr/>
        <p:txBody>
          <a:bodyPr/>
          <a:lstStyle/>
          <a:p>
            <a:fld id="{1718771C-1E86-4CA4-A2DD-E92299CA3EC1}" type="slidenum">
              <a:rPr lang="en-US" smtClean="0"/>
              <a:t>44</a:t>
            </a:fld>
            <a:endParaRPr lang="en-US"/>
          </a:p>
        </p:txBody>
      </p:sp>
    </p:spTree>
    <p:extLst>
      <p:ext uri="{BB962C8B-B14F-4D97-AF65-F5344CB8AC3E}">
        <p14:creationId xmlns:p14="http://schemas.microsoft.com/office/powerpoint/2010/main" val="4386058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מתועדת תמונה שהתקבלה בתצלום מרחוק בה ניתן לראות יער, צמחייה ונהר. יש שילוב של אור </a:t>
            </a:r>
            <a:r>
              <a:rPr lang="he-IL" dirty="0" err="1"/>
              <a:t>אינפרא</a:t>
            </a:r>
            <a:r>
              <a:rPr lang="he-IL" dirty="0"/>
              <a:t> אדום ניתן לראות כי הצמחייה הינה אדומה.</a:t>
            </a:r>
          </a:p>
          <a:p>
            <a:pPr algn="r" rtl="1"/>
            <a:r>
              <a:rPr lang="he-IL" dirty="0"/>
              <a:t>נראה 3 תמונות שבר שהתקבלו עבורה:</a:t>
            </a:r>
          </a:p>
        </p:txBody>
      </p:sp>
      <p:sp>
        <p:nvSpPr>
          <p:cNvPr id="4" name="מציין מיקום של מספר שקופית 3"/>
          <p:cNvSpPr>
            <a:spLocks noGrp="1"/>
          </p:cNvSpPr>
          <p:nvPr>
            <p:ph type="sldNum" sz="quarter" idx="5"/>
          </p:nvPr>
        </p:nvSpPr>
        <p:spPr/>
        <p:txBody>
          <a:bodyPr/>
          <a:lstStyle/>
          <a:p>
            <a:fld id="{1718771C-1E86-4CA4-A2DD-E92299CA3EC1}" type="slidenum">
              <a:rPr lang="en-US" smtClean="0"/>
              <a:t>45</a:t>
            </a:fld>
            <a:endParaRPr lang="en-US"/>
          </a:p>
        </p:txBody>
      </p:sp>
    </p:spTree>
    <p:extLst>
      <p:ext uri="{BB962C8B-B14F-4D97-AF65-F5344CB8AC3E}">
        <p14:creationId xmlns:p14="http://schemas.microsoft.com/office/powerpoint/2010/main" val="2501525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3200" dirty="0">
                <a:solidFill>
                  <a:schemeClr val="tx1"/>
                </a:solidFill>
              </a:rPr>
              <a:t> בעיה חלקית של ביטול הערבוב</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3200" dirty="0">
                <a:solidFill>
                  <a:schemeClr val="tx1"/>
                </a:solidFill>
              </a:rPr>
              <a:t>נזהה ספקטרום מסוים על גבי ספקטרום לא ידוע (חומר מסוים יתבלט על פני השאר).</a:t>
            </a:r>
            <a:endParaRPr lang="he-IL" sz="1600" dirty="0">
              <a:solidFill>
                <a:schemeClr val="tx1"/>
              </a:solidFill>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600" dirty="0">
                <a:solidFill>
                  <a:schemeClr val="tx1"/>
                </a:solidFill>
              </a:rPr>
              <a:t>נשתמש באלגוריתמי סינון שכוללים הטלות אורתוגונליות, עיבוד אותות </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600" dirty="0">
              <a:solidFill>
                <a:schemeClr val="tx1"/>
              </a:solidFill>
            </a:endParaRPr>
          </a:p>
          <a:p>
            <a:pPr algn="r" rtl="1"/>
            <a:endParaRPr lang="he-IL" sz="1000" dirty="0"/>
          </a:p>
        </p:txBody>
      </p:sp>
      <p:sp>
        <p:nvSpPr>
          <p:cNvPr id="4" name="מציין מיקום של מספר שקופית 3"/>
          <p:cNvSpPr>
            <a:spLocks noGrp="1"/>
          </p:cNvSpPr>
          <p:nvPr>
            <p:ph type="sldNum" sz="quarter" idx="5"/>
          </p:nvPr>
        </p:nvSpPr>
        <p:spPr/>
        <p:txBody>
          <a:bodyPr/>
          <a:lstStyle/>
          <a:p>
            <a:fld id="{1718771C-1E86-4CA4-A2DD-E92299CA3EC1}" type="slidenum">
              <a:rPr lang="en-US" smtClean="0"/>
              <a:t>46</a:t>
            </a:fld>
            <a:endParaRPr lang="en-US"/>
          </a:p>
        </p:txBody>
      </p:sp>
    </p:spTree>
    <p:extLst>
      <p:ext uri="{BB962C8B-B14F-4D97-AF65-F5344CB8AC3E}">
        <p14:creationId xmlns:p14="http://schemas.microsoft.com/office/powerpoint/2010/main" val="42433193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e-IL" dirty="0"/>
              <a:t>בשבוע הבא נלמד איך מפרידים בין </a:t>
            </a:r>
            <a:r>
              <a:rPr lang="he-IL" dirty="0" err="1"/>
              <a:t>ספקטרה</a:t>
            </a:r>
            <a:r>
              <a:rPr lang="he-IL" dirty="0"/>
              <a:t> מעורבבת </a:t>
            </a:r>
            <a:r>
              <a:rPr lang="he-IL" dirty="0" err="1"/>
              <a:t>לספקטרות</a:t>
            </a:r>
            <a:r>
              <a:rPr lang="he-IL" dirty="0"/>
              <a:t> עבור ה-</a:t>
            </a:r>
            <a:r>
              <a:rPr lang="en-US" dirty="0"/>
              <a:t>endmembers</a:t>
            </a:r>
          </a:p>
          <a:p>
            <a:endParaRPr lang="en-US" dirty="0"/>
          </a:p>
        </p:txBody>
      </p:sp>
      <p:sp>
        <p:nvSpPr>
          <p:cNvPr id="4" name="Slide Number Placeholder 3"/>
          <p:cNvSpPr>
            <a:spLocks noGrp="1"/>
          </p:cNvSpPr>
          <p:nvPr>
            <p:ph type="sldNum" sz="quarter" idx="5"/>
          </p:nvPr>
        </p:nvSpPr>
        <p:spPr/>
        <p:txBody>
          <a:bodyPr/>
          <a:lstStyle/>
          <a:p>
            <a:fld id="{1718771C-1E86-4CA4-A2DD-E92299CA3EC1}" type="slidenum">
              <a:rPr lang="en-US" smtClean="0"/>
              <a:t>47</a:t>
            </a:fld>
            <a:endParaRPr lang="en-US"/>
          </a:p>
        </p:txBody>
      </p:sp>
    </p:spTree>
    <p:extLst>
      <p:ext uri="{BB962C8B-B14F-4D97-AF65-F5344CB8AC3E}">
        <p14:creationId xmlns:p14="http://schemas.microsoft.com/office/powerpoint/2010/main" val="27596171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err="1"/>
              <a:t>איזורים</a:t>
            </a:r>
            <a:r>
              <a:rPr lang="he-IL" dirty="0"/>
              <a:t> עם אדום מייצגים </a:t>
            </a:r>
            <a:r>
              <a:rPr lang="he-IL" dirty="0" err="1"/>
              <a:t>איזורים</a:t>
            </a:r>
            <a:r>
              <a:rPr lang="he-IL" dirty="0"/>
              <a:t> בהם נמדד </a:t>
            </a:r>
            <a:r>
              <a:rPr lang="en-US" dirty="0"/>
              <a:t>evaporative stress</a:t>
            </a:r>
            <a:r>
              <a:rPr lang="he-IL" dirty="0"/>
              <a:t>, שזה סימן לשימוש נמוך במים ויובש באדמה</a:t>
            </a:r>
            <a:endParaRPr lang="en-US" dirty="0"/>
          </a:p>
          <a:p>
            <a:endParaRPr lang="he-IL" dirty="0"/>
          </a:p>
        </p:txBody>
      </p:sp>
      <p:sp>
        <p:nvSpPr>
          <p:cNvPr id="4" name="מציין מיקום של מספר שקופית 3"/>
          <p:cNvSpPr>
            <a:spLocks noGrp="1"/>
          </p:cNvSpPr>
          <p:nvPr>
            <p:ph type="sldNum" sz="quarter" idx="5"/>
          </p:nvPr>
        </p:nvSpPr>
        <p:spPr/>
        <p:txBody>
          <a:bodyPr/>
          <a:lstStyle/>
          <a:p>
            <a:fld id="{1718771C-1E86-4CA4-A2DD-E92299CA3EC1}" type="slidenum">
              <a:rPr lang="en-US" smtClean="0"/>
              <a:t>49</a:t>
            </a:fld>
            <a:endParaRPr lang="en-US"/>
          </a:p>
        </p:txBody>
      </p:sp>
    </p:spTree>
    <p:extLst>
      <p:ext uri="{BB962C8B-B14F-4D97-AF65-F5344CB8AC3E}">
        <p14:creationId xmlns:p14="http://schemas.microsoft.com/office/powerpoint/2010/main" val="16014721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אילוזיה לסיום</a:t>
            </a:r>
            <a:endParaRPr lang="en-US" dirty="0"/>
          </a:p>
        </p:txBody>
      </p:sp>
      <p:sp>
        <p:nvSpPr>
          <p:cNvPr id="4" name="Slide Number Placeholder 3"/>
          <p:cNvSpPr>
            <a:spLocks noGrp="1"/>
          </p:cNvSpPr>
          <p:nvPr>
            <p:ph type="sldNum" sz="quarter" idx="5"/>
          </p:nvPr>
        </p:nvSpPr>
        <p:spPr/>
        <p:txBody>
          <a:bodyPr/>
          <a:lstStyle/>
          <a:p>
            <a:fld id="{1718771C-1E86-4CA4-A2DD-E92299CA3EC1}" type="slidenum">
              <a:rPr lang="en-US" smtClean="0"/>
              <a:t>54</a:t>
            </a:fld>
            <a:endParaRPr lang="en-US"/>
          </a:p>
        </p:txBody>
      </p:sp>
    </p:spTree>
    <p:extLst>
      <p:ext uri="{BB962C8B-B14F-4D97-AF65-F5344CB8AC3E}">
        <p14:creationId xmlns:p14="http://schemas.microsoft.com/office/powerpoint/2010/main" val="4293890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העיניים שלנו מסוגלות לקלוט רק תחום מאוד צר וספציפי של גלים אלקטרומגנטיים</a:t>
            </a:r>
          </a:p>
          <a:p>
            <a:pPr algn="r" rtl="1"/>
            <a:endParaRPr lang="he-IL" dirty="0"/>
          </a:p>
          <a:p>
            <a:pPr algn="r" rtl="1"/>
            <a:r>
              <a:rPr lang="he-IL" dirty="0"/>
              <a:t>אבל זו מגבלה שלנו כבני האדם:</a:t>
            </a:r>
          </a:p>
          <a:p>
            <a:pPr algn="r" rtl="1"/>
            <a:r>
              <a:rPr lang="he-IL" dirty="0"/>
              <a:t>דגים רואים שונה מאיתנו – הם רואים גלים אלקטרומגנטיים ארוכים משאנחנו יכולים לראות – אינפרה אדום</a:t>
            </a:r>
            <a:br>
              <a:rPr lang="en-US" dirty="0"/>
            </a:br>
            <a:r>
              <a:rPr lang="he-IL" dirty="0"/>
              <a:t>דבורים רואות גם שונה מאיתנו – היא רואה גלים אלקטרומגנטיים קצרים משאנחנו יכולים – אולטרה סגול</a:t>
            </a:r>
            <a:endParaRPr lang="en-US" dirty="0"/>
          </a:p>
        </p:txBody>
      </p:sp>
      <p:sp>
        <p:nvSpPr>
          <p:cNvPr id="4" name="Slide Number Placeholder 3"/>
          <p:cNvSpPr>
            <a:spLocks noGrp="1"/>
          </p:cNvSpPr>
          <p:nvPr>
            <p:ph type="sldNum" sz="quarter" idx="5"/>
          </p:nvPr>
        </p:nvSpPr>
        <p:spPr/>
        <p:txBody>
          <a:bodyPr/>
          <a:lstStyle/>
          <a:p>
            <a:fld id="{1718771C-1E86-4CA4-A2DD-E92299CA3EC1}" type="slidenum">
              <a:rPr lang="en-US" smtClean="0"/>
              <a:t>7</a:t>
            </a:fld>
            <a:endParaRPr lang="en-US"/>
          </a:p>
        </p:txBody>
      </p:sp>
    </p:spTree>
    <p:extLst>
      <p:ext uri="{BB962C8B-B14F-4D97-AF65-F5344CB8AC3E}">
        <p14:creationId xmlns:p14="http://schemas.microsoft.com/office/powerpoint/2010/main" val="1890941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בחומרים כמו מינרלים לדוגמה ההרכב הכימי והמבנה הגבישי שולטים בצורת העקומה הספקטרלית ובנוכחות ובמיקומים של פסי ספיגה ספציפיים.</a:t>
            </a:r>
          </a:p>
          <a:p>
            <a:pPr algn="r" rtl="1"/>
            <a:endParaRPr lang="he-IL" dirty="0"/>
          </a:p>
          <a:p>
            <a:pPr algn="r" rtl="1"/>
            <a:r>
              <a:rPr lang="he-IL" dirty="0"/>
              <a:t>ספיגה ספציפית לאורך הגל נגרמת על ידי נוכחות של יסודות כימיים מסוים. לדוגמה באיור משמאל: עבור הכתום </a:t>
            </a:r>
            <a:r>
              <a:rPr lang="he-IL" dirty="0" err="1"/>
              <a:t>והורוד</a:t>
            </a:r>
            <a:r>
              <a:rPr lang="he-IL" dirty="0"/>
              <a:t> הם מינרלים נפוצים של חרסית ועבור שניהם יש ספיגה חזקה </a:t>
            </a:r>
            <a:r>
              <a:rPr lang="he-IL" dirty="0" err="1"/>
              <a:t>באיזור</a:t>
            </a:r>
            <a:r>
              <a:rPr lang="he-IL" dirty="0"/>
              <a:t> של 1.4 מיקרומטר </a:t>
            </a:r>
            <a:r>
              <a:rPr lang="he-IL" dirty="0" err="1"/>
              <a:t>ובאיזור</a:t>
            </a:r>
            <a:r>
              <a:rPr lang="he-IL" dirty="0"/>
              <a:t> של 1.9 שנגרמות על ידי </a:t>
            </a:r>
            <a:r>
              <a:rPr lang="he-IL" dirty="0" err="1"/>
              <a:t>מולוקולות</a:t>
            </a:r>
            <a:r>
              <a:rPr lang="he-IL" dirty="0"/>
              <a:t> שקשורות בחומרים אלו.</a:t>
            </a:r>
          </a:p>
          <a:p>
            <a:pPr algn="r" rtl="1"/>
            <a:endParaRPr lang="he-IL" dirty="0"/>
          </a:p>
          <a:p>
            <a:pPr algn="r" rtl="1"/>
            <a:r>
              <a:rPr lang="he-IL" dirty="0"/>
              <a:t>יש להם ספיגה דיי דומה בשל מאפיינים משותפים לאותם מינרלים</a:t>
            </a:r>
          </a:p>
          <a:p>
            <a:pPr algn="r" rtl="1"/>
            <a:endParaRPr lang="he-IL" dirty="0"/>
          </a:p>
          <a:p>
            <a:pPr algn="r" rtl="1"/>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לעקומות ההחזר הספקטרלי של צמחים ירוקים בריאים יש גם צורה אופיינית המוכתבת על ידי תכונות צמחים שונות.</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ההבנה של המאפיינים </a:t>
            </a:r>
            <a:r>
              <a:rPr lang="he-IL" dirty="0" err="1"/>
              <a:t>הספקטרלים</a:t>
            </a:r>
            <a:r>
              <a:rPr lang="he-IL" dirty="0"/>
              <a:t> של צמחים ירוקים מספקת תובנות חשובות לגבי בריאות הצמח ושינויים עונתיים בצמחייה.</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אם נרצה להבדיל בין דשא ירוק לדשא צהוב ויבש אזי 1.4 היא לא דוגמה טובה אבל הטווח 0.6-0.8 נגיד הוא טוב כי אם נראה קפיצה ממש גדולה ביחס למשהו שלא ממש גדל נוכל לסווג את זה לסוג הדשא.</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לדוגמה: בציור מימין בסוף עונת הגידול העלים מאבדים מים וכלורופיל, השתקפות </a:t>
            </a:r>
            <a:r>
              <a:rPr lang="he-IL" dirty="0" err="1"/>
              <a:t>האינפרא</a:t>
            </a:r>
            <a:r>
              <a:rPr lang="he-IL" dirty="0"/>
              <a:t> אדום פוחתת וההחזר האדום עולה וכך נוצרים צבעי העלים הצהובים, החומים והאדומים המוכרים של הסתיו (הגרף הכתום ממוקם גבוה יותר מאשר האחרים)</a:t>
            </a:r>
          </a:p>
          <a:p>
            <a:pPr algn="r" rtl="1"/>
            <a:endParaRPr lang="he-IL" dirty="0"/>
          </a:p>
        </p:txBody>
      </p:sp>
      <p:sp>
        <p:nvSpPr>
          <p:cNvPr id="4" name="מציין מיקום של מספר שקופית 3"/>
          <p:cNvSpPr>
            <a:spLocks noGrp="1"/>
          </p:cNvSpPr>
          <p:nvPr>
            <p:ph type="sldNum" sz="quarter" idx="5"/>
          </p:nvPr>
        </p:nvSpPr>
        <p:spPr/>
        <p:txBody>
          <a:bodyPr/>
          <a:lstStyle/>
          <a:p>
            <a:fld id="{1718771C-1E86-4CA4-A2DD-E92299CA3EC1}" type="slidenum">
              <a:rPr lang="en-US" smtClean="0"/>
              <a:t>8</a:t>
            </a:fld>
            <a:endParaRPr lang="en-US"/>
          </a:p>
        </p:txBody>
      </p:sp>
    </p:spTree>
    <p:extLst>
      <p:ext uri="{BB962C8B-B14F-4D97-AF65-F5344CB8AC3E}">
        <p14:creationId xmlns:p14="http://schemas.microsoft.com/office/powerpoint/2010/main" val="4036727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נשים לב שזה </a:t>
            </a:r>
            <a:r>
              <a:rPr lang="en-US" dirty="0"/>
              <a:t>n=2</a:t>
            </a:r>
            <a:r>
              <a:rPr lang="he-IL" dirty="0"/>
              <a:t> שזה ממש </a:t>
            </a:r>
            <a:r>
              <a:rPr lang="he-IL" dirty="0" err="1"/>
              <a:t>ממש</a:t>
            </a:r>
            <a:r>
              <a:rPr lang="he-IL" dirty="0"/>
              <a:t> כלום. הייצוג </a:t>
            </a:r>
            <a:r>
              <a:rPr lang="he-IL" dirty="0" err="1"/>
              <a:t>הוקטורי</a:t>
            </a:r>
            <a:r>
              <a:rPr lang="he-IL" dirty="0"/>
              <a:t> טוב לנו בגלל שהוא נוח </a:t>
            </a:r>
          </a:p>
          <a:p>
            <a:pPr algn="r" rtl="1"/>
            <a:r>
              <a:rPr lang="he-IL" dirty="0"/>
              <a:t>באמצעות הייצוג </a:t>
            </a:r>
            <a:r>
              <a:rPr lang="he-IL" dirty="0" err="1"/>
              <a:t>הוקטורי</a:t>
            </a:r>
            <a:r>
              <a:rPr lang="he-IL" dirty="0"/>
              <a:t> נוכל להשתמש במודלים של למידה ממוכנת</a:t>
            </a:r>
          </a:p>
          <a:p>
            <a:pPr algn="r" rtl="1"/>
            <a:r>
              <a:rPr lang="he-IL" dirty="0"/>
              <a:t>נוכל לנרמל את </a:t>
            </a:r>
            <a:r>
              <a:rPr lang="he-IL" dirty="0" err="1"/>
              <a:t>הוקטורים</a:t>
            </a:r>
            <a:r>
              <a:rPr lang="he-IL" dirty="0"/>
              <a:t> להיות וקטור היחידה וכך להתעלם מבהירות</a:t>
            </a:r>
          </a:p>
          <a:p>
            <a:pPr algn="r" rtl="1"/>
            <a:endParaRPr lang="he-IL" dirty="0"/>
          </a:p>
        </p:txBody>
      </p:sp>
      <p:sp>
        <p:nvSpPr>
          <p:cNvPr id="4" name="מציין מיקום של מספר שקופית 3"/>
          <p:cNvSpPr>
            <a:spLocks noGrp="1"/>
          </p:cNvSpPr>
          <p:nvPr>
            <p:ph type="sldNum" sz="quarter" idx="5"/>
          </p:nvPr>
        </p:nvSpPr>
        <p:spPr/>
        <p:txBody>
          <a:bodyPr/>
          <a:lstStyle/>
          <a:p>
            <a:fld id="{1718771C-1E86-4CA4-A2DD-E92299CA3EC1}" type="slidenum">
              <a:rPr lang="en-US" smtClean="0"/>
              <a:t>9</a:t>
            </a:fld>
            <a:endParaRPr lang="en-US"/>
          </a:p>
        </p:txBody>
      </p:sp>
    </p:spTree>
    <p:extLst>
      <p:ext uri="{BB962C8B-B14F-4D97-AF65-F5344CB8AC3E}">
        <p14:creationId xmlns:p14="http://schemas.microsoft.com/office/powerpoint/2010/main" val="2178177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למעשה, מתחבא מהעיניים שלנו מידע, שאם נוכל לתעד אותו, לנתח אותו ולהשתמש בו נוכל לעשות המון דברים!</a:t>
            </a:r>
          </a:p>
          <a:p>
            <a:pPr algn="r" rtl="1"/>
            <a:r>
              <a:rPr lang="he-IL" dirty="0"/>
              <a:t>בתחום הזה נוכל לקבל עוד מידע, ביום יום שלנו יש </a:t>
            </a:r>
            <a:r>
              <a:rPr lang="en-US" dirty="0"/>
              <a:t>RGB</a:t>
            </a:r>
            <a:r>
              <a:rPr lang="he-IL" dirty="0"/>
              <a:t> </a:t>
            </a:r>
          </a:p>
          <a:p>
            <a:pPr algn="r" rtl="1"/>
            <a:endParaRPr lang="he-IL" dirty="0"/>
          </a:p>
          <a:p>
            <a:pPr algn="r" rtl="1"/>
            <a:r>
              <a:rPr lang="he-IL" dirty="0"/>
              <a:t>במצלמה דיגיטלית מקבלת את המטרה כשלושה צבעים: אדום ירוק וכחול כדי להתאים את עצמה לראייה האנושית</a:t>
            </a:r>
          </a:p>
          <a:p>
            <a:pPr algn="r" rtl="1"/>
            <a:r>
              <a:rPr lang="he-IL" dirty="0"/>
              <a:t>לכן לספר יהיו 3 עמודי מידע.</a:t>
            </a:r>
          </a:p>
          <a:p>
            <a:pPr algn="r" rtl="1"/>
            <a:endParaRPr lang="he-IL" dirty="0"/>
          </a:p>
          <a:p>
            <a:pPr algn="r" rtl="1"/>
            <a:r>
              <a:rPr lang="he-IL" dirty="0"/>
              <a:t>עבור מצלמה </a:t>
            </a:r>
            <a:r>
              <a:rPr lang="he-IL" dirty="0" err="1"/>
              <a:t>היפרספקטרלית</a:t>
            </a:r>
            <a:r>
              <a:rPr lang="he-IL" dirty="0"/>
              <a:t> המידע שיתקבל יהיה </a:t>
            </a:r>
            <a:r>
              <a:rPr lang="he-IL" dirty="0" err="1"/>
              <a:t>ממימד</a:t>
            </a:r>
            <a:r>
              <a:rPr lang="he-IL" dirty="0"/>
              <a:t> הרבה יותר רחב- 220 עמודים, שילוב הרבה יותר מידע שייצג את המידע שראינו קודם לכן אך באופן יותר רחב ומפורט</a:t>
            </a:r>
          </a:p>
          <a:p>
            <a:pPr algn="r" rtl="1"/>
            <a:endParaRPr lang="he-IL" dirty="0"/>
          </a:p>
          <a:p>
            <a:pPr algn="r" rtl="1"/>
            <a:r>
              <a:rPr lang="he-IL" dirty="0"/>
              <a:t>שילוב של מאות גלים כאשר כל עמוד (כל גל) מכיל מידע ייחודי והשילוב של כולם יוכל להרכיב את התמונה שהתקבלה.</a:t>
            </a:r>
          </a:p>
          <a:p>
            <a:pPr algn="r" rtl="1"/>
            <a:endParaRPr lang="he-IL" dirty="0"/>
          </a:p>
          <a:p>
            <a:pPr algn="r" rtl="1"/>
            <a:endParaRPr lang="he-IL" dirty="0"/>
          </a:p>
        </p:txBody>
      </p:sp>
      <p:sp>
        <p:nvSpPr>
          <p:cNvPr id="4" name="מציין מיקום של מספר שקופית 3"/>
          <p:cNvSpPr>
            <a:spLocks noGrp="1"/>
          </p:cNvSpPr>
          <p:nvPr>
            <p:ph type="sldNum" sz="quarter" idx="5"/>
          </p:nvPr>
        </p:nvSpPr>
        <p:spPr/>
        <p:txBody>
          <a:bodyPr/>
          <a:lstStyle/>
          <a:p>
            <a:fld id="{1718771C-1E86-4CA4-A2DD-E92299CA3EC1}" type="slidenum">
              <a:rPr lang="en-US" smtClean="0"/>
              <a:t>10</a:t>
            </a:fld>
            <a:endParaRPr lang="en-US"/>
          </a:p>
        </p:txBody>
      </p:sp>
    </p:spTree>
    <p:extLst>
      <p:ext uri="{BB962C8B-B14F-4D97-AF65-F5344CB8AC3E}">
        <p14:creationId xmlns:p14="http://schemas.microsoft.com/office/powerpoint/2010/main" val="3827364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יש הרבה מידע שהעיניים שלנו לא יכולות לראות אבל אם נסתכל בנפרד על כל גל ונחקור אותו נוכל לגלות מידע רב שלא ראינו קודם לכן מבחינת החומרים עצמם שקיימים בתמונה (יותר מורכב מצבע).</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על ידי איחוד של גלים שונים נוכל לעבד את המטרה לפי מטרות שונות כמו לדעת לדוגמה את כמות המים שהעלה מכיל או מחלות מסוימות שמשפיעות על נראות העלה</a:t>
            </a:r>
          </a:p>
          <a:p>
            <a:pPr algn="r" rtl="1"/>
            <a:endParaRPr lang="he-IL" dirty="0"/>
          </a:p>
          <a:p>
            <a:pPr algn="r" rtl="1"/>
            <a:r>
              <a:rPr lang="he-IL" dirty="0"/>
              <a:t>בגלים הקצרים יש את ההפרש המשמעותי בין עולה "חולה" לבריא</a:t>
            </a:r>
          </a:p>
        </p:txBody>
      </p:sp>
      <p:sp>
        <p:nvSpPr>
          <p:cNvPr id="4" name="מציין מיקום של מספר שקופית 3"/>
          <p:cNvSpPr>
            <a:spLocks noGrp="1"/>
          </p:cNvSpPr>
          <p:nvPr>
            <p:ph type="sldNum" sz="quarter" idx="5"/>
          </p:nvPr>
        </p:nvSpPr>
        <p:spPr/>
        <p:txBody>
          <a:bodyPr/>
          <a:lstStyle/>
          <a:p>
            <a:fld id="{1718771C-1E86-4CA4-A2DD-E92299CA3EC1}" type="slidenum">
              <a:rPr lang="en-US" smtClean="0"/>
              <a:t>11</a:t>
            </a:fld>
            <a:endParaRPr lang="en-US"/>
          </a:p>
        </p:txBody>
      </p:sp>
    </p:spTree>
    <p:extLst>
      <p:ext uri="{BB962C8B-B14F-4D97-AF65-F5344CB8AC3E}">
        <p14:creationId xmlns:p14="http://schemas.microsoft.com/office/powerpoint/2010/main" val="4203284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D800E55-3B01-4BFF-91A0-2994A31F4599}" type="datetimeFigureOut">
              <a:rPr lang="en-US" smtClean="0"/>
              <a:t>5/7/2024</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5C41E4B-E66A-4736-896F-8AFFE9024C22}"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5067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800E55-3B01-4BFF-91A0-2994A31F4599}"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C41E4B-E66A-4736-896F-8AFFE9024C22}" type="slidenum">
              <a:rPr lang="en-US" smtClean="0"/>
              <a:t>‹#›</a:t>
            </a:fld>
            <a:endParaRPr lang="en-US"/>
          </a:p>
        </p:txBody>
      </p:sp>
    </p:spTree>
    <p:extLst>
      <p:ext uri="{BB962C8B-B14F-4D97-AF65-F5344CB8AC3E}">
        <p14:creationId xmlns:p14="http://schemas.microsoft.com/office/powerpoint/2010/main" val="2758233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800E55-3B01-4BFF-91A0-2994A31F4599}"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C41E4B-E66A-4736-896F-8AFFE9024C22}" type="slidenum">
              <a:rPr lang="en-US" smtClean="0"/>
              <a:t>‹#›</a:t>
            </a:fld>
            <a:endParaRPr lang="en-US"/>
          </a:p>
        </p:txBody>
      </p:sp>
    </p:spTree>
    <p:extLst>
      <p:ext uri="{BB962C8B-B14F-4D97-AF65-F5344CB8AC3E}">
        <p14:creationId xmlns:p14="http://schemas.microsoft.com/office/powerpoint/2010/main" val="1721501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800E55-3B01-4BFF-91A0-2994A31F4599}"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C41E4B-E66A-4736-896F-8AFFE9024C22}" type="slidenum">
              <a:rPr lang="en-US" smtClean="0"/>
              <a:t>‹#›</a:t>
            </a:fld>
            <a:endParaRPr lang="en-US"/>
          </a:p>
        </p:txBody>
      </p:sp>
    </p:spTree>
    <p:extLst>
      <p:ext uri="{BB962C8B-B14F-4D97-AF65-F5344CB8AC3E}">
        <p14:creationId xmlns:p14="http://schemas.microsoft.com/office/powerpoint/2010/main" val="641593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800E55-3B01-4BFF-91A0-2994A31F4599}"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C41E4B-E66A-4736-896F-8AFFE9024C22}"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2312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D800E55-3B01-4BFF-91A0-2994A31F4599}"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C41E4B-E66A-4736-896F-8AFFE9024C22}" type="slidenum">
              <a:rPr lang="en-US" smtClean="0"/>
              <a:t>‹#›</a:t>
            </a:fld>
            <a:endParaRPr lang="en-US"/>
          </a:p>
        </p:txBody>
      </p:sp>
    </p:spTree>
    <p:extLst>
      <p:ext uri="{BB962C8B-B14F-4D97-AF65-F5344CB8AC3E}">
        <p14:creationId xmlns:p14="http://schemas.microsoft.com/office/powerpoint/2010/main" val="3621236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800E55-3B01-4BFF-91A0-2994A31F4599}" type="datetimeFigureOut">
              <a:rPr lang="en-US" smtClean="0"/>
              <a:t>5/7/2024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C41E4B-E66A-4736-896F-8AFFE9024C22}" type="slidenum">
              <a:rPr lang="en-US" smtClean="0"/>
              <a:t>‹#›</a:t>
            </a:fld>
            <a:endParaRPr lang="en-US"/>
          </a:p>
        </p:txBody>
      </p:sp>
    </p:spTree>
    <p:extLst>
      <p:ext uri="{BB962C8B-B14F-4D97-AF65-F5344CB8AC3E}">
        <p14:creationId xmlns:p14="http://schemas.microsoft.com/office/powerpoint/2010/main" val="3203186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D800E55-3B01-4BFF-91A0-2994A31F4599}" type="datetimeFigureOut">
              <a:rPr lang="en-US" smtClean="0"/>
              <a:t>5/7/2024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C41E4B-E66A-4736-896F-8AFFE9024C22}" type="slidenum">
              <a:rPr lang="en-US" smtClean="0"/>
              <a:t>‹#›</a:t>
            </a:fld>
            <a:endParaRPr lang="en-US"/>
          </a:p>
        </p:txBody>
      </p:sp>
    </p:spTree>
    <p:extLst>
      <p:ext uri="{BB962C8B-B14F-4D97-AF65-F5344CB8AC3E}">
        <p14:creationId xmlns:p14="http://schemas.microsoft.com/office/powerpoint/2010/main" val="2819651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800E55-3B01-4BFF-91A0-2994A31F4599}" type="datetimeFigureOut">
              <a:rPr lang="en-US" smtClean="0"/>
              <a:t>5/7/2024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C41E4B-E66A-4736-896F-8AFFE9024C22}" type="slidenum">
              <a:rPr lang="en-US" smtClean="0"/>
              <a:t>‹#›</a:t>
            </a:fld>
            <a:endParaRPr lang="en-US"/>
          </a:p>
        </p:txBody>
      </p:sp>
    </p:spTree>
    <p:extLst>
      <p:ext uri="{BB962C8B-B14F-4D97-AF65-F5344CB8AC3E}">
        <p14:creationId xmlns:p14="http://schemas.microsoft.com/office/powerpoint/2010/main" val="896722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800E55-3B01-4BFF-91A0-2994A31F4599}"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C41E4B-E66A-4736-896F-8AFFE9024C22}" type="slidenum">
              <a:rPr lang="en-US" smtClean="0"/>
              <a:t>‹#›</a:t>
            </a:fld>
            <a:endParaRPr lang="en-US"/>
          </a:p>
        </p:txBody>
      </p:sp>
    </p:spTree>
    <p:extLst>
      <p:ext uri="{BB962C8B-B14F-4D97-AF65-F5344CB8AC3E}">
        <p14:creationId xmlns:p14="http://schemas.microsoft.com/office/powerpoint/2010/main" val="586471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800E55-3B01-4BFF-91A0-2994A31F4599}"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C41E4B-E66A-4736-896F-8AFFE9024C22}" type="slidenum">
              <a:rPr lang="en-US" smtClean="0"/>
              <a:t>‹#›</a:t>
            </a:fld>
            <a:endParaRPr lang="en-US"/>
          </a:p>
        </p:txBody>
      </p:sp>
    </p:spTree>
    <p:extLst>
      <p:ext uri="{BB962C8B-B14F-4D97-AF65-F5344CB8AC3E}">
        <p14:creationId xmlns:p14="http://schemas.microsoft.com/office/powerpoint/2010/main" val="2557734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D800E55-3B01-4BFF-91A0-2994A31F4599}" type="datetimeFigureOut">
              <a:rPr lang="en-US" smtClean="0"/>
              <a:t>5/7/2024</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5C41E4B-E66A-4736-896F-8AFFE9024C22}" type="slidenum">
              <a:rPr lang="en-US" smtClean="0"/>
              <a:t>‹#›</a:t>
            </a:fld>
            <a:endParaRPr lang="en-US"/>
          </a:p>
        </p:txBody>
      </p:sp>
    </p:spTree>
    <p:extLst>
      <p:ext uri="{BB962C8B-B14F-4D97-AF65-F5344CB8AC3E}">
        <p14:creationId xmlns:p14="http://schemas.microsoft.com/office/powerpoint/2010/main" val="28128989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hyperlink" Target="https://appliedsciences.nasa.gov/get-involved/training/english/arset-hyperspectral-data-land-and-coastal-systems" TargetMode="External"/><Relationship Id="rId3" Type="http://schemas.openxmlformats.org/officeDocument/2006/relationships/hyperlink" Target="https://www.microimages.com/documentation/Tutorials/hyprspec.pdf" TargetMode="External"/><Relationship Id="rId7" Type="http://schemas.openxmlformats.org/officeDocument/2006/relationships/hyperlink" Target="https://www.youtube.com/watch?v=Hny9_EyaybU" TargetMode="External"/><Relationship Id="rId2" Type="http://schemas.openxmlformats.org/officeDocument/2006/relationships/hyperlink" Target="https://ohioopen.library.ohio.edu/cgi/viewcontent.cgi?article=1068&amp;context=spacejournal" TargetMode="External"/><Relationship Id="rId1" Type="http://schemas.openxmlformats.org/officeDocument/2006/relationships/slideLayout" Target="../slideLayouts/slideLayout2.xml"/><Relationship Id="rId6" Type="http://schemas.openxmlformats.org/officeDocument/2006/relationships/hyperlink" Target="https://www.youtube.com/watch?v=_sUZ96YZOQU" TargetMode="External"/><Relationship Id="rId5" Type="http://schemas.openxmlformats.org/officeDocument/2006/relationships/hyperlink" Target="https://www.youtube.com/watch?v=ayp7hP0Xr8Q" TargetMode="External"/><Relationship Id="rId4" Type="http://schemas.openxmlformats.org/officeDocument/2006/relationships/hyperlink" Target="https://gisgeography.com/multispectral-vs-hyperspectral-imagery-explained/"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7818327-9D44-4214-BEC7-F7463A8BDE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tx1">
              <a:lumMod val="85000"/>
              <a:lumOff val="1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L"/>
          </a:p>
        </p:txBody>
      </p:sp>
      <p:pic>
        <p:nvPicPr>
          <p:cNvPr id="5" name="Picture 4" descr="A colorful lines on a black background&#10;&#10;Description automatically generated">
            <a:extLst>
              <a:ext uri="{FF2B5EF4-FFF2-40B4-BE49-F238E27FC236}">
                <a16:creationId xmlns:a16="http://schemas.microsoft.com/office/drawing/2014/main" id="{DC232B4D-ADCD-F622-8221-C6605C9C7FC9}"/>
              </a:ext>
            </a:extLst>
          </p:cNvPr>
          <p:cNvPicPr>
            <a:picLocks noChangeAspect="1"/>
          </p:cNvPicPr>
          <p:nvPr/>
        </p:nvPicPr>
        <p:blipFill rotWithShape="1">
          <a:blip r:embed="rId2">
            <a:alphaModFix amt="25000"/>
          </a:blip>
          <a:srcRect t="15179" b="26380"/>
          <a:stretch/>
        </p:blipFill>
        <p:spPr>
          <a:xfrm>
            <a:off x="20" y="3809"/>
            <a:ext cx="12191980" cy="6858000"/>
          </a:xfrm>
          <a:prstGeom prst="rect">
            <a:avLst/>
          </a:prstGeom>
        </p:spPr>
      </p:pic>
      <p:cxnSp>
        <p:nvCxnSpPr>
          <p:cNvPr id="11" name="Straight Connector 10">
            <a:extLst>
              <a:ext uri="{FF2B5EF4-FFF2-40B4-BE49-F238E27FC236}">
                <a16:creationId xmlns:a16="http://schemas.microsoft.com/office/drawing/2014/main" id="{F896B7D9-8894-4E5C-8DCF-35BECF8D36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4B4875B-7532-789D-F47E-FA9C5C79E68C}"/>
              </a:ext>
            </a:extLst>
          </p:cNvPr>
          <p:cNvSpPr>
            <a:spLocks noGrp="1"/>
          </p:cNvSpPr>
          <p:nvPr>
            <p:ph type="ctrTitle"/>
          </p:nvPr>
        </p:nvSpPr>
        <p:spPr>
          <a:xfrm>
            <a:off x="1109980" y="882376"/>
            <a:ext cx="9966960" cy="2926080"/>
          </a:xfrm>
        </p:spPr>
        <p:txBody>
          <a:bodyPr>
            <a:normAutofit/>
          </a:bodyPr>
          <a:lstStyle/>
          <a:p>
            <a:r>
              <a:rPr lang="en-US">
                <a:latin typeface="Baskerville Old Face" panose="02020602080505020303" pitchFamily="18" charset="0"/>
                <a:cs typeface="Arial" panose="020B0604020202020204" pitchFamily="34" charset="0"/>
              </a:rPr>
              <a:t>What is Hyperspectral imaging</a:t>
            </a:r>
          </a:p>
        </p:txBody>
      </p:sp>
      <p:sp>
        <p:nvSpPr>
          <p:cNvPr id="3" name="Subtitle 2">
            <a:extLst>
              <a:ext uri="{FF2B5EF4-FFF2-40B4-BE49-F238E27FC236}">
                <a16:creationId xmlns:a16="http://schemas.microsoft.com/office/drawing/2014/main" id="{EFE47AB2-B51F-3601-E05B-9DD6521F023A}"/>
              </a:ext>
            </a:extLst>
          </p:cNvPr>
          <p:cNvSpPr>
            <a:spLocks noGrp="1"/>
          </p:cNvSpPr>
          <p:nvPr>
            <p:ph type="subTitle" idx="1"/>
          </p:nvPr>
        </p:nvSpPr>
        <p:spPr>
          <a:xfrm>
            <a:off x="1709530" y="3869634"/>
            <a:ext cx="8767860" cy="1388165"/>
          </a:xfrm>
        </p:spPr>
        <p:txBody>
          <a:bodyPr>
            <a:normAutofit/>
          </a:bodyPr>
          <a:lstStyle/>
          <a:p>
            <a:r>
              <a:rPr lang="en-US">
                <a:latin typeface="Baskerville Old Face" panose="02020602080505020303" pitchFamily="18" charset="0"/>
              </a:rPr>
              <a:t>Shaked Vikinski and Roni </a:t>
            </a:r>
            <a:r>
              <a:rPr lang="en-US" err="1">
                <a:latin typeface="Baskerville Old Face" panose="02020602080505020303" pitchFamily="18" charset="0"/>
              </a:rPr>
              <a:t>Gueta</a:t>
            </a:r>
            <a:endParaRPr lang="en-US">
              <a:latin typeface="Baskerville Old Face" panose="02020602080505020303" pitchFamily="18" charset="0"/>
            </a:endParaRPr>
          </a:p>
        </p:txBody>
      </p:sp>
    </p:spTree>
    <p:extLst>
      <p:ext uri="{BB962C8B-B14F-4D97-AF65-F5344CB8AC3E}">
        <p14:creationId xmlns:p14="http://schemas.microsoft.com/office/powerpoint/2010/main" val="405798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E8D86CE-8752-1D50-CF0A-8DD688EA4A02}"/>
              </a:ext>
            </a:extLst>
          </p:cNvPr>
          <p:cNvSpPr>
            <a:spLocks noGrp="1"/>
          </p:cNvSpPr>
          <p:nvPr>
            <p:ph type="title"/>
          </p:nvPr>
        </p:nvSpPr>
        <p:spPr>
          <a:xfrm>
            <a:off x="153068" y="251192"/>
            <a:ext cx="9875520" cy="1356360"/>
          </a:xfrm>
        </p:spPr>
        <p:txBody>
          <a:bodyPr/>
          <a:lstStyle/>
          <a:p>
            <a:r>
              <a:rPr lang="en-US" dirty="0">
                <a:latin typeface="Baskerville Old Face" panose="02020602080505020303" pitchFamily="18" charset="0"/>
              </a:rPr>
              <a:t>How can we get more information?</a:t>
            </a:r>
            <a:endParaRPr lang="he-IL" dirty="0">
              <a:latin typeface="Baskerville Old Face" panose="02020602080505020303" pitchFamily="18" charset="0"/>
            </a:endParaRPr>
          </a:p>
        </p:txBody>
      </p:sp>
      <p:pic>
        <p:nvPicPr>
          <p:cNvPr id="7" name="מציין מיקום תוכן 6">
            <a:extLst>
              <a:ext uri="{FF2B5EF4-FFF2-40B4-BE49-F238E27FC236}">
                <a16:creationId xmlns:a16="http://schemas.microsoft.com/office/drawing/2014/main" id="{CD744701-4FDD-2B66-47F2-4FF5B37CBAA2}"/>
              </a:ext>
            </a:extLst>
          </p:cNvPr>
          <p:cNvPicPr>
            <a:picLocks noGrp="1" noChangeAspect="1"/>
          </p:cNvPicPr>
          <p:nvPr>
            <p:ph idx="1"/>
          </p:nvPr>
        </p:nvPicPr>
        <p:blipFill>
          <a:blip r:embed="rId3"/>
          <a:stretch>
            <a:fillRect/>
          </a:stretch>
        </p:blipFill>
        <p:spPr>
          <a:xfrm>
            <a:off x="6103740" y="1487317"/>
            <a:ext cx="3924848" cy="1933845"/>
          </a:xfrm>
        </p:spPr>
      </p:pic>
      <p:pic>
        <p:nvPicPr>
          <p:cNvPr id="5" name="תמונה 4">
            <a:extLst>
              <a:ext uri="{FF2B5EF4-FFF2-40B4-BE49-F238E27FC236}">
                <a16:creationId xmlns:a16="http://schemas.microsoft.com/office/drawing/2014/main" id="{7AAE6F62-0C46-1107-D7B3-36607161CE78}"/>
              </a:ext>
            </a:extLst>
          </p:cNvPr>
          <p:cNvPicPr>
            <a:picLocks noChangeAspect="1"/>
          </p:cNvPicPr>
          <p:nvPr/>
        </p:nvPicPr>
        <p:blipFill>
          <a:blip r:embed="rId4"/>
          <a:stretch>
            <a:fillRect/>
          </a:stretch>
        </p:blipFill>
        <p:spPr>
          <a:xfrm>
            <a:off x="1993965" y="1315842"/>
            <a:ext cx="4086795" cy="2276793"/>
          </a:xfrm>
          <a:prstGeom prst="rect">
            <a:avLst/>
          </a:prstGeom>
        </p:spPr>
      </p:pic>
      <p:pic>
        <p:nvPicPr>
          <p:cNvPr id="9" name="תמונה 8">
            <a:extLst>
              <a:ext uri="{FF2B5EF4-FFF2-40B4-BE49-F238E27FC236}">
                <a16:creationId xmlns:a16="http://schemas.microsoft.com/office/drawing/2014/main" id="{FAB3FC6F-9393-FA1F-7188-82E12528C876}"/>
              </a:ext>
            </a:extLst>
          </p:cNvPr>
          <p:cNvPicPr>
            <a:picLocks noChangeAspect="1"/>
          </p:cNvPicPr>
          <p:nvPr/>
        </p:nvPicPr>
        <p:blipFill>
          <a:blip r:embed="rId5"/>
          <a:stretch>
            <a:fillRect/>
          </a:stretch>
        </p:blipFill>
        <p:spPr>
          <a:xfrm>
            <a:off x="2366527" y="3712339"/>
            <a:ext cx="6980205" cy="2536061"/>
          </a:xfrm>
          <a:prstGeom prst="rect">
            <a:avLst/>
          </a:prstGeom>
        </p:spPr>
      </p:pic>
      <p:sp>
        <p:nvSpPr>
          <p:cNvPr id="10" name="תיבת טקסט 9">
            <a:extLst>
              <a:ext uri="{FF2B5EF4-FFF2-40B4-BE49-F238E27FC236}">
                <a16:creationId xmlns:a16="http://schemas.microsoft.com/office/drawing/2014/main" id="{C6F4B405-323F-861D-4D05-50841143D719}"/>
              </a:ext>
            </a:extLst>
          </p:cNvPr>
          <p:cNvSpPr txBox="1"/>
          <p:nvPr/>
        </p:nvSpPr>
        <p:spPr>
          <a:xfrm>
            <a:off x="5658991" y="5879068"/>
            <a:ext cx="3075936" cy="369332"/>
          </a:xfrm>
          <a:prstGeom prst="rect">
            <a:avLst/>
          </a:prstGeom>
          <a:noFill/>
        </p:spPr>
        <p:txBody>
          <a:bodyPr wrap="square" rtlCol="1">
            <a:spAutoFit/>
          </a:bodyPr>
          <a:lstStyle/>
          <a:p>
            <a:r>
              <a:rPr lang="he-IL" dirty="0">
                <a:cs typeface="+mj-cs"/>
              </a:rPr>
              <a:t>220 </a:t>
            </a:r>
            <a:r>
              <a:rPr lang="en-US" dirty="0">
                <a:cs typeface="+mj-cs"/>
              </a:rPr>
              <a:t> wavelength= 220 pages</a:t>
            </a:r>
            <a:endParaRPr lang="he-IL" dirty="0">
              <a:cs typeface="+mj-cs"/>
            </a:endParaRPr>
          </a:p>
        </p:txBody>
      </p:sp>
      <p:sp>
        <p:nvSpPr>
          <p:cNvPr id="11" name="תיבת טקסט 10">
            <a:extLst>
              <a:ext uri="{FF2B5EF4-FFF2-40B4-BE49-F238E27FC236}">
                <a16:creationId xmlns:a16="http://schemas.microsoft.com/office/drawing/2014/main" id="{31CA76AD-E092-BE15-1FC3-7848C65493E5}"/>
              </a:ext>
            </a:extLst>
          </p:cNvPr>
          <p:cNvSpPr txBox="1"/>
          <p:nvPr/>
        </p:nvSpPr>
        <p:spPr>
          <a:xfrm>
            <a:off x="7830868" y="3284672"/>
            <a:ext cx="904059" cy="369332"/>
          </a:xfrm>
          <a:prstGeom prst="rect">
            <a:avLst/>
          </a:prstGeom>
          <a:noFill/>
        </p:spPr>
        <p:txBody>
          <a:bodyPr wrap="square" rtlCol="1">
            <a:spAutoFit/>
          </a:bodyPr>
          <a:lstStyle/>
          <a:p>
            <a:r>
              <a:rPr lang="en-US" dirty="0">
                <a:cs typeface="+mj-cs"/>
              </a:rPr>
              <a:t>3 pages</a:t>
            </a:r>
            <a:endParaRPr lang="he-IL" dirty="0">
              <a:cs typeface="+mj-cs"/>
            </a:endParaRPr>
          </a:p>
        </p:txBody>
      </p:sp>
    </p:spTree>
    <p:extLst>
      <p:ext uri="{BB962C8B-B14F-4D97-AF65-F5344CB8AC3E}">
        <p14:creationId xmlns:p14="http://schemas.microsoft.com/office/powerpoint/2010/main" val="1987410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4AECEC8-303A-0DE8-D27B-F2456CC479CA}"/>
              </a:ext>
            </a:extLst>
          </p:cNvPr>
          <p:cNvSpPr>
            <a:spLocks noGrp="1"/>
          </p:cNvSpPr>
          <p:nvPr>
            <p:ph type="title"/>
          </p:nvPr>
        </p:nvSpPr>
        <p:spPr>
          <a:xfrm>
            <a:off x="300789" y="332874"/>
            <a:ext cx="9875520" cy="1356360"/>
          </a:xfrm>
        </p:spPr>
        <p:txBody>
          <a:bodyPr/>
          <a:lstStyle/>
          <a:p>
            <a:r>
              <a:rPr lang="en-US" dirty="0">
                <a:latin typeface="Baskerville Old Face" panose="02020602080505020303" pitchFamily="18" charset="0"/>
              </a:rPr>
              <a:t>How can we get more information?</a:t>
            </a:r>
            <a:endParaRPr lang="he-IL" dirty="0">
              <a:latin typeface="Baskerville Old Face" panose="02020602080505020303" pitchFamily="18" charset="0"/>
            </a:endParaRPr>
          </a:p>
        </p:txBody>
      </p:sp>
      <p:sp>
        <p:nvSpPr>
          <p:cNvPr id="3" name="מציין מיקום תוכן 2">
            <a:extLst>
              <a:ext uri="{FF2B5EF4-FFF2-40B4-BE49-F238E27FC236}">
                <a16:creationId xmlns:a16="http://schemas.microsoft.com/office/drawing/2014/main" id="{ACADD028-DB1C-C630-999F-66FAE89E6822}"/>
              </a:ext>
            </a:extLst>
          </p:cNvPr>
          <p:cNvSpPr>
            <a:spLocks noGrp="1"/>
          </p:cNvSpPr>
          <p:nvPr>
            <p:ph idx="1"/>
          </p:nvPr>
        </p:nvSpPr>
        <p:spPr>
          <a:xfrm>
            <a:off x="659876" y="1689234"/>
            <a:ext cx="11138046" cy="1356360"/>
          </a:xfrm>
        </p:spPr>
        <p:txBody>
          <a:bodyPr>
            <a:normAutofit/>
          </a:bodyPr>
          <a:lstStyle/>
          <a:p>
            <a:pPr algn="r" rtl="1"/>
            <a:r>
              <a:rPr lang="he-IL" sz="2800" dirty="0">
                <a:solidFill>
                  <a:schemeClr val="tx1"/>
                </a:solidFill>
              </a:rPr>
              <a:t>תמונות היפר-ספקטרליות מספקות מידע ספקטרלי רב ומדויק כדי לזהות ולהבחין בין חומרים ייחודיים מבחינה ספקטרלית יותר מאשר מה שניתן לעשות עם כל סוג אחר של נתונים בעלי חישה מרחוק. </a:t>
            </a:r>
          </a:p>
        </p:txBody>
      </p:sp>
      <p:pic>
        <p:nvPicPr>
          <p:cNvPr id="4" name="תמונה 3">
            <a:extLst>
              <a:ext uri="{FF2B5EF4-FFF2-40B4-BE49-F238E27FC236}">
                <a16:creationId xmlns:a16="http://schemas.microsoft.com/office/drawing/2014/main" id="{2EAF5AA3-8A61-2BD0-9F15-DFF04FDF7096}"/>
              </a:ext>
            </a:extLst>
          </p:cNvPr>
          <p:cNvPicPr>
            <a:picLocks noChangeAspect="1"/>
          </p:cNvPicPr>
          <p:nvPr/>
        </p:nvPicPr>
        <p:blipFill>
          <a:blip r:embed="rId3"/>
          <a:stretch>
            <a:fillRect/>
          </a:stretch>
        </p:blipFill>
        <p:spPr>
          <a:xfrm>
            <a:off x="300789" y="3480733"/>
            <a:ext cx="6619050" cy="2155671"/>
          </a:xfrm>
          <a:prstGeom prst="rect">
            <a:avLst/>
          </a:prstGeom>
        </p:spPr>
      </p:pic>
      <p:pic>
        <p:nvPicPr>
          <p:cNvPr id="6" name="תמונה 5">
            <a:extLst>
              <a:ext uri="{FF2B5EF4-FFF2-40B4-BE49-F238E27FC236}">
                <a16:creationId xmlns:a16="http://schemas.microsoft.com/office/drawing/2014/main" id="{99DF2445-5C41-C450-0665-09AE16B2E740}"/>
              </a:ext>
            </a:extLst>
          </p:cNvPr>
          <p:cNvPicPr>
            <a:picLocks noChangeAspect="1"/>
          </p:cNvPicPr>
          <p:nvPr/>
        </p:nvPicPr>
        <p:blipFill>
          <a:blip r:embed="rId4"/>
          <a:stretch>
            <a:fillRect/>
          </a:stretch>
        </p:blipFill>
        <p:spPr>
          <a:xfrm>
            <a:off x="7284153" y="3480733"/>
            <a:ext cx="4363059" cy="2257740"/>
          </a:xfrm>
          <a:prstGeom prst="rect">
            <a:avLst/>
          </a:prstGeom>
        </p:spPr>
      </p:pic>
    </p:spTree>
    <p:extLst>
      <p:ext uri="{BB962C8B-B14F-4D97-AF65-F5344CB8AC3E}">
        <p14:creationId xmlns:p14="http://schemas.microsoft.com/office/powerpoint/2010/main" val="3587914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55598-59F4-CE31-AF2C-9664F63CA9E1}"/>
              </a:ext>
            </a:extLst>
          </p:cNvPr>
          <p:cNvSpPr>
            <a:spLocks noGrp="1"/>
          </p:cNvSpPr>
          <p:nvPr>
            <p:ph type="title"/>
          </p:nvPr>
        </p:nvSpPr>
        <p:spPr>
          <a:xfrm>
            <a:off x="228600" y="347418"/>
            <a:ext cx="9875520" cy="1356360"/>
          </a:xfrm>
        </p:spPr>
        <p:txBody>
          <a:bodyPr/>
          <a:lstStyle/>
          <a:p>
            <a:pPr algn="l"/>
            <a:r>
              <a:rPr lang="en-US" dirty="0">
                <a:latin typeface="Baskerville Old Face" panose="02020602080505020303" pitchFamily="18" charset="0"/>
              </a:rPr>
              <a:t>So what is it actually?</a:t>
            </a:r>
          </a:p>
        </p:txBody>
      </p:sp>
      <p:pic>
        <p:nvPicPr>
          <p:cNvPr id="5" name="Picture 4">
            <a:extLst>
              <a:ext uri="{FF2B5EF4-FFF2-40B4-BE49-F238E27FC236}">
                <a16:creationId xmlns:a16="http://schemas.microsoft.com/office/drawing/2014/main" id="{964034FD-ACB3-AADD-8792-C7B31A4AF20A}"/>
              </a:ext>
            </a:extLst>
          </p:cNvPr>
          <p:cNvPicPr>
            <a:picLocks noChangeAspect="1"/>
          </p:cNvPicPr>
          <p:nvPr/>
        </p:nvPicPr>
        <p:blipFill>
          <a:blip r:embed="rId3"/>
          <a:stretch>
            <a:fillRect/>
          </a:stretch>
        </p:blipFill>
        <p:spPr>
          <a:xfrm>
            <a:off x="1618625" y="2028630"/>
            <a:ext cx="8954750" cy="1400370"/>
          </a:xfrm>
          <a:prstGeom prst="rect">
            <a:avLst/>
          </a:prstGeom>
        </p:spPr>
      </p:pic>
      <p:pic>
        <p:nvPicPr>
          <p:cNvPr id="4" name="תמונה 3">
            <a:extLst>
              <a:ext uri="{FF2B5EF4-FFF2-40B4-BE49-F238E27FC236}">
                <a16:creationId xmlns:a16="http://schemas.microsoft.com/office/drawing/2014/main" id="{2D4B4985-167A-08A6-B93A-00FE1DC4AA39}"/>
              </a:ext>
            </a:extLst>
          </p:cNvPr>
          <p:cNvPicPr>
            <a:picLocks noChangeAspect="1"/>
          </p:cNvPicPr>
          <p:nvPr/>
        </p:nvPicPr>
        <p:blipFill rotWithShape="1">
          <a:blip r:embed="rId4"/>
          <a:srcRect l="50053" t="21026" r="5112" b="12459"/>
          <a:stretch/>
        </p:blipFill>
        <p:spPr>
          <a:xfrm>
            <a:off x="1618625" y="4215517"/>
            <a:ext cx="3218004" cy="1123643"/>
          </a:xfrm>
          <a:prstGeom prst="rect">
            <a:avLst/>
          </a:prstGeom>
        </p:spPr>
      </p:pic>
      <p:sp>
        <p:nvSpPr>
          <p:cNvPr id="6" name="תיבת טקסט 5">
            <a:extLst>
              <a:ext uri="{FF2B5EF4-FFF2-40B4-BE49-F238E27FC236}">
                <a16:creationId xmlns:a16="http://schemas.microsoft.com/office/drawing/2014/main" id="{AFBB79A6-084F-0473-EDC4-9B90DD4EBD5C}"/>
              </a:ext>
            </a:extLst>
          </p:cNvPr>
          <p:cNvSpPr txBox="1"/>
          <p:nvPr/>
        </p:nvSpPr>
        <p:spPr>
          <a:xfrm>
            <a:off x="457199" y="1767020"/>
            <a:ext cx="3621505" cy="523220"/>
          </a:xfrm>
          <a:prstGeom prst="rect">
            <a:avLst/>
          </a:prstGeom>
          <a:noFill/>
        </p:spPr>
        <p:txBody>
          <a:bodyPr wrap="square" rtlCol="1">
            <a:spAutoFit/>
          </a:bodyPr>
          <a:lstStyle/>
          <a:p>
            <a:r>
              <a:rPr lang="en-US" sz="2800" dirty="0"/>
              <a:t>Hyperspectral cameras</a:t>
            </a:r>
            <a:endParaRPr lang="he-IL" sz="2800" dirty="0"/>
          </a:p>
        </p:txBody>
      </p:sp>
      <p:sp>
        <p:nvSpPr>
          <p:cNvPr id="7" name="תיבת טקסט 6">
            <a:extLst>
              <a:ext uri="{FF2B5EF4-FFF2-40B4-BE49-F238E27FC236}">
                <a16:creationId xmlns:a16="http://schemas.microsoft.com/office/drawing/2014/main" id="{6C30CDA4-649E-E7D4-2635-0B411458A5E3}"/>
              </a:ext>
            </a:extLst>
          </p:cNvPr>
          <p:cNvSpPr txBox="1"/>
          <p:nvPr/>
        </p:nvSpPr>
        <p:spPr>
          <a:xfrm>
            <a:off x="457199" y="3702021"/>
            <a:ext cx="3621505" cy="584775"/>
          </a:xfrm>
          <a:prstGeom prst="rect">
            <a:avLst/>
          </a:prstGeom>
          <a:noFill/>
        </p:spPr>
        <p:txBody>
          <a:bodyPr wrap="square" rtlCol="1">
            <a:spAutoFit/>
          </a:bodyPr>
          <a:lstStyle/>
          <a:p>
            <a:r>
              <a:rPr lang="en-US" sz="3200" dirty="0"/>
              <a:t>Human vision</a:t>
            </a:r>
            <a:endParaRPr lang="he-IL" sz="3200" dirty="0"/>
          </a:p>
        </p:txBody>
      </p:sp>
    </p:spTree>
    <p:extLst>
      <p:ext uri="{BB962C8B-B14F-4D97-AF65-F5344CB8AC3E}">
        <p14:creationId xmlns:p14="http://schemas.microsoft.com/office/powerpoint/2010/main" val="4259041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C83B29-550A-CE9C-9878-A5AC839AEA8D}"/>
              </a:ext>
            </a:extLst>
          </p:cNvPr>
          <p:cNvPicPr>
            <a:picLocks noChangeAspect="1"/>
          </p:cNvPicPr>
          <p:nvPr/>
        </p:nvPicPr>
        <p:blipFill>
          <a:blip r:embed="rId3"/>
          <a:stretch>
            <a:fillRect/>
          </a:stretch>
        </p:blipFill>
        <p:spPr>
          <a:xfrm>
            <a:off x="2670626" y="1671242"/>
            <a:ext cx="6850748" cy="3515516"/>
          </a:xfrm>
          <a:prstGeom prst="rect">
            <a:avLst/>
          </a:prstGeom>
        </p:spPr>
      </p:pic>
    </p:spTree>
    <p:extLst>
      <p:ext uri="{BB962C8B-B14F-4D97-AF65-F5344CB8AC3E}">
        <p14:creationId xmlns:p14="http://schemas.microsoft.com/office/powerpoint/2010/main" val="556612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2B987-4A3B-1930-6848-8EF53B098FD8}"/>
              </a:ext>
            </a:extLst>
          </p:cNvPr>
          <p:cNvSpPr>
            <a:spLocks noGrp="1"/>
          </p:cNvSpPr>
          <p:nvPr>
            <p:ph type="title"/>
          </p:nvPr>
        </p:nvSpPr>
        <p:spPr>
          <a:xfrm>
            <a:off x="445169" y="466129"/>
            <a:ext cx="9875520" cy="1356360"/>
          </a:xfrm>
        </p:spPr>
        <p:txBody>
          <a:bodyPr/>
          <a:lstStyle/>
          <a:p>
            <a:pPr algn="l"/>
            <a:r>
              <a:rPr lang="en-US" dirty="0">
                <a:latin typeface="Baskerville Old Face" panose="02020602080505020303" pitchFamily="18" charset="0"/>
              </a:rPr>
              <a:t>Images and their uses</a:t>
            </a:r>
          </a:p>
        </p:txBody>
      </p:sp>
      <p:pic>
        <p:nvPicPr>
          <p:cNvPr id="1028" name="Picture 4" descr="Whatsapp Free Vector Icons 13192621 Vector Art at Vecteezy">
            <a:extLst>
              <a:ext uri="{FF2B5EF4-FFF2-40B4-BE49-F238E27FC236}">
                <a16:creationId xmlns:a16="http://schemas.microsoft.com/office/drawing/2014/main" id="{54186296-2B18-B02C-29E5-8A829A001CD7}"/>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123" r="51097"/>
          <a:stretch/>
        </p:blipFill>
        <p:spPr bwMode="auto">
          <a:xfrm>
            <a:off x="658169" y="1384561"/>
            <a:ext cx="2245508" cy="26244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nstagram&quot; Icon - Download for free – Iconduck">
            <a:extLst>
              <a:ext uri="{FF2B5EF4-FFF2-40B4-BE49-F238E27FC236}">
                <a16:creationId xmlns:a16="http://schemas.microsoft.com/office/drawing/2014/main" id="{057B3BF7-93EF-8287-954D-AB9348E495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0547" y="4009007"/>
            <a:ext cx="2321155" cy="232115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ctv - Free security icons">
            <a:extLst>
              <a:ext uri="{FF2B5EF4-FFF2-40B4-BE49-F238E27FC236}">
                <a16:creationId xmlns:a16="http://schemas.microsoft.com/office/drawing/2014/main" id="{61B30796-8EF4-AB75-21A6-3B23D6F6A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7650" y="1796890"/>
            <a:ext cx="2746897" cy="274689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rone Icon Images – Browse 96,379 Stock Photos, Vectors, and Video | Adobe  Stock">
            <a:extLst>
              <a:ext uri="{FF2B5EF4-FFF2-40B4-BE49-F238E27FC236}">
                <a16:creationId xmlns:a16="http://schemas.microsoft.com/office/drawing/2014/main" id="{BB2DE2D2-B73C-0ABE-5DF1-3F0B0265173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90300" y="3594319"/>
            <a:ext cx="4638710" cy="3008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93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80">
                                          <p:stCondLst>
                                            <p:cond delay="0"/>
                                          </p:stCondLst>
                                        </p:cTn>
                                        <p:tgtEl>
                                          <p:spTgt spid="1028"/>
                                        </p:tgtEl>
                                      </p:cBhvr>
                                    </p:animEffect>
                                    <p:anim calcmode="lin" valueType="num">
                                      <p:cBhvr>
                                        <p:cTn id="8" dur="1822"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8"/>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8"/>
                                        </p:tgtEl>
                                      </p:cBhvr>
                                      <p:to x="100000" y="60000"/>
                                    </p:animScale>
                                    <p:animScale>
                                      <p:cBhvr>
                                        <p:cTn id="14" dur="166" decel="50000">
                                          <p:stCondLst>
                                            <p:cond delay="676"/>
                                          </p:stCondLst>
                                        </p:cTn>
                                        <p:tgtEl>
                                          <p:spTgt spid="1028"/>
                                        </p:tgtEl>
                                      </p:cBhvr>
                                      <p:to x="100000" y="100000"/>
                                    </p:animScale>
                                    <p:animScale>
                                      <p:cBhvr>
                                        <p:cTn id="15" dur="26">
                                          <p:stCondLst>
                                            <p:cond delay="1312"/>
                                          </p:stCondLst>
                                        </p:cTn>
                                        <p:tgtEl>
                                          <p:spTgt spid="1028"/>
                                        </p:tgtEl>
                                      </p:cBhvr>
                                      <p:to x="100000" y="80000"/>
                                    </p:animScale>
                                    <p:animScale>
                                      <p:cBhvr>
                                        <p:cTn id="16" dur="166" decel="50000">
                                          <p:stCondLst>
                                            <p:cond delay="1338"/>
                                          </p:stCondLst>
                                        </p:cTn>
                                        <p:tgtEl>
                                          <p:spTgt spid="1028"/>
                                        </p:tgtEl>
                                      </p:cBhvr>
                                      <p:to x="100000" y="100000"/>
                                    </p:animScale>
                                    <p:animScale>
                                      <p:cBhvr>
                                        <p:cTn id="17" dur="26">
                                          <p:stCondLst>
                                            <p:cond delay="1642"/>
                                          </p:stCondLst>
                                        </p:cTn>
                                        <p:tgtEl>
                                          <p:spTgt spid="1028"/>
                                        </p:tgtEl>
                                      </p:cBhvr>
                                      <p:to x="100000" y="90000"/>
                                    </p:animScale>
                                    <p:animScale>
                                      <p:cBhvr>
                                        <p:cTn id="18" dur="166" decel="50000">
                                          <p:stCondLst>
                                            <p:cond delay="1668"/>
                                          </p:stCondLst>
                                        </p:cTn>
                                        <p:tgtEl>
                                          <p:spTgt spid="1028"/>
                                        </p:tgtEl>
                                      </p:cBhvr>
                                      <p:to x="100000" y="100000"/>
                                    </p:animScale>
                                    <p:animScale>
                                      <p:cBhvr>
                                        <p:cTn id="19" dur="26">
                                          <p:stCondLst>
                                            <p:cond delay="1808"/>
                                          </p:stCondLst>
                                        </p:cTn>
                                        <p:tgtEl>
                                          <p:spTgt spid="1028"/>
                                        </p:tgtEl>
                                      </p:cBhvr>
                                      <p:to x="100000" y="95000"/>
                                    </p:animScale>
                                    <p:animScale>
                                      <p:cBhvr>
                                        <p:cTn id="20" dur="166" decel="50000">
                                          <p:stCondLst>
                                            <p:cond delay="1834"/>
                                          </p:stCondLst>
                                        </p:cTn>
                                        <p:tgtEl>
                                          <p:spTgt spid="102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Effect transition="in" filter="wipe(down)">
                                      <p:cBhvr>
                                        <p:cTn id="25" dur="580">
                                          <p:stCondLst>
                                            <p:cond delay="0"/>
                                          </p:stCondLst>
                                        </p:cTn>
                                        <p:tgtEl>
                                          <p:spTgt spid="1030"/>
                                        </p:tgtEl>
                                      </p:cBhvr>
                                    </p:animEffect>
                                    <p:anim calcmode="lin" valueType="num">
                                      <p:cBhvr>
                                        <p:cTn id="26" dur="1822" tmFilter="0,0; 0.14,0.36; 0.43,0.73; 0.71,0.91; 1.0,1.0">
                                          <p:stCondLst>
                                            <p:cond delay="0"/>
                                          </p:stCondLst>
                                        </p:cTn>
                                        <p:tgtEl>
                                          <p:spTgt spid="103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3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3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3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30"/>
                                        </p:tgtEl>
                                        <p:attrNameLst>
                                          <p:attrName>ppt_y</p:attrName>
                                        </p:attrNameLst>
                                      </p:cBhvr>
                                      <p:tavLst>
                                        <p:tav tm="0" fmla="#ppt_y-sin(pi*$)/81">
                                          <p:val>
                                            <p:fltVal val="0"/>
                                          </p:val>
                                        </p:tav>
                                        <p:tav tm="100000">
                                          <p:val>
                                            <p:fltVal val="1"/>
                                          </p:val>
                                        </p:tav>
                                      </p:tavLst>
                                    </p:anim>
                                    <p:animScale>
                                      <p:cBhvr>
                                        <p:cTn id="31" dur="26">
                                          <p:stCondLst>
                                            <p:cond delay="650"/>
                                          </p:stCondLst>
                                        </p:cTn>
                                        <p:tgtEl>
                                          <p:spTgt spid="1030"/>
                                        </p:tgtEl>
                                      </p:cBhvr>
                                      <p:to x="100000" y="60000"/>
                                    </p:animScale>
                                    <p:animScale>
                                      <p:cBhvr>
                                        <p:cTn id="32" dur="166" decel="50000">
                                          <p:stCondLst>
                                            <p:cond delay="676"/>
                                          </p:stCondLst>
                                        </p:cTn>
                                        <p:tgtEl>
                                          <p:spTgt spid="1030"/>
                                        </p:tgtEl>
                                      </p:cBhvr>
                                      <p:to x="100000" y="100000"/>
                                    </p:animScale>
                                    <p:animScale>
                                      <p:cBhvr>
                                        <p:cTn id="33" dur="26">
                                          <p:stCondLst>
                                            <p:cond delay="1312"/>
                                          </p:stCondLst>
                                        </p:cTn>
                                        <p:tgtEl>
                                          <p:spTgt spid="1030"/>
                                        </p:tgtEl>
                                      </p:cBhvr>
                                      <p:to x="100000" y="80000"/>
                                    </p:animScale>
                                    <p:animScale>
                                      <p:cBhvr>
                                        <p:cTn id="34" dur="166" decel="50000">
                                          <p:stCondLst>
                                            <p:cond delay="1338"/>
                                          </p:stCondLst>
                                        </p:cTn>
                                        <p:tgtEl>
                                          <p:spTgt spid="1030"/>
                                        </p:tgtEl>
                                      </p:cBhvr>
                                      <p:to x="100000" y="100000"/>
                                    </p:animScale>
                                    <p:animScale>
                                      <p:cBhvr>
                                        <p:cTn id="35" dur="26">
                                          <p:stCondLst>
                                            <p:cond delay="1642"/>
                                          </p:stCondLst>
                                        </p:cTn>
                                        <p:tgtEl>
                                          <p:spTgt spid="1030"/>
                                        </p:tgtEl>
                                      </p:cBhvr>
                                      <p:to x="100000" y="90000"/>
                                    </p:animScale>
                                    <p:animScale>
                                      <p:cBhvr>
                                        <p:cTn id="36" dur="166" decel="50000">
                                          <p:stCondLst>
                                            <p:cond delay="1668"/>
                                          </p:stCondLst>
                                        </p:cTn>
                                        <p:tgtEl>
                                          <p:spTgt spid="1030"/>
                                        </p:tgtEl>
                                      </p:cBhvr>
                                      <p:to x="100000" y="100000"/>
                                    </p:animScale>
                                    <p:animScale>
                                      <p:cBhvr>
                                        <p:cTn id="37" dur="26">
                                          <p:stCondLst>
                                            <p:cond delay="1808"/>
                                          </p:stCondLst>
                                        </p:cTn>
                                        <p:tgtEl>
                                          <p:spTgt spid="1030"/>
                                        </p:tgtEl>
                                      </p:cBhvr>
                                      <p:to x="100000" y="95000"/>
                                    </p:animScale>
                                    <p:animScale>
                                      <p:cBhvr>
                                        <p:cTn id="38" dur="166" decel="50000">
                                          <p:stCondLst>
                                            <p:cond delay="1834"/>
                                          </p:stCondLst>
                                        </p:cTn>
                                        <p:tgtEl>
                                          <p:spTgt spid="103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032"/>
                                        </p:tgtEl>
                                        <p:attrNameLst>
                                          <p:attrName>style.visibility</p:attrName>
                                        </p:attrNameLst>
                                      </p:cBhvr>
                                      <p:to>
                                        <p:strVal val="visible"/>
                                      </p:to>
                                    </p:set>
                                    <p:animEffect transition="in" filter="wipe(down)">
                                      <p:cBhvr>
                                        <p:cTn id="43" dur="580">
                                          <p:stCondLst>
                                            <p:cond delay="0"/>
                                          </p:stCondLst>
                                        </p:cTn>
                                        <p:tgtEl>
                                          <p:spTgt spid="1032"/>
                                        </p:tgtEl>
                                      </p:cBhvr>
                                    </p:animEffect>
                                    <p:anim calcmode="lin" valueType="num">
                                      <p:cBhvr>
                                        <p:cTn id="44" dur="1822" tmFilter="0,0; 0.14,0.36; 0.43,0.73; 0.71,0.91; 1.0,1.0">
                                          <p:stCondLst>
                                            <p:cond delay="0"/>
                                          </p:stCondLst>
                                        </p:cTn>
                                        <p:tgtEl>
                                          <p:spTgt spid="103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03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03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03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032"/>
                                        </p:tgtEl>
                                        <p:attrNameLst>
                                          <p:attrName>ppt_y</p:attrName>
                                        </p:attrNameLst>
                                      </p:cBhvr>
                                      <p:tavLst>
                                        <p:tav tm="0" fmla="#ppt_y-sin(pi*$)/81">
                                          <p:val>
                                            <p:fltVal val="0"/>
                                          </p:val>
                                        </p:tav>
                                        <p:tav tm="100000">
                                          <p:val>
                                            <p:fltVal val="1"/>
                                          </p:val>
                                        </p:tav>
                                      </p:tavLst>
                                    </p:anim>
                                    <p:animScale>
                                      <p:cBhvr>
                                        <p:cTn id="49" dur="26">
                                          <p:stCondLst>
                                            <p:cond delay="650"/>
                                          </p:stCondLst>
                                        </p:cTn>
                                        <p:tgtEl>
                                          <p:spTgt spid="1032"/>
                                        </p:tgtEl>
                                      </p:cBhvr>
                                      <p:to x="100000" y="60000"/>
                                    </p:animScale>
                                    <p:animScale>
                                      <p:cBhvr>
                                        <p:cTn id="50" dur="166" decel="50000">
                                          <p:stCondLst>
                                            <p:cond delay="676"/>
                                          </p:stCondLst>
                                        </p:cTn>
                                        <p:tgtEl>
                                          <p:spTgt spid="1032"/>
                                        </p:tgtEl>
                                      </p:cBhvr>
                                      <p:to x="100000" y="100000"/>
                                    </p:animScale>
                                    <p:animScale>
                                      <p:cBhvr>
                                        <p:cTn id="51" dur="26">
                                          <p:stCondLst>
                                            <p:cond delay="1312"/>
                                          </p:stCondLst>
                                        </p:cTn>
                                        <p:tgtEl>
                                          <p:spTgt spid="1032"/>
                                        </p:tgtEl>
                                      </p:cBhvr>
                                      <p:to x="100000" y="80000"/>
                                    </p:animScale>
                                    <p:animScale>
                                      <p:cBhvr>
                                        <p:cTn id="52" dur="166" decel="50000">
                                          <p:stCondLst>
                                            <p:cond delay="1338"/>
                                          </p:stCondLst>
                                        </p:cTn>
                                        <p:tgtEl>
                                          <p:spTgt spid="1032"/>
                                        </p:tgtEl>
                                      </p:cBhvr>
                                      <p:to x="100000" y="100000"/>
                                    </p:animScale>
                                    <p:animScale>
                                      <p:cBhvr>
                                        <p:cTn id="53" dur="26">
                                          <p:stCondLst>
                                            <p:cond delay="1642"/>
                                          </p:stCondLst>
                                        </p:cTn>
                                        <p:tgtEl>
                                          <p:spTgt spid="1032"/>
                                        </p:tgtEl>
                                      </p:cBhvr>
                                      <p:to x="100000" y="90000"/>
                                    </p:animScale>
                                    <p:animScale>
                                      <p:cBhvr>
                                        <p:cTn id="54" dur="166" decel="50000">
                                          <p:stCondLst>
                                            <p:cond delay="1668"/>
                                          </p:stCondLst>
                                        </p:cTn>
                                        <p:tgtEl>
                                          <p:spTgt spid="1032"/>
                                        </p:tgtEl>
                                      </p:cBhvr>
                                      <p:to x="100000" y="100000"/>
                                    </p:animScale>
                                    <p:animScale>
                                      <p:cBhvr>
                                        <p:cTn id="55" dur="26">
                                          <p:stCondLst>
                                            <p:cond delay="1808"/>
                                          </p:stCondLst>
                                        </p:cTn>
                                        <p:tgtEl>
                                          <p:spTgt spid="1032"/>
                                        </p:tgtEl>
                                      </p:cBhvr>
                                      <p:to x="100000" y="95000"/>
                                    </p:animScale>
                                    <p:animScale>
                                      <p:cBhvr>
                                        <p:cTn id="56" dur="166" decel="50000">
                                          <p:stCondLst>
                                            <p:cond delay="1834"/>
                                          </p:stCondLst>
                                        </p:cTn>
                                        <p:tgtEl>
                                          <p:spTgt spid="103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036"/>
                                        </p:tgtEl>
                                        <p:attrNameLst>
                                          <p:attrName>style.visibility</p:attrName>
                                        </p:attrNameLst>
                                      </p:cBhvr>
                                      <p:to>
                                        <p:strVal val="visible"/>
                                      </p:to>
                                    </p:set>
                                    <p:animEffect transition="in" filter="wipe(down)">
                                      <p:cBhvr>
                                        <p:cTn id="61" dur="580">
                                          <p:stCondLst>
                                            <p:cond delay="0"/>
                                          </p:stCondLst>
                                        </p:cTn>
                                        <p:tgtEl>
                                          <p:spTgt spid="1036"/>
                                        </p:tgtEl>
                                      </p:cBhvr>
                                    </p:animEffect>
                                    <p:anim calcmode="lin" valueType="num">
                                      <p:cBhvr>
                                        <p:cTn id="62" dur="1822" tmFilter="0,0; 0.14,0.36; 0.43,0.73; 0.71,0.91; 1.0,1.0">
                                          <p:stCondLst>
                                            <p:cond delay="0"/>
                                          </p:stCondLst>
                                        </p:cTn>
                                        <p:tgtEl>
                                          <p:spTgt spid="1036"/>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036"/>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036"/>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036"/>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036"/>
                                        </p:tgtEl>
                                        <p:attrNameLst>
                                          <p:attrName>ppt_y</p:attrName>
                                        </p:attrNameLst>
                                      </p:cBhvr>
                                      <p:tavLst>
                                        <p:tav tm="0" fmla="#ppt_y-sin(pi*$)/81">
                                          <p:val>
                                            <p:fltVal val="0"/>
                                          </p:val>
                                        </p:tav>
                                        <p:tav tm="100000">
                                          <p:val>
                                            <p:fltVal val="1"/>
                                          </p:val>
                                        </p:tav>
                                      </p:tavLst>
                                    </p:anim>
                                    <p:animScale>
                                      <p:cBhvr>
                                        <p:cTn id="67" dur="26">
                                          <p:stCondLst>
                                            <p:cond delay="650"/>
                                          </p:stCondLst>
                                        </p:cTn>
                                        <p:tgtEl>
                                          <p:spTgt spid="1036"/>
                                        </p:tgtEl>
                                      </p:cBhvr>
                                      <p:to x="100000" y="60000"/>
                                    </p:animScale>
                                    <p:animScale>
                                      <p:cBhvr>
                                        <p:cTn id="68" dur="166" decel="50000">
                                          <p:stCondLst>
                                            <p:cond delay="676"/>
                                          </p:stCondLst>
                                        </p:cTn>
                                        <p:tgtEl>
                                          <p:spTgt spid="1036"/>
                                        </p:tgtEl>
                                      </p:cBhvr>
                                      <p:to x="100000" y="100000"/>
                                    </p:animScale>
                                    <p:animScale>
                                      <p:cBhvr>
                                        <p:cTn id="69" dur="26">
                                          <p:stCondLst>
                                            <p:cond delay="1312"/>
                                          </p:stCondLst>
                                        </p:cTn>
                                        <p:tgtEl>
                                          <p:spTgt spid="1036"/>
                                        </p:tgtEl>
                                      </p:cBhvr>
                                      <p:to x="100000" y="80000"/>
                                    </p:animScale>
                                    <p:animScale>
                                      <p:cBhvr>
                                        <p:cTn id="70" dur="166" decel="50000">
                                          <p:stCondLst>
                                            <p:cond delay="1338"/>
                                          </p:stCondLst>
                                        </p:cTn>
                                        <p:tgtEl>
                                          <p:spTgt spid="1036"/>
                                        </p:tgtEl>
                                      </p:cBhvr>
                                      <p:to x="100000" y="100000"/>
                                    </p:animScale>
                                    <p:animScale>
                                      <p:cBhvr>
                                        <p:cTn id="71" dur="26">
                                          <p:stCondLst>
                                            <p:cond delay="1642"/>
                                          </p:stCondLst>
                                        </p:cTn>
                                        <p:tgtEl>
                                          <p:spTgt spid="1036"/>
                                        </p:tgtEl>
                                      </p:cBhvr>
                                      <p:to x="100000" y="90000"/>
                                    </p:animScale>
                                    <p:animScale>
                                      <p:cBhvr>
                                        <p:cTn id="72" dur="166" decel="50000">
                                          <p:stCondLst>
                                            <p:cond delay="1668"/>
                                          </p:stCondLst>
                                        </p:cTn>
                                        <p:tgtEl>
                                          <p:spTgt spid="1036"/>
                                        </p:tgtEl>
                                      </p:cBhvr>
                                      <p:to x="100000" y="100000"/>
                                    </p:animScale>
                                    <p:animScale>
                                      <p:cBhvr>
                                        <p:cTn id="73" dur="26">
                                          <p:stCondLst>
                                            <p:cond delay="1808"/>
                                          </p:stCondLst>
                                        </p:cTn>
                                        <p:tgtEl>
                                          <p:spTgt spid="1036"/>
                                        </p:tgtEl>
                                      </p:cBhvr>
                                      <p:to x="100000" y="95000"/>
                                    </p:animScale>
                                    <p:animScale>
                                      <p:cBhvr>
                                        <p:cTn id="74" dur="166" decel="50000">
                                          <p:stCondLst>
                                            <p:cond delay="1834"/>
                                          </p:stCondLst>
                                        </p:cTn>
                                        <p:tgtEl>
                                          <p:spTgt spid="10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2F87C-5E4C-15A4-F0E3-9FC18919C756}"/>
              </a:ext>
            </a:extLst>
          </p:cNvPr>
          <p:cNvSpPr>
            <a:spLocks noGrp="1"/>
          </p:cNvSpPr>
          <p:nvPr>
            <p:ph type="title"/>
          </p:nvPr>
        </p:nvSpPr>
        <p:spPr>
          <a:xfrm>
            <a:off x="438806" y="495968"/>
            <a:ext cx="9875520" cy="1356360"/>
          </a:xfrm>
        </p:spPr>
        <p:txBody>
          <a:bodyPr/>
          <a:lstStyle/>
          <a:p>
            <a:pPr algn="l"/>
            <a:r>
              <a:rPr lang="en-US" dirty="0">
                <a:latin typeface="Baskerville Old Face" panose="02020602080505020303" pitchFamily="18" charset="0"/>
              </a:rPr>
              <a:t>What we get in these cameras</a:t>
            </a:r>
          </a:p>
        </p:txBody>
      </p:sp>
      <p:pic>
        <p:nvPicPr>
          <p:cNvPr id="2050" name="Picture 2" descr="A brief schematic of a digital camera. | Download Scientific Diagram">
            <a:extLst>
              <a:ext uri="{FF2B5EF4-FFF2-40B4-BE49-F238E27FC236}">
                <a16:creationId xmlns:a16="http://schemas.microsoft.com/office/drawing/2014/main" id="{C8867C5D-0678-1712-D21D-126708C713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7673" y="1965960"/>
            <a:ext cx="8436653" cy="3970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130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DDEB0-0259-DABA-6F6D-8877E85B7270}"/>
              </a:ext>
            </a:extLst>
          </p:cNvPr>
          <p:cNvSpPr>
            <a:spLocks noGrp="1"/>
          </p:cNvSpPr>
          <p:nvPr>
            <p:ph type="title"/>
          </p:nvPr>
        </p:nvSpPr>
        <p:spPr>
          <a:xfrm>
            <a:off x="584200" y="396601"/>
            <a:ext cx="9875520" cy="1356360"/>
          </a:xfrm>
        </p:spPr>
        <p:txBody>
          <a:bodyPr/>
          <a:lstStyle/>
          <a:p>
            <a:r>
              <a:rPr lang="en-US" dirty="0">
                <a:latin typeface="Baskerville Old Face" panose="02020602080505020303" pitchFamily="18" charset="0"/>
              </a:rPr>
              <a:t>Bayer filter</a:t>
            </a:r>
          </a:p>
        </p:txBody>
      </p:sp>
      <p:pic>
        <p:nvPicPr>
          <p:cNvPr id="3074" name="Picture 2" descr="Understanding Digital Camera Sensors (How Do They Work?) - Infrared  Conversions, IR Modifications &amp; Photography Tutorials | Life Pixel IR">
            <a:extLst>
              <a:ext uri="{FF2B5EF4-FFF2-40B4-BE49-F238E27FC236}">
                <a16:creationId xmlns:a16="http://schemas.microsoft.com/office/drawing/2014/main" id="{64042C2E-BA52-4F30-3D2C-47481BCA7251}"/>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7817"/>
          <a:stretch/>
        </p:blipFill>
        <p:spPr bwMode="auto">
          <a:xfrm>
            <a:off x="2091061" y="1580224"/>
            <a:ext cx="8009878" cy="4881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014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E9BA873F-B97D-1149-C662-EB7CBC5861F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964605" y="0"/>
            <a:ext cx="6262789" cy="6467244"/>
          </a:xfrm>
          <a:prstGeom prst="rect">
            <a:avLst/>
          </a:prstGeom>
        </p:spPr>
      </p:pic>
    </p:spTree>
    <p:extLst>
      <p:ext uri="{BB962C8B-B14F-4D97-AF65-F5344CB8AC3E}">
        <p14:creationId xmlns:p14="http://schemas.microsoft.com/office/powerpoint/2010/main" val="1163105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2043D9-6083-74EC-A607-30D8B4FDB96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96766" y="892953"/>
            <a:ext cx="11798468" cy="5072093"/>
          </a:xfrm>
          <a:prstGeom prst="rect">
            <a:avLst/>
          </a:prstGeom>
        </p:spPr>
      </p:pic>
    </p:spTree>
    <p:extLst>
      <p:ext uri="{BB962C8B-B14F-4D97-AF65-F5344CB8AC3E}">
        <p14:creationId xmlns:p14="http://schemas.microsoft.com/office/powerpoint/2010/main" val="3436141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0057CE-4744-2A28-9FC6-56CD3920C77E}"/>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860879" y="1534384"/>
            <a:ext cx="10470242" cy="3789231"/>
          </a:xfrm>
          <a:prstGeom prst="rect">
            <a:avLst/>
          </a:prstGeom>
        </p:spPr>
      </p:pic>
    </p:spTree>
    <p:extLst>
      <p:ext uri="{BB962C8B-B14F-4D97-AF65-F5344CB8AC3E}">
        <p14:creationId xmlns:p14="http://schemas.microsoft.com/office/powerpoint/2010/main" val="1722657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BF74A-1CFD-3677-480B-0F43D2A887E2}"/>
              </a:ext>
            </a:extLst>
          </p:cNvPr>
          <p:cNvSpPr>
            <a:spLocks noGrp="1"/>
          </p:cNvSpPr>
          <p:nvPr>
            <p:ph type="title"/>
          </p:nvPr>
        </p:nvSpPr>
        <p:spPr/>
        <p:txBody>
          <a:bodyPr>
            <a:normAutofit/>
          </a:bodyPr>
          <a:lstStyle/>
          <a:p>
            <a:pPr algn="r" rtl="1"/>
            <a:r>
              <a:rPr lang="he-IL" sz="5400" dirty="0">
                <a:latin typeface="Arial" panose="020B0604020202020204" pitchFamily="34" charset="0"/>
              </a:rPr>
              <a:t>תוכן עניינים</a:t>
            </a:r>
            <a:endParaRPr lang="en-US" sz="5400" dirty="0">
              <a:latin typeface="Arial" panose="020B0604020202020204" pitchFamily="34" charset="0"/>
            </a:endParaRPr>
          </a:p>
        </p:txBody>
      </p:sp>
      <p:sp>
        <p:nvSpPr>
          <p:cNvPr id="3" name="Content Placeholder 2">
            <a:extLst>
              <a:ext uri="{FF2B5EF4-FFF2-40B4-BE49-F238E27FC236}">
                <a16:creationId xmlns:a16="http://schemas.microsoft.com/office/drawing/2014/main" id="{49966126-8F23-BC5D-6440-369094C4BB8C}"/>
              </a:ext>
            </a:extLst>
          </p:cNvPr>
          <p:cNvSpPr>
            <a:spLocks noGrp="1"/>
          </p:cNvSpPr>
          <p:nvPr>
            <p:ph idx="1"/>
          </p:nvPr>
        </p:nvSpPr>
        <p:spPr/>
        <p:txBody>
          <a:bodyPr>
            <a:normAutofit fontScale="92500" lnSpcReduction="10000"/>
          </a:bodyPr>
          <a:lstStyle/>
          <a:p>
            <a:pPr algn="r" rtl="1"/>
            <a:r>
              <a:rPr lang="he-IL" sz="2800" dirty="0">
                <a:solidFill>
                  <a:schemeClr val="tx1"/>
                </a:solidFill>
                <a:cs typeface="+mj-cs"/>
              </a:rPr>
              <a:t>מה זה </a:t>
            </a:r>
            <a:r>
              <a:rPr lang="en-US" sz="2800" dirty="0">
                <a:solidFill>
                  <a:schemeClr val="tx1"/>
                </a:solidFill>
                <a:cs typeface="+mj-cs"/>
              </a:rPr>
              <a:t>hyperspectral imaging</a:t>
            </a:r>
            <a:endParaRPr lang="he-IL" sz="2800" dirty="0">
              <a:solidFill>
                <a:schemeClr val="tx1"/>
              </a:solidFill>
              <a:cs typeface="+mj-cs"/>
            </a:endParaRPr>
          </a:p>
          <a:p>
            <a:pPr algn="r" rtl="1"/>
            <a:r>
              <a:rPr lang="he-IL" sz="2800" dirty="0">
                <a:solidFill>
                  <a:schemeClr val="tx1"/>
                </a:solidFill>
                <a:cs typeface="+mj-cs"/>
              </a:rPr>
              <a:t>אינטואיציה לנושא</a:t>
            </a:r>
          </a:p>
          <a:p>
            <a:pPr algn="r" rtl="1"/>
            <a:r>
              <a:rPr lang="he-IL" sz="2800" dirty="0">
                <a:solidFill>
                  <a:schemeClr val="tx1"/>
                </a:solidFill>
                <a:cs typeface="+mj-cs"/>
              </a:rPr>
              <a:t>הגדרות ומושגים טכניים:</a:t>
            </a:r>
            <a:endParaRPr lang="en-US" sz="2800" dirty="0">
              <a:solidFill>
                <a:schemeClr val="tx1"/>
              </a:solidFill>
              <a:cs typeface="+mj-cs"/>
            </a:endParaRPr>
          </a:p>
          <a:p>
            <a:pPr algn="r" rtl="1"/>
            <a:r>
              <a:rPr lang="en-US" sz="2800" b="0" i="0" dirty="0">
                <a:solidFill>
                  <a:srgbClr val="222222"/>
                </a:solidFill>
                <a:effectLst/>
                <a:highlight>
                  <a:srgbClr val="FFFFFF"/>
                </a:highlight>
                <a:cs typeface="+mj-cs"/>
              </a:rPr>
              <a:t>Reflectance and reflectance model </a:t>
            </a:r>
          </a:p>
          <a:p>
            <a:pPr algn="r" rtl="1"/>
            <a:r>
              <a:rPr lang="en-US" sz="2800" b="0" i="0" dirty="0">
                <a:solidFill>
                  <a:srgbClr val="222222"/>
                </a:solidFill>
                <a:effectLst/>
                <a:highlight>
                  <a:srgbClr val="FFFFFF"/>
                </a:highlight>
                <a:cs typeface="+mj-cs"/>
              </a:rPr>
              <a:t>electromagnetic spectrum</a:t>
            </a:r>
            <a:endParaRPr lang="he-IL" sz="2800" b="0" i="0" dirty="0">
              <a:solidFill>
                <a:srgbClr val="222222"/>
              </a:solidFill>
              <a:effectLst/>
              <a:highlight>
                <a:srgbClr val="FFFFFF"/>
              </a:highlight>
              <a:cs typeface="+mj-cs"/>
            </a:endParaRPr>
          </a:p>
          <a:p>
            <a:pPr algn="r" rtl="1"/>
            <a:r>
              <a:rPr lang="en-US" sz="2800" dirty="0">
                <a:solidFill>
                  <a:schemeClr val="tx1"/>
                </a:solidFill>
                <a:cs typeface="+mj-cs"/>
              </a:rPr>
              <a:t>Spectrophotometry and Spectrometer </a:t>
            </a:r>
            <a:endParaRPr lang="he-IL" sz="2800" dirty="0">
              <a:solidFill>
                <a:schemeClr val="tx1"/>
              </a:solidFill>
              <a:cs typeface="+mj-cs"/>
            </a:endParaRPr>
          </a:p>
          <a:p>
            <a:pPr algn="r" rtl="1"/>
            <a:r>
              <a:rPr lang="he-IL" sz="2800" dirty="0">
                <a:solidFill>
                  <a:schemeClr val="tx1"/>
                </a:solidFill>
                <a:cs typeface="+mj-cs"/>
              </a:rPr>
              <a:t>בעיות נפוצות והצעת פתרונותיהן</a:t>
            </a:r>
          </a:p>
          <a:p>
            <a:pPr algn="r" rtl="1"/>
            <a:r>
              <a:rPr lang="he-IL" sz="2800" dirty="0">
                <a:solidFill>
                  <a:schemeClr val="tx1"/>
                </a:solidFill>
                <a:cs typeface="+mj-cs"/>
              </a:rPr>
              <a:t>שימושים</a:t>
            </a:r>
          </a:p>
          <a:p>
            <a:pPr algn="r" rtl="1"/>
            <a:endParaRPr lang="en-US" sz="2800" dirty="0">
              <a:cs typeface="+mj-cs"/>
            </a:endParaRPr>
          </a:p>
        </p:txBody>
      </p:sp>
      <p:pic>
        <p:nvPicPr>
          <p:cNvPr id="2050" name="Picture 2" descr="5,400+ Interested Face Illustrations, Royalty-Free Vector Graphics - Clip  Art Library">
            <a:extLst>
              <a:ext uri="{FF2B5EF4-FFF2-40B4-BE49-F238E27FC236}">
                <a16:creationId xmlns:a16="http://schemas.microsoft.com/office/drawing/2014/main" id="{220FA5A3-7A05-5AFD-A045-74A861B0A59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489" y="762000"/>
            <a:ext cx="4048125" cy="40481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3D17FF7-543B-399B-2F7D-DF55435FBB9D}"/>
              </a:ext>
            </a:extLst>
          </p:cNvPr>
          <p:cNvSpPr txBox="1"/>
          <p:nvPr/>
        </p:nvSpPr>
        <p:spPr>
          <a:xfrm>
            <a:off x="970961" y="4981378"/>
            <a:ext cx="3638746" cy="707886"/>
          </a:xfrm>
          <a:prstGeom prst="rect">
            <a:avLst/>
          </a:prstGeom>
          <a:noFill/>
        </p:spPr>
        <p:txBody>
          <a:bodyPr wrap="square" rtlCol="0">
            <a:spAutoFit/>
          </a:bodyPr>
          <a:lstStyle/>
          <a:p>
            <a:pPr algn="ctr"/>
            <a:r>
              <a:rPr lang="he-IL" sz="4000" b="1" dirty="0"/>
              <a:t>מוכנים????</a:t>
            </a:r>
            <a:endParaRPr lang="en-US" sz="4000" b="1" dirty="0"/>
          </a:p>
        </p:txBody>
      </p:sp>
    </p:spTree>
    <p:extLst>
      <p:ext uri="{BB962C8B-B14F-4D97-AF65-F5344CB8AC3E}">
        <p14:creationId xmlns:p14="http://schemas.microsoft.com/office/powerpoint/2010/main" val="79874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80">
                                          <p:stCondLst>
                                            <p:cond delay="0"/>
                                          </p:stCondLst>
                                        </p:cTn>
                                        <p:tgtEl>
                                          <p:spTgt spid="2050"/>
                                        </p:tgtEl>
                                      </p:cBhvr>
                                    </p:animEffect>
                                    <p:anim calcmode="lin" valueType="num">
                                      <p:cBhvr>
                                        <p:cTn id="8"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50"/>
                                        </p:tgtEl>
                                      </p:cBhvr>
                                      <p:to x="100000" y="60000"/>
                                    </p:animScale>
                                    <p:animScale>
                                      <p:cBhvr>
                                        <p:cTn id="14" dur="166" decel="50000">
                                          <p:stCondLst>
                                            <p:cond delay="676"/>
                                          </p:stCondLst>
                                        </p:cTn>
                                        <p:tgtEl>
                                          <p:spTgt spid="2050"/>
                                        </p:tgtEl>
                                      </p:cBhvr>
                                      <p:to x="100000" y="100000"/>
                                    </p:animScale>
                                    <p:animScale>
                                      <p:cBhvr>
                                        <p:cTn id="15" dur="26">
                                          <p:stCondLst>
                                            <p:cond delay="1312"/>
                                          </p:stCondLst>
                                        </p:cTn>
                                        <p:tgtEl>
                                          <p:spTgt spid="2050"/>
                                        </p:tgtEl>
                                      </p:cBhvr>
                                      <p:to x="100000" y="80000"/>
                                    </p:animScale>
                                    <p:animScale>
                                      <p:cBhvr>
                                        <p:cTn id="16" dur="166" decel="50000">
                                          <p:stCondLst>
                                            <p:cond delay="1338"/>
                                          </p:stCondLst>
                                        </p:cTn>
                                        <p:tgtEl>
                                          <p:spTgt spid="2050"/>
                                        </p:tgtEl>
                                      </p:cBhvr>
                                      <p:to x="100000" y="100000"/>
                                    </p:animScale>
                                    <p:animScale>
                                      <p:cBhvr>
                                        <p:cTn id="17" dur="26">
                                          <p:stCondLst>
                                            <p:cond delay="1642"/>
                                          </p:stCondLst>
                                        </p:cTn>
                                        <p:tgtEl>
                                          <p:spTgt spid="2050"/>
                                        </p:tgtEl>
                                      </p:cBhvr>
                                      <p:to x="100000" y="90000"/>
                                    </p:animScale>
                                    <p:animScale>
                                      <p:cBhvr>
                                        <p:cTn id="18" dur="166" decel="50000">
                                          <p:stCondLst>
                                            <p:cond delay="1668"/>
                                          </p:stCondLst>
                                        </p:cTn>
                                        <p:tgtEl>
                                          <p:spTgt spid="2050"/>
                                        </p:tgtEl>
                                      </p:cBhvr>
                                      <p:to x="100000" y="100000"/>
                                    </p:animScale>
                                    <p:animScale>
                                      <p:cBhvr>
                                        <p:cTn id="19" dur="26">
                                          <p:stCondLst>
                                            <p:cond delay="1808"/>
                                          </p:stCondLst>
                                        </p:cTn>
                                        <p:tgtEl>
                                          <p:spTgt spid="2050"/>
                                        </p:tgtEl>
                                      </p:cBhvr>
                                      <p:to x="100000" y="95000"/>
                                    </p:animScale>
                                    <p:animScale>
                                      <p:cBhvr>
                                        <p:cTn id="20" dur="166" decel="50000">
                                          <p:stCondLst>
                                            <p:cond delay="1834"/>
                                          </p:stCondLst>
                                        </p:cTn>
                                        <p:tgtEl>
                                          <p:spTgt spid="205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C5FF0-A356-2EC7-C4FB-6ED9903525D7}"/>
              </a:ext>
            </a:extLst>
          </p:cNvPr>
          <p:cNvSpPr>
            <a:spLocks noGrp="1"/>
          </p:cNvSpPr>
          <p:nvPr>
            <p:ph type="title"/>
          </p:nvPr>
        </p:nvSpPr>
        <p:spPr>
          <a:xfrm>
            <a:off x="252663" y="257455"/>
            <a:ext cx="9875520" cy="1356360"/>
          </a:xfrm>
        </p:spPr>
        <p:txBody>
          <a:bodyPr/>
          <a:lstStyle/>
          <a:p>
            <a:pPr algn="l"/>
            <a:r>
              <a:rPr lang="en-US" dirty="0">
                <a:latin typeface="Baskerville Old Face" panose="02020602080505020303" pitchFamily="18" charset="0"/>
              </a:rPr>
              <a:t>Imaging Spectrometer</a:t>
            </a:r>
          </a:p>
        </p:txBody>
      </p:sp>
      <p:sp>
        <p:nvSpPr>
          <p:cNvPr id="3" name="Content Placeholder 2">
            <a:extLst>
              <a:ext uri="{FF2B5EF4-FFF2-40B4-BE49-F238E27FC236}">
                <a16:creationId xmlns:a16="http://schemas.microsoft.com/office/drawing/2014/main" id="{ABAC0DC9-58E5-7DC7-8BB1-FFB432045E04}"/>
              </a:ext>
            </a:extLst>
          </p:cNvPr>
          <p:cNvSpPr>
            <a:spLocks noGrp="1"/>
          </p:cNvSpPr>
          <p:nvPr>
            <p:ph idx="1"/>
          </p:nvPr>
        </p:nvSpPr>
        <p:spPr>
          <a:xfrm>
            <a:off x="577517" y="1704116"/>
            <a:ext cx="10851961" cy="4038600"/>
          </a:xfrm>
        </p:spPr>
        <p:txBody>
          <a:bodyPr>
            <a:normAutofit/>
          </a:bodyPr>
          <a:lstStyle/>
          <a:p>
            <a:pPr algn="r" rtl="1">
              <a:buClrTx/>
            </a:pPr>
            <a:r>
              <a:rPr lang="he-IL" sz="2800" dirty="0" err="1">
                <a:solidFill>
                  <a:schemeClr val="tx1"/>
                </a:solidFill>
              </a:rPr>
              <a:t>ספקטרוגרופיה</a:t>
            </a:r>
            <a:r>
              <a:rPr lang="he-IL" sz="2800" dirty="0">
                <a:solidFill>
                  <a:schemeClr val="tx1"/>
                </a:solidFill>
              </a:rPr>
              <a:t> הוא המחקר על האור חוזר/נקלט/עובר דרך חומרים. </a:t>
            </a:r>
          </a:p>
          <a:p>
            <a:pPr algn="r" rtl="1">
              <a:buClrTx/>
            </a:pPr>
            <a:r>
              <a:rPr lang="he-IL" sz="2800" dirty="0">
                <a:solidFill>
                  <a:schemeClr val="tx1"/>
                </a:solidFill>
              </a:rPr>
              <a:t>מצלמות שעושות תמונות </a:t>
            </a:r>
            <a:r>
              <a:rPr lang="he-IL" sz="2800" dirty="0" err="1">
                <a:solidFill>
                  <a:schemeClr val="tx1"/>
                </a:solidFill>
              </a:rPr>
              <a:t>היפרספקטרליות</a:t>
            </a:r>
            <a:r>
              <a:rPr lang="he-IL" sz="2800" dirty="0">
                <a:solidFill>
                  <a:schemeClr val="tx1"/>
                </a:solidFill>
              </a:rPr>
              <a:t> משתמשות במאות או אלפי חיישנים </a:t>
            </a:r>
            <a:r>
              <a:rPr lang="he-IL" sz="2800" dirty="0" err="1">
                <a:solidFill>
                  <a:schemeClr val="tx1"/>
                </a:solidFill>
              </a:rPr>
              <a:t>ספקטוגרפיים</a:t>
            </a:r>
            <a:r>
              <a:rPr lang="he-IL" sz="2800" dirty="0">
                <a:solidFill>
                  <a:schemeClr val="tx1"/>
                </a:solidFill>
              </a:rPr>
              <a:t>.</a:t>
            </a:r>
          </a:p>
          <a:p>
            <a:pPr algn="r" rtl="1">
              <a:buClrTx/>
            </a:pPr>
            <a:r>
              <a:rPr lang="he-IL" sz="2800" dirty="0">
                <a:solidFill>
                  <a:schemeClr val="tx1"/>
                </a:solidFill>
              </a:rPr>
              <a:t>כל </a:t>
            </a:r>
            <a:r>
              <a:rPr lang="he-IL" sz="2800" dirty="0" err="1">
                <a:solidFill>
                  <a:schemeClr val="tx1"/>
                </a:solidFill>
              </a:rPr>
              <a:t>ספקטרומטר</a:t>
            </a:r>
            <a:r>
              <a:rPr lang="he-IL" sz="2800" dirty="0">
                <a:solidFill>
                  <a:schemeClr val="tx1"/>
                </a:solidFill>
              </a:rPr>
              <a:t> יכול לבצע מדידות ספקטרליות של פסים צרים על פני טווח אורכי הגל.</a:t>
            </a:r>
            <a:endParaRPr lang="en-US" sz="2800" dirty="0">
              <a:solidFill>
                <a:schemeClr val="tx1"/>
              </a:solidFill>
            </a:endParaRPr>
          </a:p>
        </p:txBody>
      </p:sp>
      <p:pic>
        <p:nvPicPr>
          <p:cNvPr id="6" name="תמונה 5">
            <a:extLst>
              <a:ext uri="{FF2B5EF4-FFF2-40B4-BE49-F238E27FC236}">
                <a16:creationId xmlns:a16="http://schemas.microsoft.com/office/drawing/2014/main" id="{FB5F8DE6-FBAE-3968-44E1-51A444919785}"/>
              </a:ext>
            </a:extLst>
          </p:cNvPr>
          <p:cNvPicPr>
            <a:picLocks noChangeAspect="1"/>
          </p:cNvPicPr>
          <p:nvPr/>
        </p:nvPicPr>
        <p:blipFill rotWithShape="1">
          <a:blip r:embed="rId3"/>
          <a:srcRect l="1167" t="843" r="578" b="415"/>
          <a:stretch/>
        </p:blipFill>
        <p:spPr>
          <a:xfrm>
            <a:off x="3105086" y="3723416"/>
            <a:ext cx="5509525" cy="2831159"/>
          </a:xfrm>
          <a:prstGeom prst="rect">
            <a:avLst/>
          </a:prstGeom>
        </p:spPr>
      </p:pic>
      <p:sp>
        <p:nvSpPr>
          <p:cNvPr id="4" name="Rectangle 3">
            <a:extLst>
              <a:ext uri="{FF2B5EF4-FFF2-40B4-BE49-F238E27FC236}">
                <a16:creationId xmlns:a16="http://schemas.microsoft.com/office/drawing/2014/main" id="{39A28C6C-1E49-0C7A-C260-A5FF5DEB7BC4}"/>
              </a:ext>
            </a:extLst>
          </p:cNvPr>
          <p:cNvSpPr/>
          <p:nvPr/>
        </p:nvSpPr>
        <p:spPr>
          <a:xfrm>
            <a:off x="6336632" y="5486400"/>
            <a:ext cx="2277979" cy="10681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EA5D732-596C-DB39-9478-5ED196C8D2DC}"/>
              </a:ext>
            </a:extLst>
          </p:cNvPr>
          <p:cNvSpPr txBox="1"/>
          <p:nvPr/>
        </p:nvSpPr>
        <p:spPr>
          <a:xfrm>
            <a:off x="5855369" y="5604988"/>
            <a:ext cx="4948467" cy="830997"/>
          </a:xfrm>
          <a:prstGeom prst="rect">
            <a:avLst/>
          </a:prstGeom>
          <a:noFill/>
        </p:spPr>
        <p:txBody>
          <a:bodyPr wrap="square" rtlCol="0">
            <a:spAutoFit/>
          </a:bodyPr>
          <a:lstStyle/>
          <a:p>
            <a:pPr algn="ctr"/>
            <a:r>
              <a:rPr lang="he-IL" sz="2400" dirty="0"/>
              <a:t>דיאגרמה פשוטה של התהליכים </a:t>
            </a:r>
            <a:r>
              <a:rPr lang="he-IL" sz="2400" dirty="0" err="1"/>
              <a:t>שהספקרומטר</a:t>
            </a:r>
            <a:r>
              <a:rPr lang="he-IL" sz="2400" dirty="0"/>
              <a:t> עושה</a:t>
            </a:r>
            <a:endParaRPr lang="en-US" sz="2400" dirty="0"/>
          </a:p>
        </p:txBody>
      </p:sp>
    </p:spTree>
    <p:extLst>
      <p:ext uri="{BB962C8B-B14F-4D97-AF65-F5344CB8AC3E}">
        <p14:creationId xmlns:p14="http://schemas.microsoft.com/office/powerpoint/2010/main" val="2634767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A1D8B-030B-D3C0-2A69-112322D459D9}"/>
              </a:ext>
            </a:extLst>
          </p:cNvPr>
          <p:cNvSpPr>
            <a:spLocks noGrp="1"/>
          </p:cNvSpPr>
          <p:nvPr>
            <p:ph type="title"/>
          </p:nvPr>
        </p:nvSpPr>
        <p:spPr/>
        <p:txBody>
          <a:bodyPr/>
          <a:lstStyle/>
          <a:p>
            <a:r>
              <a:rPr lang="en-US" dirty="0">
                <a:latin typeface="Baskerville Old Face" panose="02020602080505020303" pitchFamily="18" charset="0"/>
              </a:rPr>
              <a:t>Spectrophotometry</a:t>
            </a:r>
          </a:p>
        </p:txBody>
      </p:sp>
      <p:pic>
        <p:nvPicPr>
          <p:cNvPr id="2050" name="Picture 2" descr="2.1.5: Spectrophotometry - Chemistry LibreTexts">
            <a:extLst>
              <a:ext uri="{FF2B5EF4-FFF2-40B4-BE49-F238E27FC236}">
                <a16:creationId xmlns:a16="http://schemas.microsoft.com/office/drawing/2014/main" id="{9768C935-9360-D4C7-7406-DFFA80A715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790" y="1965960"/>
            <a:ext cx="10710419" cy="3891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007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6" name="Rectangle 3085">
            <a:extLst>
              <a:ext uri="{FF2B5EF4-FFF2-40B4-BE49-F238E27FC236}">
                <a16:creationId xmlns:a16="http://schemas.microsoft.com/office/drawing/2014/main" id="{E659D223-F510-42C1-9DF1-124640526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087" name="Rectangle 3086">
            <a:extLst>
              <a:ext uri="{FF2B5EF4-FFF2-40B4-BE49-F238E27FC236}">
                <a16:creationId xmlns:a16="http://schemas.microsoft.com/office/drawing/2014/main" id="{9EB2D573-90C6-4223-BDB0-20D4FD97D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88" name="Rectangle 3087">
            <a:extLst>
              <a:ext uri="{FF2B5EF4-FFF2-40B4-BE49-F238E27FC236}">
                <a16:creationId xmlns:a16="http://schemas.microsoft.com/office/drawing/2014/main" id="{D5B834C4-13F9-494E-82A6-7B5256416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074" name="Picture 2" descr="Physics of satellite-based retrieval. | Download Scientific Diagram">
            <a:extLst>
              <a:ext uri="{FF2B5EF4-FFF2-40B4-BE49-F238E27FC236}">
                <a16:creationId xmlns:a16="http://schemas.microsoft.com/office/drawing/2014/main" id="{9D0F3AC8-A360-B078-4D2F-D647A22B9BA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00166" y="1613438"/>
            <a:ext cx="5251449" cy="3971573"/>
          </a:xfrm>
          <a:prstGeom prst="rect">
            <a:avLst/>
          </a:prstGeom>
          <a:noFill/>
          <a:extLst>
            <a:ext uri="{909E8E84-426E-40DD-AFC4-6F175D3DCCD1}">
              <a14:hiddenFill xmlns:a14="http://schemas.microsoft.com/office/drawing/2010/main">
                <a:solidFill>
                  <a:srgbClr val="FFFFFF"/>
                </a:solidFill>
              </a14:hiddenFill>
            </a:ext>
          </a:extLst>
        </p:spPr>
      </p:pic>
      <p:cxnSp>
        <p:nvCxnSpPr>
          <p:cNvPr id="3085" name="Straight Connector 3084">
            <a:extLst>
              <a:ext uri="{FF2B5EF4-FFF2-40B4-BE49-F238E27FC236}">
                <a16:creationId xmlns:a16="http://schemas.microsoft.com/office/drawing/2014/main" id="{F19318D1-076E-4507-9978-850C650698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156447"/>
            <a:ext cx="0" cy="4428564"/>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 descr="2.1.5: Spectrophotometry - Chemistry LibreTexts">
            <a:extLst>
              <a:ext uri="{FF2B5EF4-FFF2-40B4-BE49-F238E27FC236}">
                <a16:creationId xmlns:a16="http://schemas.microsoft.com/office/drawing/2014/main" id="{B398AFE8-6F77-14E4-9965-18D893EC21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6360"/>
          <a:stretch/>
        </p:blipFill>
        <p:spPr bwMode="auto">
          <a:xfrm>
            <a:off x="521756" y="643467"/>
            <a:ext cx="5169944" cy="557106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2026B60-81EE-411E-D6EE-FCB1A9FD2343}"/>
              </a:ext>
            </a:extLst>
          </p:cNvPr>
          <p:cNvSpPr/>
          <p:nvPr/>
        </p:nvSpPr>
        <p:spPr>
          <a:xfrm>
            <a:off x="9917723" y="2110154"/>
            <a:ext cx="1031631" cy="468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6285F52-6BCB-5E44-5442-83B39CA8557D}"/>
              </a:ext>
            </a:extLst>
          </p:cNvPr>
          <p:cNvSpPr/>
          <p:nvPr/>
        </p:nvSpPr>
        <p:spPr>
          <a:xfrm>
            <a:off x="4940968" y="4924926"/>
            <a:ext cx="850865" cy="9625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8853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659D223-F510-42C1-9DF1-124640526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9EB2D573-90C6-4223-BDB0-20D4FD97D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D5B834C4-13F9-494E-82A6-7B5256416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תמונה 5">
            <a:extLst>
              <a:ext uri="{FF2B5EF4-FFF2-40B4-BE49-F238E27FC236}">
                <a16:creationId xmlns:a16="http://schemas.microsoft.com/office/drawing/2014/main" id="{4C1C9A20-8CD8-BA54-F6D2-EED536040ACE}"/>
              </a:ext>
            </a:extLst>
          </p:cNvPr>
          <p:cNvPicPr>
            <a:picLocks noChangeAspect="1"/>
          </p:cNvPicPr>
          <p:nvPr/>
        </p:nvPicPr>
        <p:blipFill rotWithShape="1">
          <a:blip r:embed="rId3"/>
          <a:srcRect l="39871" t="843" r="14971" b="34230"/>
          <a:stretch/>
        </p:blipFill>
        <p:spPr>
          <a:xfrm>
            <a:off x="6400166" y="1587411"/>
            <a:ext cx="5251449" cy="3566635"/>
          </a:xfrm>
          <a:prstGeom prst="rect">
            <a:avLst/>
          </a:prstGeom>
        </p:spPr>
      </p:pic>
      <p:cxnSp>
        <p:nvCxnSpPr>
          <p:cNvPr id="27" name="Straight Connector 26">
            <a:extLst>
              <a:ext uri="{FF2B5EF4-FFF2-40B4-BE49-F238E27FC236}">
                <a16:creationId xmlns:a16="http://schemas.microsoft.com/office/drawing/2014/main" id="{F19318D1-076E-4507-9978-850C650698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156447"/>
            <a:ext cx="0" cy="4428564"/>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2" descr="2.1.5: Spectrophotometry - Chemistry LibreTexts">
            <a:extLst>
              <a:ext uri="{FF2B5EF4-FFF2-40B4-BE49-F238E27FC236}">
                <a16:creationId xmlns:a16="http://schemas.microsoft.com/office/drawing/2014/main" id="{BD60AFAF-F5DA-D141-2FA9-006AEA889C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015" t="19779" r="41900"/>
          <a:stretch/>
        </p:blipFill>
        <p:spPr bwMode="auto">
          <a:xfrm>
            <a:off x="608331" y="914354"/>
            <a:ext cx="5251449" cy="491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181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59D223-F510-42C1-9DF1-124640526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9EB2D573-90C6-4223-BDB0-20D4FD97D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D5B834C4-13F9-494E-82A6-7B5256416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תמונה 5">
            <a:extLst>
              <a:ext uri="{FF2B5EF4-FFF2-40B4-BE49-F238E27FC236}">
                <a16:creationId xmlns:a16="http://schemas.microsoft.com/office/drawing/2014/main" id="{94CA765A-1B63-D6DA-3C57-569CC31E0169}"/>
              </a:ext>
            </a:extLst>
          </p:cNvPr>
          <p:cNvPicPr>
            <a:picLocks noChangeAspect="1"/>
          </p:cNvPicPr>
          <p:nvPr/>
        </p:nvPicPr>
        <p:blipFill rotWithShape="1">
          <a:blip r:embed="rId3"/>
          <a:srcRect l="81620" t="843" r="577" b="36494"/>
          <a:stretch/>
        </p:blipFill>
        <p:spPr>
          <a:xfrm>
            <a:off x="7248883" y="841845"/>
            <a:ext cx="3088240" cy="5571066"/>
          </a:xfrm>
          <a:prstGeom prst="rect">
            <a:avLst/>
          </a:prstGeom>
        </p:spPr>
      </p:pic>
      <p:cxnSp>
        <p:nvCxnSpPr>
          <p:cNvPr id="16" name="Straight Connector 15">
            <a:extLst>
              <a:ext uri="{FF2B5EF4-FFF2-40B4-BE49-F238E27FC236}">
                <a16:creationId xmlns:a16="http://schemas.microsoft.com/office/drawing/2014/main" id="{F19318D1-076E-4507-9978-850C650698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156447"/>
            <a:ext cx="0" cy="4428564"/>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2" descr="2.1.5: Spectrophotometry - Chemistry LibreTexts">
            <a:extLst>
              <a:ext uri="{FF2B5EF4-FFF2-40B4-BE49-F238E27FC236}">
                <a16:creationId xmlns:a16="http://schemas.microsoft.com/office/drawing/2014/main" id="{E1B154A8-641C-3DB1-7F2E-47B580E721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220"/>
          <a:stretch/>
        </p:blipFill>
        <p:spPr bwMode="auto">
          <a:xfrm>
            <a:off x="1053499" y="841845"/>
            <a:ext cx="4576728"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411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D189-3AF2-A095-F0F9-69FAE400ADBA}"/>
              </a:ext>
            </a:extLst>
          </p:cNvPr>
          <p:cNvSpPr>
            <a:spLocks noGrp="1"/>
          </p:cNvSpPr>
          <p:nvPr>
            <p:ph type="title"/>
          </p:nvPr>
        </p:nvSpPr>
        <p:spPr>
          <a:xfrm>
            <a:off x="782053" y="277703"/>
            <a:ext cx="9875520" cy="1356360"/>
          </a:xfrm>
        </p:spPr>
        <p:txBody>
          <a:bodyPr/>
          <a:lstStyle/>
          <a:p>
            <a:pPr algn="l"/>
            <a:r>
              <a:rPr lang="en-US" dirty="0">
                <a:latin typeface="Baskerville Old Face" panose="02020602080505020303" pitchFamily="18" charset="0"/>
              </a:rPr>
              <a:t>Common uses</a:t>
            </a:r>
          </a:p>
        </p:txBody>
      </p:sp>
      <p:pic>
        <p:nvPicPr>
          <p:cNvPr id="6148" name="Picture 4" descr="Hyperspectral Imaging - eoPortal">
            <a:extLst>
              <a:ext uri="{FF2B5EF4-FFF2-40B4-BE49-F238E27FC236}">
                <a16:creationId xmlns:a16="http://schemas.microsoft.com/office/drawing/2014/main" id="{6A4DB2DB-2592-7DB5-8579-2AEE706151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480" y="1284795"/>
            <a:ext cx="4296130" cy="360724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yperspectral Imaging for Clinical Applications | BioChip Journal">
            <a:extLst>
              <a:ext uri="{FF2B5EF4-FFF2-40B4-BE49-F238E27FC236}">
                <a16:creationId xmlns:a16="http://schemas.microsoft.com/office/drawing/2014/main" id="{41930D55-02C0-7107-94D8-69A863CAA2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2392" y="2537822"/>
            <a:ext cx="3746356" cy="3358048"/>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yperspectral Imaging Applications - Resonon">
            <a:extLst>
              <a:ext uri="{FF2B5EF4-FFF2-40B4-BE49-F238E27FC236}">
                <a16:creationId xmlns:a16="http://schemas.microsoft.com/office/drawing/2014/main" id="{9ED7143E-A707-EA17-D1C1-45751DB743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223367"/>
            <a:ext cx="4306519" cy="3936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36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6154"/>
                                        </p:tgtEl>
                                      </p:cBhvr>
                                    </p:animEffect>
                                    <p:anim calcmode="lin" valueType="num">
                                      <p:cBhvr>
                                        <p:cTn id="7" dur="1822" tmFilter="0,0; 0.14,0.31; 0.43,0.73; 0.71,0.91; 1.0,1.0">
                                          <p:stCondLst>
                                            <p:cond delay="0"/>
                                          </p:stCondLst>
                                        </p:cTn>
                                        <p:tgtEl>
                                          <p:spTgt spid="6154"/>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6154"/>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615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615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615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615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6154"/>
                                        </p:tgtEl>
                                        <p:attrNameLst>
                                          <p:attrName>ppt_y</p:attrName>
                                        </p:attrNameLst>
                                      </p:cBhvr>
                                      <p:tavLst>
                                        <p:tav tm="0">
                                          <p:val>
                                            <p:strVal val="ppt_y"/>
                                          </p:val>
                                        </p:tav>
                                        <p:tav tm="100000">
                                          <p:val>
                                            <p:strVal val="ppt_y+ppt_h"/>
                                          </p:val>
                                        </p:tav>
                                      </p:tavLst>
                                    </p:anim>
                                    <p:animScale>
                                      <p:cBhvr>
                                        <p:cTn id="14" dur="26">
                                          <p:stCondLst>
                                            <p:cond delay="620"/>
                                          </p:stCondLst>
                                        </p:cTn>
                                        <p:tgtEl>
                                          <p:spTgt spid="6154"/>
                                        </p:tgtEl>
                                      </p:cBhvr>
                                      <p:to x="100000" y="60000"/>
                                    </p:animScale>
                                    <p:animScale>
                                      <p:cBhvr>
                                        <p:cTn id="15" dur="166" decel="50000">
                                          <p:stCondLst>
                                            <p:cond delay="646"/>
                                          </p:stCondLst>
                                        </p:cTn>
                                        <p:tgtEl>
                                          <p:spTgt spid="6154"/>
                                        </p:tgtEl>
                                      </p:cBhvr>
                                      <p:to x="100000" y="100000"/>
                                    </p:animScale>
                                    <p:animScale>
                                      <p:cBhvr>
                                        <p:cTn id="16" dur="26">
                                          <p:stCondLst>
                                            <p:cond delay="1312"/>
                                          </p:stCondLst>
                                        </p:cTn>
                                        <p:tgtEl>
                                          <p:spTgt spid="6154"/>
                                        </p:tgtEl>
                                      </p:cBhvr>
                                      <p:to x="100000" y="80000"/>
                                    </p:animScale>
                                    <p:animScale>
                                      <p:cBhvr>
                                        <p:cTn id="17" dur="166" decel="50000">
                                          <p:stCondLst>
                                            <p:cond delay="1338"/>
                                          </p:stCondLst>
                                        </p:cTn>
                                        <p:tgtEl>
                                          <p:spTgt spid="6154"/>
                                        </p:tgtEl>
                                      </p:cBhvr>
                                      <p:to x="100000" y="100000"/>
                                    </p:animScale>
                                    <p:animScale>
                                      <p:cBhvr>
                                        <p:cTn id="18" dur="26">
                                          <p:stCondLst>
                                            <p:cond delay="1642"/>
                                          </p:stCondLst>
                                        </p:cTn>
                                        <p:tgtEl>
                                          <p:spTgt spid="6154"/>
                                        </p:tgtEl>
                                      </p:cBhvr>
                                      <p:to x="100000" y="90000"/>
                                    </p:animScale>
                                    <p:animScale>
                                      <p:cBhvr>
                                        <p:cTn id="19" dur="166" decel="50000">
                                          <p:stCondLst>
                                            <p:cond delay="1668"/>
                                          </p:stCondLst>
                                        </p:cTn>
                                        <p:tgtEl>
                                          <p:spTgt spid="6154"/>
                                        </p:tgtEl>
                                      </p:cBhvr>
                                      <p:to x="100000" y="100000"/>
                                    </p:animScale>
                                    <p:animScale>
                                      <p:cBhvr>
                                        <p:cTn id="20" dur="26">
                                          <p:stCondLst>
                                            <p:cond delay="1808"/>
                                          </p:stCondLst>
                                        </p:cTn>
                                        <p:tgtEl>
                                          <p:spTgt spid="6154"/>
                                        </p:tgtEl>
                                      </p:cBhvr>
                                      <p:to x="100000" y="95000"/>
                                    </p:animScale>
                                    <p:animScale>
                                      <p:cBhvr>
                                        <p:cTn id="21" dur="166" decel="50000">
                                          <p:stCondLst>
                                            <p:cond delay="1834"/>
                                          </p:stCondLst>
                                        </p:cTn>
                                        <p:tgtEl>
                                          <p:spTgt spid="6154"/>
                                        </p:tgtEl>
                                      </p:cBhvr>
                                      <p:to x="100000" y="100000"/>
                                    </p:animScale>
                                    <p:set>
                                      <p:cBhvr>
                                        <p:cTn id="22" dur="1" fill="hold">
                                          <p:stCondLst>
                                            <p:cond delay="1999"/>
                                          </p:stCondLst>
                                        </p:cTn>
                                        <p:tgtEl>
                                          <p:spTgt spid="615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6148"/>
                                        </p:tgtEl>
                                        <p:attrNameLst>
                                          <p:attrName>style.visibility</p:attrName>
                                        </p:attrNameLst>
                                      </p:cBhvr>
                                      <p:to>
                                        <p:strVal val="visible"/>
                                      </p:to>
                                    </p:set>
                                    <p:animEffect transition="in" filter="wipe(down)">
                                      <p:cBhvr>
                                        <p:cTn id="27" dur="580">
                                          <p:stCondLst>
                                            <p:cond delay="0"/>
                                          </p:stCondLst>
                                        </p:cTn>
                                        <p:tgtEl>
                                          <p:spTgt spid="6148"/>
                                        </p:tgtEl>
                                      </p:cBhvr>
                                    </p:animEffect>
                                    <p:anim calcmode="lin" valueType="num">
                                      <p:cBhvr>
                                        <p:cTn id="28" dur="1822" tmFilter="0,0; 0.14,0.36; 0.43,0.73; 0.71,0.91; 1.0,1.0">
                                          <p:stCondLst>
                                            <p:cond delay="0"/>
                                          </p:stCondLst>
                                        </p:cTn>
                                        <p:tgtEl>
                                          <p:spTgt spid="6148"/>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6148"/>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6148"/>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6148"/>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6148"/>
                                        </p:tgtEl>
                                        <p:attrNameLst>
                                          <p:attrName>ppt_y</p:attrName>
                                        </p:attrNameLst>
                                      </p:cBhvr>
                                      <p:tavLst>
                                        <p:tav tm="0" fmla="#ppt_y-sin(pi*$)/81">
                                          <p:val>
                                            <p:fltVal val="0"/>
                                          </p:val>
                                        </p:tav>
                                        <p:tav tm="100000">
                                          <p:val>
                                            <p:fltVal val="1"/>
                                          </p:val>
                                        </p:tav>
                                      </p:tavLst>
                                    </p:anim>
                                    <p:animScale>
                                      <p:cBhvr>
                                        <p:cTn id="33" dur="26">
                                          <p:stCondLst>
                                            <p:cond delay="650"/>
                                          </p:stCondLst>
                                        </p:cTn>
                                        <p:tgtEl>
                                          <p:spTgt spid="6148"/>
                                        </p:tgtEl>
                                      </p:cBhvr>
                                      <p:to x="100000" y="60000"/>
                                    </p:animScale>
                                    <p:animScale>
                                      <p:cBhvr>
                                        <p:cTn id="34" dur="166" decel="50000">
                                          <p:stCondLst>
                                            <p:cond delay="676"/>
                                          </p:stCondLst>
                                        </p:cTn>
                                        <p:tgtEl>
                                          <p:spTgt spid="6148"/>
                                        </p:tgtEl>
                                      </p:cBhvr>
                                      <p:to x="100000" y="100000"/>
                                    </p:animScale>
                                    <p:animScale>
                                      <p:cBhvr>
                                        <p:cTn id="35" dur="26">
                                          <p:stCondLst>
                                            <p:cond delay="1312"/>
                                          </p:stCondLst>
                                        </p:cTn>
                                        <p:tgtEl>
                                          <p:spTgt spid="6148"/>
                                        </p:tgtEl>
                                      </p:cBhvr>
                                      <p:to x="100000" y="80000"/>
                                    </p:animScale>
                                    <p:animScale>
                                      <p:cBhvr>
                                        <p:cTn id="36" dur="166" decel="50000">
                                          <p:stCondLst>
                                            <p:cond delay="1338"/>
                                          </p:stCondLst>
                                        </p:cTn>
                                        <p:tgtEl>
                                          <p:spTgt spid="6148"/>
                                        </p:tgtEl>
                                      </p:cBhvr>
                                      <p:to x="100000" y="100000"/>
                                    </p:animScale>
                                    <p:animScale>
                                      <p:cBhvr>
                                        <p:cTn id="37" dur="26">
                                          <p:stCondLst>
                                            <p:cond delay="1642"/>
                                          </p:stCondLst>
                                        </p:cTn>
                                        <p:tgtEl>
                                          <p:spTgt spid="6148"/>
                                        </p:tgtEl>
                                      </p:cBhvr>
                                      <p:to x="100000" y="90000"/>
                                    </p:animScale>
                                    <p:animScale>
                                      <p:cBhvr>
                                        <p:cTn id="38" dur="166" decel="50000">
                                          <p:stCondLst>
                                            <p:cond delay="1668"/>
                                          </p:stCondLst>
                                        </p:cTn>
                                        <p:tgtEl>
                                          <p:spTgt spid="6148"/>
                                        </p:tgtEl>
                                      </p:cBhvr>
                                      <p:to x="100000" y="100000"/>
                                    </p:animScale>
                                    <p:animScale>
                                      <p:cBhvr>
                                        <p:cTn id="39" dur="26">
                                          <p:stCondLst>
                                            <p:cond delay="1808"/>
                                          </p:stCondLst>
                                        </p:cTn>
                                        <p:tgtEl>
                                          <p:spTgt spid="6148"/>
                                        </p:tgtEl>
                                      </p:cBhvr>
                                      <p:to x="100000" y="95000"/>
                                    </p:animScale>
                                    <p:animScale>
                                      <p:cBhvr>
                                        <p:cTn id="40" dur="166" decel="50000">
                                          <p:stCondLst>
                                            <p:cond delay="1834"/>
                                          </p:stCondLst>
                                        </p:cTn>
                                        <p:tgtEl>
                                          <p:spTgt spid="6148"/>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nodeType="clickEffect">
                                  <p:stCondLst>
                                    <p:cond delay="0"/>
                                  </p:stCondLst>
                                  <p:childTnLst>
                                    <p:set>
                                      <p:cBhvr>
                                        <p:cTn id="44" dur="1" fill="hold">
                                          <p:stCondLst>
                                            <p:cond delay="0"/>
                                          </p:stCondLst>
                                        </p:cTn>
                                        <p:tgtEl>
                                          <p:spTgt spid="6152"/>
                                        </p:tgtEl>
                                        <p:attrNameLst>
                                          <p:attrName>style.visibility</p:attrName>
                                        </p:attrNameLst>
                                      </p:cBhvr>
                                      <p:to>
                                        <p:strVal val="visible"/>
                                      </p:to>
                                    </p:set>
                                    <p:animEffect transition="in" filter="wipe(down)">
                                      <p:cBhvr>
                                        <p:cTn id="45" dur="580">
                                          <p:stCondLst>
                                            <p:cond delay="0"/>
                                          </p:stCondLst>
                                        </p:cTn>
                                        <p:tgtEl>
                                          <p:spTgt spid="6152"/>
                                        </p:tgtEl>
                                      </p:cBhvr>
                                    </p:animEffect>
                                    <p:anim calcmode="lin" valueType="num">
                                      <p:cBhvr>
                                        <p:cTn id="46" dur="1822" tmFilter="0,0; 0.14,0.36; 0.43,0.73; 0.71,0.91; 1.0,1.0">
                                          <p:stCondLst>
                                            <p:cond delay="0"/>
                                          </p:stCondLst>
                                        </p:cTn>
                                        <p:tgtEl>
                                          <p:spTgt spid="6152"/>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6152"/>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6152"/>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6152"/>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6152"/>
                                        </p:tgtEl>
                                        <p:attrNameLst>
                                          <p:attrName>ppt_y</p:attrName>
                                        </p:attrNameLst>
                                      </p:cBhvr>
                                      <p:tavLst>
                                        <p:tav tm="0" fmla="#ppt_y-sin(pi*$)/81">
                                          <p:val>
                                            <p:fltVal val="0"/>
                                          </p:val>
                                        </p:tav>
                                        <p:tav tm="100000">
                                          <p:val>
                                            <p:fltVal val="1"/>
                                          </p:val>
                                        </p:tav>
                                      </p:tavLst>
                                    </p:anim>
                                    <p:animScale>
                                      <p:cBhvr>
                                        <p:cTn id="51" dur="26">
                                          <p:stCondLst>
                                            <p:cond delay="650"/>
                                          </p:stCondLst>
                                        </p:cTn>
                                        <p:tgtEl>
                                          <p:spTgt spid="6152"/>
                                        </p:tgtEl>
                                      </p:cBhvr>
                                      <p:to x="100000" y="60000"/>
                                    </p:animScale>
                                    <p:animScale>
                                      <p:cBhvr>
                                        <p:cTn id="52" dur="166" decel="50000">
                                          <p:stCondLst>
                                            <p:cond delay="676"/>
                                          </p:stCondLst>
                                        </p:cTn>
                                        <p:tgtEl>
                                          <p:spTgt spid="6152"/>
                                        </p:tgtEl>
                                      </p:cBhvr>
                                      <p:to x="100000" y="100000"/>
                                    </p:animScale>
                                    <p:animScale>
                                      <p:cBhvr>
                                        <p:cTn id="53" dur="26">
                                          <p:stCondLst>
                                            <p:cond delay="1312"/>
                                          </p:stCondLst>
                                        </p:cTn>
                                        <p:tgtEl>
                                          <p:spTgt spid="6152"/>
                                        </p:tgtEl>
                                      </p:cBhvr>
                                      <p:to x="100000" y="80000"/>
                                    </p:animScale>
                                    <p:animScale>
                                      <p:cBhvr>
                                        <p:cTn id="54" dur="166" decel="50000">
                                          <p:stCondLst>
                                            <p:cond delay="1338"/>
                                          </p:stCondLst>
                                        </p:cTn>
                                        <p:tgtEl>
                                          <p:spTgt spid="6152"/>
                                        </p:tgtEl>
                                      </p:cBhvr>
                                      <p:to x="100000" y="100000"/>
                                    </p:animScale>
                                    <p:animScale>
                                      <p:cBhvr>
                                        <p:cTn id="55" dur="26">
                                          <p:stCondLst>
                                            <p:cond delay="1642"/>
                                          </p:stCondLst>
                                        </p:cTn>
                                        <p:tgtEl>
                                          <p:spTgt spid="6152"/>
                                        </p:tgtEl>
                                      </p:cBhvr>
                                      <p:to x="100000" y="90000"/>
                                    </p:animScale>
                                    <p:animScale>
                                      <p:cBhvr>
                                        <p:cTn id="56" dur="166" decel="50000">
                                          <p:stCondLst>
                                            <p:cond delay="1668"/>
                                          </p:stCondLst>
                                        </p:cTn>
                                        <p:tgtEl>
                                          <p:spTgt spid="6152"/>
                                        </p:tgtEl>
                                      </p:cBhvr>
                                      <p:to x="100000" y="100000"/>
                                    </p:animScale>
                                    <p:animScale>
                                      <p:cBhvr>
                                        <p:cTn id="57" dur="26">
                                          <p:stCondLst>
                                            <p:cond delay="1808"/>
                                          </p:stCondLst>
                                        </p:cTn>
                                        <p:tgtEl>
                                          <p:spTgt spid="6152"/>
                                        </p:tgtEl>
                                      </p:cBhvr>
                                      <p:to x="100000" y="95000"/>
                                    </p:animScale>
                                    <p:animScale>
                                      <p:cBhvr>
                                        <p:cTn id="58" dur="166" decel="50000">
                                          <p:stCondLst>
                                            <p:cond delay="1834"/>
                                          </p:stCondLst>
                                        </p:cTn>
                                        <p:tgtEl>
                                          <p:spTgt spid="615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9FFA146-8140-AABF-445B-BFA1337A8781}"/>
              </a:ext>
            </a:extLst>
          </p:cNvPr>
          <p:cNvSpPr>
            <a:spLocks noGrp="1"/>
          </p:cNvSpPr>
          <p:nvPr>
            <p:ph type="title"/>
          </p:nvPr>
        </p:nvSpPr>
        <p:spPr>
          <a:xfrm>
            <a:off x="360947" y="405063"/>
            <a:ext cx="9875520" cy="1356360"/>
          </a:xfrm>
        </p:spPr>
        <p:txBody>
          <a:bodyPr/>
          <a:lstStyle/>
          <a:p>
            <a:r>
              <a:rPr lang="en-US" dirty="0">
                <a:latin typeface="Baskerville Old Face" panose="02020602080505020303" pitchFamily="18" charset="0"/>
              </a:rPr>
              <a:t>Illumination Factors</a:t>
            </a:r>
            <a:endParaRPr lang="he-IL" dirty="0">
              <a:latin typeface="Baskerville Old Face" panose="02020602080505020303" pitchFamily="18" charset="0"/>
            </a:endParaRPr>
          </a:p>
        </p:txBody>
      </p:sp>
      <p:pic>
        <p:nvPicPr>
          <p:cNvPr id="1026" name="Picture 2" descr="Sun - NASA Science">
            <a:extLst>
              <a:ext uri="{FF2B5EF4-FFF2-40B4-BE49-F238E27FC236}">
                <a16:creationId xmlns:a16="http://schemas.microsoft.com/office/drawing/2014/main" id="{02D5E917-91A8-D125-E2C2-ED9520E4BD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28089"/>
            <a:ext cx="5715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age Lighting 101, Part 1: Understanding the Basics">
            <a:extLst>
              <a:ext uri="{FF2B5EF4-FFF2-40B4-BE49-F238E27FC236}">
                <a16:creationId xmlns:a16="http://schemas.microsoft.com/office/drawing/2014/main" id="{E31358D5-4924-0892-C313-0EDD1AB575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0590" y="1614152"/>
            <a:ext cx="356235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hadow PNG Transparent Images Free Download | Vector Files | Pngtree">
            <a:extLst>
              <a:ext uri="{FF2B5EF4-FFF2-40B4-BE49-F238E27FC236}">
                <a16:creationId xmlns:a16="http://schemas.microsoft.com/office/drawing/2014/main" id="{5B2967A1-76C2-C4AF-F694-A4947B1DF9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5805" y="3524585"/>
            <a:ext cx="4810125" cy="343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824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2F240-6507-C118-D315-DB5D457D52CB}"/>
              </a:ext>
            </a:extLst>
          </p:cNvPr>
          <p:cNvSpPr>
            <a:spLocks noGrp="1"/>
          </p:cNvSpPr>
          <p:nvPr>
            <p:ph type="title"/>
          </p:nvPr>
        </p:nvSpPr>
        <p:spPr>
          <a:xfrm>
            <a:off x="878840" y="607669"/>
            <a:ext cx="9875520" cy="1356360"/>
          </a:xfrm>
        </p:spPr>
        <p:txBody>
          <a:bodyPr/>
          <a:lstStyle/>
          <a:p>
            <a:r>
              <a:rPr lang="en-US" dirty="0">
                <a:latin typeface="Baskerville Old Face" panose="02020602080505020303" pitchFamily="18" charset="0"/>
              </a:rPr>
              <a:t>Source Illumination</a:t>
            </a:r>
          </a:p>
        </p:txBody>
      </p:sp>
      <p:pic>
        <p:nvPicPr>
          <p:cNvPr id="5" name="Picture 4">
            <a:extLst>
              <a:ext uri="{FF2B5EF4-FFF2-40B4-BE49-F238E27FC236}">
                <a16:creationId xmlns:a16="http://schemas.microsoft.com/office/drawing/2014/main" id="{104ACC2F-C084-02F6-1485-1AAFF452A393}"/>
              </a:ext>
            </a:extLst>
          </p:cNvPr>
          <p:cNvPicPr>
            <a:picLocks noChangeAspect="1"/>
          </p:cNvPicPr>
          <p:nvPr/>
        </p:nvPicPr>
        <p:blipFill>
          <a:blip r:embed="rId3"/>
          <a:stretch>
            <a:fillRect/>
          </a:stretch>
        </p:blipFill>
        <p:spPr>
          <a:xfrm>
            <a:off x="2601409" y="1964029"/>
            <a:ext cx="6958701" cy="4045436"/>
          </a:xfrm>
          <a:prstGeom prst="rect">
            <a:avLst/>
          </a:prstGeom>
        </p:spPr>
      </p:pic>
      <p:pic>
        <p:nvPicPr>
          <p:cNvPr id="2052" name="Picture 4" descr="Premium Vector | Cute sun character with sad emotions depressed face down  eyes arms and legs person with melancholy expression and pose vector flat  illustration">
            <a:extLst>
              <a:ext uri="{FF2B5EF4-FFF2-40B4-BE49-F238E27FC236}">
                <a16:creationId xmlns:a16="http://schemas.microsoft.com/office/drawing/2014/main" id="{B6EDDFEC-6258-DF98-EE80-F420EDC7B14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32563" y="-258154"/>
            <a:ext cx="4444366" cy="4444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513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423BE-9EA2-B366-B49E-C61443A101F0}"/>
              </a:ext>
            </a:extLst>
          </p:cNvPr>
          <p:cNvSpPr>
            <a:spLocks noGrp="1"/>
          </p:cNvSpPr>
          <p:nvPr>
            <p:ph type="title"/>
          </p:nvPr>
        </p:nvSpPr>
        <p:spPr>
          <a:xfrm>
            <a:off x="716280" y="396240"/>
            <a:ext cx="9875520" cy="1356360"/>
          </a:xfrm>
        </p:spPr>
        <p:txBody>
          <a:bodyPr/>
          <a:lstStyle/>
          <a:p>
            <a:r>
              <a:rPr lang="en-US" dirty="0">
                <a:latin typeface="Baskerville Old Face" panose="02020602080505020303" pitchFamily="18" charset="0"/>
              </a:rPr>
              <a:t>Illumination Geometry</a:t>
            </a:r>
          </a:p>
        </p:txBody>
      </p:sp>
      <p:sp>
        <p:nvSpPr>
          <p:cNvPr id="3" name="Content Placeholder 2">
            <a:extLst>
              <a:ext uri="{FF2B5EF4-FFF2-40B4-BE49-F238E27FC236}">
                <a16:creationId xmlns:a16="http://schemas.microsoft.com/office/drawing/2014/main" id="{42EE313C-4E0D-6C42-F6D5-F9C1554B48C2}"/>
              </a:ext>
            </a:extLst>
          </p:cNvPr>
          <p:cNvSpPr>
            <a:spLocks noGrp="1"/>
          </p:cNvSpPr>
          <p:nvPr>
            <p:ph idx="1"/>
          </p:nvPr>
        </p:nvSpPr>
        <p:spPr>
          <a:xfrm>
            <a:off x="1243843" y="1752600"/>
            <a:ext cx="9872871" cy="4038600"/>
          </a:xfrm>
        </p:spPr>
        <p:txBody>
          <a:bodyPr>
            <a:normAutofit/>
          </a:bodyPr>
          <a:lstStyle/>
          <a:p>
            <a:pPr algn="r" rtl="1">
              <a:buClrTx/>
            </a:pPr>
            <a:r>
              <a:rPr lang="he-IL" sz="2800" dirty="0">
                <a:solidFill>
                  <a:schemeClr val="tx1"/>
                </a:solidFill>
              </a:rPr>
              <a:t>כמות האור שהקרקע משקפת תלויה בכמות אנרגיית השמש המאירה על האזור ובזווית הפגיעה של האור.</a:t>
            </a:r>
          </a:p>
          <a:p>
            <a:pPr algn="r" rtl="1">
              <a:buClrTx/>
            </a:pPr>
            <a:r>
              <a:rPr lang="he-IL" sz="2800" dirty="0">
                <a:solidFill>
                  <a:schemeClr val="tx1"/>
                </a:solidFill>
              </a:rPr>
              <a:t>האנרגיה של האור שמגיעה עבור כל אורך גל היא פונקציה של כמות האנרגיה שהגיעה כפול קוסינוס זווית הפגיעה. </a:t>
            </a:r>
          </a:p>
          <a:p>
            <a:pPr algn="r" rtl="1">
              <a:buClrTx/>
            </a:pPr>
            <a:r>
              <a:rPr lang="he-IL" sz="2800" dirty="0">
                <a:solidFill>
                  <a:schemeClr val="tx1"/>
                </a:solidFill>
              </a:rPr>
              <a:t>גורמים שמשתנים את האנרגיה המתקבלת:</a:t>
            </a:r>
          </a:p>
          <a:p>
            <a:pPr marL="45720" indent="0" algn="r" rtl="1">
              <a:buClrTx/>
              <a:buNone/>
            </a:pPr>
            <a:r>
              <a:rPr lang="he-IL" sz="2800" dirty="0">
                <a:solidFill>
                  <a:schemeClr val="tx1"/>
                </a:solidFill>
              </a:rPr>
              <a:t>משטח שאינו ישר</a:t>
            </a:r>
          </a:p>
          <a:p>
            <a:pPr marL="45720" indent="0" algn="r" rtl="1">
              <a:buClrTx/>
              <a:buNone/>
            </a:pPr>
            <a:r>
              <a:rPr lang="he-IL" sz="2800" dirty="0">
                <a:solidFill>
                  <a:schemeClr val="tx1"/>
                </a:solidFill>
              </a:rPr>
              <a:t>שינוי גובה השמש על סמך יום או עונה </a:t>
            </a:r>
            <a:endParaRPr lang="en-US" sz="2800" dirty="0">
              <a:solidFill>
                <a:schemeClr val="tx1"/>
              </a:solidFill>
            </a:endParaRPr>
          </a:p>
        </p:txBody>
      </p:sp>
      <p:pic>
        <p:nvPicPr>
          <p:cNvPr id="5" name="Picture 4">
            <a:extLst>
              <a:ext uri="{FF2B5EF4-FFF2-40B4-BE49-F238E27FC236}">
                <a16:creationId xmlns:a16="http://schemas.microsoft.com/office/drawing/2014/main" id="{117A6467-BD9E-CDB1-0486-762EDD17F2B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16280" y="3287419"/>
            <a:ext cx="4942695" cy="3174341"/>
          </a:xfrm>
          <a:prstGeom prst="rect">
            <a:avLst/>
          </a:prstGeom>
        </p:spPr>
      </p:pic>
    </p:spTree>
    <p:extLst>
      <p:ext uri="{BB962C8B-B14F-4D97-AF65-F5344CB8AC3E}">
        <p14:creationId xmlns:p14="http://schemas.microsoft.com/office/powerpoint/2010/main" val="11784247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ptical illusion – the Adelson checkerboard shadow illusion">
            <a:extLst>
              <a:ext uri="{FF2B5EF4-FFF2-40B4-BE49-F238E27FC236}">
                <a16:creationId xmlns:a16="http://schemas.microsoft.com/office/drawing/2014/main" id="{0E732081-1114-5A75-7FE6-6330443951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3388"/>
          <a:stretch/>
        </p:blipFill>
        <p:spPr bwMode="auto">
          <a:xfrm>
            <a:off x="1023535" y="547687"/>
            <a:ext cx="4488623" cy="57626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Optical illusion – the Adelson checkerboard shadow illusion">
            <a:extLst>
              <a:ext uri="{FF2B5EF4-FFF2-40B4-BE49-F238E27FC236}">
                <a16:creationId xmlns:a16="http://schemas.microsoft.com/office/drawing/2014/main" id="{196B9AC5-6B1A-1A9B-A692-43482C22BB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5898524" y="311342"/>
            <a:ext cx="5012364" cy="5998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69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1000" fill="hold"/>
                                        <p:tgtEl>
                                          <p:spTgt spid="3076"/>
                                        </p:tgtEl>
                                        <p:attrNameLst>
                                          <p:attrName>ppt_w</p:attrName>
                                        </p:attrNameLst>
                                      </p:cBhvr>
                                      <p:tavLst>
                                        <p:tav tm="0">
                                          <p:val>
                                            <p:fltVal val="0"/>
                                          </p:val>
                                        </p:tav>
                                        <p:tav tm="100000">
                                          <p:val>
                                            <p:strVal val="#ppt_w"/>
                                          </p:val>
                                        </p:tav>
                                      </p:tavLst>
                                    </p:anim>
                                    <p:anim calcmode="lin" valueType="num">
                                      <p:cBhvr>
                                        <p:cTn id="8" dur="1000" fill="hold"/>
                                        <p:tgtEl>
                                          <p:spTgt spid="3076"/>
                                        </p:tgtEl>
                                        <p:attrNameLst>
                                          <p:attrName>ppt_h</p:attrName>
                                        </p:attrNameLst>
                                      </p:cBhvr>
                                      <p:tavLst>
                                        <p:tav tm="0">
                                          <p:val>
                                            <p:fltVal val="0"/>
                                          </p:val>
                                        </p:tav>
                                        <p:tav tm="100000">
                                          <p:val>
                                            <p:strVal val="#ppt_h"/>
                                          </p:val>
                                        </p:tav>
                                      </p:tavLst>
                                    </p:anim>
                                    <p:anim calcmode="lin" valueType="num">
                                      <p:cBhvr>
                                        <p:cTn id="9" dur="1000" fill="hold"/>
                                        <p:tgtEl>
                                          <p:spTgt spid="3076"/>
                                        </p:tgtEl>
                                        <p:attrNameLst>
                                          <p:attrName>style.rotation</p:attrName>
                                        </p:attrNameLst>
                                      </p:cBhvr>
                                      <p:tavLst>
                                        <p:tav tm="0">
                                          <p:val>
                                            <p:fltVal val="90"/>
                                          </p:val>
                                        </p:tav>
                                        <p:tav tm="100000">
                                          <p:val>
                                            <p:fltVal val="0"/>
                                          </p:val>
                                        </p:tav>
                                      </p:tavLst>
                                    </p:anim>
                                    <p:animEffect transition="in" filter="fade">
                                      <p:cBhvr>
                                        <p:cTn id="10" dur="1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EC62A-82FB-0497-B92E-3491F8D1D5F3}"/>
              </a:ext>
            </a:extLst>
          </p:cNvPr>
          <p:cNvSpPr>
            <a:spLocks noGrp="1"/>
          </p:cNvSpPr>
          <p:nvPr>
            <p:ph type="title"/>
          </p:nvPr>
        </p:nvSpPr>
        <p:spPr/>
        <p:txBody>
          <a:bodyPr/>
          <a:lstStyle/>
          <a:p>
            <a:r>
              <a:rPr lang="en-US" dirty="0">
                <a:latin typeface="Baskerville Old Face" panose="02020602080505020303" pitchFamily="18" charset="0"/>
              </a:rPr>
              <a:t>Reflectance</a:t>
            </a:r>
          </a:p>
        </p:txBody>
      </p:sp>
      <p:sp>
        <p:nvSpPr>
          <p:cNvPr id="3" name="Content Placeholder 2">
            <a:extLst>
              <a:ext uri="{FF2B5EF4-FFF2-40B4-BE49-F238E27FC236}">
                <a16:creationId xmlns:a16="http://schemas.microsoft.com/office/drawing/2014/main" id="{F8E4EFC6-5BAC-517A-3A74-FB68F52DE1E9}"/>
              </a:ext>
            </a:extLst>
          </p:cNvPr>
          <p:cNvSpPr>
            <a:spLocks noGrp="1"/>
          </p:cNvSpPr>
          <p:nvPr>
            <p:ph idx="1"/>
          </p:nvPr>
        </p:nvSpPr>
        <p:spPr>
          <a:xfrm>
            <a:off x="1143000" y="1965960"/>
            <a:ext cx="9872871" cy="4038600"/>
          </a:xfrm>
        </p:spPr>
        <p:txBody>
          <a:bodyPr/>
          <a:lstStyle/>
          <a:p>
            <a:pPr algn="r" rtl="1"/>
            <a:r>
              <a:rPr lang="he-IL" dirty="0">
                <a:solidFill>
                  <a:schemeClr val="tx1"/>
                </a:solidFill>
              </a:rPr>
              <a:t>תכונות של אור:</a:t>
            </a:r>
            <a:endParaRPr lang="en-US" dirty="0">
              <a:solidFill>
                <a:schemeClr val="tx1"/>
              </a:solidFill>
            </a:endParaRPr>
          </a:p>
        </p:txBody>
      </p:sp>
      <p:pic>
        <p:nvPicPr>
          <p:cNvPr id="4" name="Picture 2" descr="Principles of Reflection, Transmission, and Absorption Flashcards | Quizlet">
            <a:extLst>
              <a:ext uri="{FF2B5EF4-FFF2-40B4-BE49-F238E27FC236}">
                <a16:creationId xmlns:a16="http://schemas.microsoft.com/office/drawing/2014/main" id="{AB11EBF8-CE4E-3B80-66EE-CB85191C4D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491" y="2359997"/>
            <a:ext cx="7767888" cy="3433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9729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96E84-E5BE-9351-E50F-8FD9F1AE8E58}"/>
              </a:ext>
            </a:extLst>
          </p:cNvPr>
          <p:cNvSpPr>
            <a:spLocks noGrp="1"/>
          </p:cNvSpPr>
          <p:nvPr>
            <p:ph type="title"/>
          </p:nvPr>
        </p:nvSpPr>
        <p:spPr>
          <a:xfrm>
            <a:off x="645160" y="467360"/>
            <a:ext cx="9875520" cy="1356360"/>
          </a:xfrm>
        </p:spPr>
        <p:txBody>
          <a:bodyPr/>
          <a:lstStyle/>
          <a:p>
            <a:r>
              <a:rPr lang="en-US" dirty="0">
                <a:latin typeface="Baskerville Old Face" panose="02020602080505020303" pitchFamily="18" charset="0"/>
              </a:rPr>
              <a:t>Atmospheric Effects</a:t>
            </a:r>
          </a:p>
        </p:txBody>
      </p:sp>
      <p:pic>
        <p:nvPicPr>
          <p:cNvPr id="5" name="Picture 4">
            <a:extLst>
              <a:ext uri="{FF2B5EF4-FFF2-40B4-BE49-F238E27FC236}">
                <a16:creationId xmlns:a16="http://schemas.microsoft.com/office/drawing/2014/main" id="{D99AA5B3-869E-B691-FA54-C1373A43C878}"/>
              </a:ext>
            </a:extLst>
          </p:cNvPr>
          <p:cNvPicPr>
            <a:picLocks noChangeAspect="1"/>
          </p:cNvPicPr>
          <p:nvPr/>
        </p:nvPicPr>
        <p:blipFill>
          <a:blip r:embed="rId3"/>
          <a:stretch>
            <a:fillRect/>
          </a:stretch>
        </p:blipFill>
        <p:spPr>
          <a:xfrm>
            <a:off x="1906172" y="1687772"/>
            <a:ext cx="8379655" cy="4702868"/>
          </a:xfrm>
          <a:prstGeom prst="rect">
            <a:avLst/>
          </a:prstGeom>
        </p:spPr>
      </p:pic>
    </p:spTree>
    <p:extLst>
      <p:ext uri="{BB962C8B-B14F-4D97-AF65-F5344CB8AC3E}">
        <p14:creationId xmlns:p14="http://schemas.microsoft.com/office/powerpoint/2010/main" val="732112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2504F986-CD73-583F-BFC3-B55EE13502A9}"/>
              </a:ext>
            </a:extLst>
          </p:cNvPr>
          <p:cNvPicPr>
            <a:picLocks noChangeAspect="1"/>
          </p:cNvPicPr>
          <p:nvPr/>
        </p:nvPicPr>
        <p:blipFill>
          <a:blip r:embed="rId3"/>
          <a:stretch>
            <a:fillRect/>
          </a:stretch>
        </p:blipFill>
        <p:spPr>
          <a:xfrm>
            <a:off x="2157072" y="810910"/>
            <a:ext cx="7877856" cy="5236179"/>
          </a:xfrm>
          <a:prstGeom prst="rect">
            <a:avLst/>
          </a:prstGeom>
        </p:spPr>
      </p:pic>
    </p:spTree>
    <p:extLst>
      <p:ext uri="{BB962C8B-B14F-4D97-AF65-F5344CB8AC3E}">
        <p14:creationId xmlns:p14="http://schemas.microsoft.com/office/powerpoint/2010/main" val="2227258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5106A-C306-6BF2-8DA1-C316495931D4}"/>
              </a:ext>
            </a:extLst>
          </p:cNvPr>
          <p:cNvSpPr>
            <a:spLocks noGrp="1"/>
          </p:cNvSpPr>
          <p:nvPr>
            <p:ph type="title"/>
          </p:nvPr>
        </p:nvSpPr>
        <p:spPr>
          <a:xfrm>
            <a:off x="563880" y="442175"/>
            <a:ext cx="9875520" cy="1356360"/>
          </a:xfrm>
        </p:spPr>
        <p:txBody>
          <a:bodyPr/>
          <a:lstStyle/>
          <a:p>
            <a:r>
              <a:rPr lang="en-US" dirty="0">
                <a:latin typeface="Baskerville Old Face" panose="02020602080505020303" pitchFamily="18" charset="0"/>
              </a:rPr>
              <a:t>Atmospheric Effects</a:t>
            </a:r>
          </a:p>
        </p:txBody>
      </p:sp>
      <p:pic>
        <p:nvPicPr>
          <p:cNvPr id="5122" name="Picture 2" descr="Atmospheric light scattering model | Download Scientific Diagram">
            <a:extLst>
              <a:ext uri="{FF2B5EF4-FFF2-40B4-BE49-F238E27FC236}">
                <a16:creationId xmlns:a16="http://schemas.microsoft.com/office/drawing/2014/main" id="{CBDC6FE8-318C-628A-EC9D-8145CD8CF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75" y="1798535"/>
            <a:ext cx="8096250" cy="422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6960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681F6-A645-7AD5-7E79-7234EFB50C7B}"/>
              </a:ext>
            </a:extLst>
          </p:cNvPr>
          <p:cNvSpPr>
            <a:spLocks noGrp="1"/>
          </p:cNvSpPr>
          <p:nvPr>
            <p:ph type="title"/>
          </p:nvPr>
        </p:nvSpPr>
        <p:spPr>
          <a:xfrm>
            <a:off x="695960" y="355600"/>
            <a:ext cx="9875520" cy="1356360"/>
          </a:xfrm>
        </p:spPr>
        <p:txBody>
          <a:bodyPr/>
          <a:lstStyle/>
          <a:p>
            <a:r>
              <a:rPr lang="en-US" dirty="0">
                <a:latin typeface="Baskerville Old Face" panose="02020602080505020303" pitchFamily="18" charset="0"/>
              </a:rPr>
              <a:t>Sensor Effect</a:t>
            </a:r>
          </a:p>
        </p:txBody>
      </p:sp>
      <p:pic>
        <p:nvPicPr>
          <p:cNvPr id="6146" name="Picture 2" descr="AS7341 Spectral Color Sensor, Visible Spectrum Sensor, Multi Channels, High  Precision, I2C Bus">
            <a:extLst>
              <a:ext uri="{FF2B5EF4-FFF2-40B4-BE49-F238E27FC236}">
                <a16:creationId xmlns:a16="http://schemas.microsoft.com/office/drawing/2014/main" id="{AB550570-0AB4-226C-DD4C-731B6605633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12476" y="233966"/>
            <a:ext cx="6014434" cy="601443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riad Spectroscopy Sensor - AS7265x (Qwiic)">
            <a:extLst>
              <a:ext uri="{FF2B5EF4-FFF2-40B4-BE49-F238E27FC236}">
                <a16:creationId xmlns:a16="http://schemas.microsoft.com/office/drawing/2014/main" id="{3B688C62-FAE7-FE6D-11ED-4AC373C844B1}"/>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0251" t="16275" r="13475" b="17219"/>
          <a:stretch/>
        </p:blipFill>
        <p:spPr bwMode="auto">
          <a:xfrm>
            <a:off x="1087120" y="1934051"/>
            <a:ext cx="4693276" cy="4092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147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E09652-63B6-A2F8-15F8-D0D25F5D5FE3}"/>
              </a:ext>
            </a:extLst>
          </p:cNvPr>
          <p:cNvSpPr>
            <a:spLocks noGrp="1"/>
          </p:cNvSpPr>
          <p:nvPr>
            <p:ph idx="1"/>
          </p:nvPr>
        </p:nvSpPr>
        <p:spPr>
          <a:xfrm>
            <a:off x="1851339" y="1016358"/>
            <a:ext cx="9872871" cy="4038600"/>
          </a:xfrm>
        </p:spPr>
        <p:txBody>
          <a:bodyPr>
            <a:normAutofit/>
          </a:bodyPr>
          <a:lstStyle/>
          <a:p>
            <a:pPr algn="r" rtl="1"/>
            <a:r>
              <a:rPr lang="he-IL" sz="2800" dirty="0">
                <a:solidFill>
                  <a:schemeClr val="tx1"/>
                </a:solidFill>
              </a:rPr>
              <a:t>מטרה - להשוות את המידע שצילמנו למידע</a:t>
            </a:r>
            <a:br>
              <a:rPr lang="en-US" sz="2800" dirty="0">
                <a:solidFill>
                  <a:schemeClr val="tx1"/>
                </a:solidFill>
              </a:rPr>
            </a:br>
            <a:r>
              <a:rPr lang="he-IL" sz="2800" dirty="0">
                <a:solidFill>
                  <a:schemeClr val="tx1"/>
                </a:solidFill>
              </a:rPr>
              <a:t>שנאסף ותועד בספריות</a:t>
            </a:r>
          </a:p>
          <a:p>
            <a:pPr algn="r" rtl="1"/>
            <a:r>
              <a:rPr lang="he-IL" sz="2800" dirty="0">
                <a:solidFill>
                  <a:schemeClr val="tx1"/>
                </a:solidFill>
              </a:rPr>
              <a:t>המידע שנאסוף צריך להיות של הרפלקציה</a:t>
            </a:r>
            <a:br>
              <a:rPr lang="en-US" sz="2800" dirty="0">
                <a:solidFill>
                  <a:schemeClr val="tx1"/>
                </a:solidFill>
              </a:rPr>
            </a:br>
            <a:r>
              <a:rPr lang="he-IL" sz="2800" dirty="0">
                <a:solidFill>
                  <a:schemeClr val="tx1"/>
                </a:solidFill>
              </a:rPr>
              <a:t>כתלות באורך הגל</a:t>
            </a:r>
            <a:endParaRPr lang="en-US" sz="2800" dirty="0">
              <a:solidFill>
                <a:schemeClr val="tx1"/>
              </a:solidFill>
            </a:endParaRPr>
          </a:p>
        </p:txBody>
      </p:sp>
      <p:pic>
        <p:nvPicPr>
          <p:cNvPr id="5" name="Picture 2" descr="Trade Offer Meme Template">
            <a:extLst>
              <a:ext uri="{FF2B5EF4-FFF2-40B4-BE49-F238E27FC236}">
                <a16:creationId xmlns:a16="http://schemas.microsoft.com/office/drawing/2014/main" id="{52E1092A-9D1B-A281-F961-55552D87B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143" y="321972"/>
            <a:ext cx="4808790" cy="62913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DEB2EB9-D992-22C6-91A6-7C68C7C1536E}"/>
              </a:ext>
            </a:extLst>
          </p:cNvPr>
          <p:cNvSpPr txBox="1"/>
          <p:nvPr/>
        </p:nvSpPr>
        <p:spPr>
          <a:xfrm>
            <a:off x="339143" y="1710590"/>
            <a:ext cx="2185116" cy="830997"/>
          </a:xfrm>
          <a:prstGeom prst="rect">
            <a:avLst/>
          </a:prstGeom>
          <a:noFill/>
        </p:spPr>
        <p:txBody>
          <a:bodyPr wrap="square" rtlCol="0">
            <a:spAutoFit/>
          </a:bodyPr>
          <a:lstStyle/>
          <a:p>
            <a:pPr algn="ctr" rtl="1"/>
            <a:r>
              <a:rPr lang="he-IL" sz="2400" dirty="0" err="1"/>
              <a:t>רדיאציה</a:t>
            </a:r>
            <a:r>
              <a:rPr lang="he-IL" sz="2400" dirty="0"/>
              <a:t> כתלות באורך הגל</a:t>
            </a:r>
            <a:endParaRPr lang="en-US" sz="2400" dirty="0"/>
          </a:p>
        </p:txBody>
      </p:sp>
      <p:sp>
        <p:nvSpPr>
          <p:cNvPr id="7" name="TextBox 6">
            <a:extLst>
              <a:ext uri="{FF2B5EF4-FFF2-40B4-BE49-F238E27FC236}">
                <a16:creationId xmlns:a16="http://schemas.microsoft.com/office/drawing/2014/main" id="{0EAF1402-119D-F922-3269-C068B308EE10}"/>
              </a:ext>
            </a:extLst>
          </p:cNvPr>
          <p:cNvSpPr txBox="1"/>
          <p:nvPr/>
        </p:nvSpPr>
        <p:spPr>
          <a:xfrm>
            <a:off x="2743538" y="1710589"/>
            <a:ext cx="2185116" cy="830997"/>
          </a:xfrm>
          <a:prstGeom prst="rect">
            <a:avLst/>
          </a:prstGeom>
          <a:noFill/>
        </p:spPr>
        <p:txBody>
          <a:bodyPr wrap="square" rtlCol="0">
            <a:spAutoFit/>
          </a:bodyPr>
          <a:lstStyle/>
          <a:p>
            <a:pPr algn="ctr" rtl="1"/>
            <a:r>
              <a:rPr lang="he-IL" sz="2400" dirty="0"/>
              <a:t>החזר כתלות באורך הגל</a:t>
            </a:r>
            <a:endParaRPr lang="en-US" sz="2400" dirty="0"/>
          </a:p>
        </p:txBody>
      </p:sp>
      <p:pic>
        <p:nvPicPr>
          <p:cNvPr id="10" name="Picture 9">
            <a:extLst>
              <a:ext uri="{FF2B5EF4-FFF2-40B4-BE49-F238E27FC236}">
                <a16:creationId xmlns:a16="http://schemas.microsoft.com/office/drawing/2014/main" id="{0C28EB14-7BC7-39F4-A298-FD5283385CDB}"/>
              </a:ext>
            </a:extLst>
          </p:cNvPr>
          <p:cNvPicPr>
            <a:picLocks noChangeAspect="1"/>
          </p:cNvPicPr>
          <p:nvPr/>
        </p:nvPicPr>
        <p:blipFill>
          <a:blip r:embed="rId4">
            <a:clrChange>
              <a:clrFrom>
                <a:srgbClr val="FFFCFD"/>
              </a:clrFrom>
              <a:clrTo>
                <a:srgbClr val="FFFCFD">
                  <a:alpha val="0"/>
                </a:srgbClr>
              </a:clrTo>
            </a:clrChange>
          </a:blip>
          <a:stretch>
            <a:fillRect/>
          </a:stretch>
        </p:blipFill>
        <p:spPr>
          <a:xfrm>
            <a:off x="5655549" y="3284880"/>
            <a:ext cx="5432256" cy="3266019"/>
          </a:xfrm>
          <a:prstGeom prst="rect">
            <a:avLst/>
          </a:prstGeom>
        </p:spPr>
      </p:pic>
    </p:spTree>
    <p:extLst>
      <p:ext uri="{BB962C8B-B14F-4D97-AF65-F5344CB8AC3E}">
        <p14:creationId xmlns:p14="http://schemas.microsoft.com/office/powerpoint/2010/main" val="2849377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711AE-940A-7552-776A-E387D3FEF385}"/>
              </a:ext>
            </a:extLst>
          </p:cNvPr>
          <p:cNvSpPr>
            <a:spLocks noGrp="1"/>
          </p:cNvSpPr>
          <p:nvPr>
            <p:ph type="title"/>
          </p:nvPr>
        </p:nvSpPr>
        <p:spPr/>
        <p:txBody>
          <a:bodyPr/>
          <a:lstStyle/>
          <a:p>
            <a:pPr algn="r" rtl="1"/>
            <a:r>
              <a:rPr lang="he-IL" dirty="0"/>
              <a:t>המרת שדה שטוח</a:t>
            </a:r>
            <a:endParaRPr lang="en-US" dirty="0"/>
          </a:p>
        </p:txBody>
      </p:sp>
      <p:sp>
        <p:nvSpPr>
          <p:cNvPr id="3" name="Content Placeholder 2">
            <a:extLst>
              <a:ext uri="{FF2B5EF4-FFF2-40B4-BE49-F238E27FC236}">
                <a16:creationId xmlns:a16="http://schemas.microsoft.com/office/drawing/2014/main" id="{7A3C52A3-3300-9AC6-D2D7-25C6CA56C001}"/>
              </a:ext>
            </a:extLst>
          </p:cNvPr>
          <p:cNvSpPr>
            <a:spLocks noGrp="1"/>
          </p:cNvSpPr>
          <p:nvPr>
            <p:ph idx="1"/>
          </p:nvPr>
        </p:nvSpPr>
        <p:spPr>
          <a:xfrm>
            <a:off x="1176129" y="1939834"/>
            <a:ext cx="9872871" cy="4038600"/>
          </a:xfrm>
        </p:spPr>
        <p:txBody>
          <a:bodyPr>
            <a:normAutofit/>
          </a:bodyPr>
          <a:lstStyle/>
          <a:p>
            <a:pPr algn="r" rtl="1"/>
            <a:r>
              <a:rPr lang="he-IL" sz="2800" dirty="0">
                <a:solidFill>
                  <a:schemeClr val="tx1"/>
                </a:solidFill>
              </a:rPr>
              <a:t>נמצא </a:t>
            </a:r>
            <a:r>
              <a:rPr lang="he-IL" sz="2800" dirty="0" err="1">
                <a:solidFill>
                  <a:schemeClr val="tx1"/>
                </a:solidFill>
              </a:rPr>
              <a:t>איזור</a:t>
            </a:r>
            <a:r>
              <a:rPr lang="he-IL" sz="2800" dirty="0">
                <a:solidFill>
                  <a:schemeClr val="tx1"/>
                </a:solidFill>
              </a:rPr>
              <a:t> אחיד יחסית שהספקטרום שלו יחסית שטוח</a:t>
            </a:r>
          </a:p>
          <a:p>
            <a:pPr algn="r" rtl="1"/>
            <a:r>
              <a:rPr lang="he-IL" sz="2800" dirty="0">
                <a:solidFill>
                  <a:schemeClr val="tx1"/>
                </a:solidFill>
              </a:rPr>
              <a:t>נחלק את כל התמונה </a:t>
            </a:r>
            <a:r>
              <a:rPr lang="he-IL" sz="2800" dirty="0" err="1">
                <a:solidFill>
                  <a:schemeClr val="tx1"/>
                </a:solidFill>
              </a:rPr>
              <a:t>באיזור</a:t>
            </a:r>
            <a:r>
              <a:rPr lang="he-IL" sz="2800" dirty="0">
                <a:solidFill>
                  <a:schemeClr val="tx1"/>
                </a:solidFill>
              </a:rPr>
              <a:t> השטוח</a:t>
            </a:r>
          </a:p>
          <a:p>
            <a:pPr algn="r" rtl="1"/>
            <a:r>
              <a:rPr lang="he-IL" sz="2800" dirty="0">
                <a:solidFill>
                  <a:schemeClr val="tx1"/>
                </a:solidFill>
              </a:rPr>
              <a:t>נוכל "להיפטר" מדברים שמשפיעים על כל התמונה </a:t>
            </a:r>
            <a:endParaRPr lang="en-US" sz="2800" dirty="0">
              <a:solidFill>
                <a:schemeClr val="tx1"/>
              </a:solidFill>
            </a:endParaRPr>
          </a:p>
        </p:txBody>
      </p:sp>
      <p:pic>
        <p:nvPicPr>
          <p:cNvPr id="5" name="Picture 4">
            <a:extLst>
              <a:ext uri="{FF2B5EF4-FFF2-40B4-BE49-F238E27FC236}">
                <a16:creationId xmlns:a16="http://schemas.microsoft.com/office/drawing/2014/main" id="{B5CF461D-4265-D0A3-629E-D47D60CB601C}"/>
              </a:ext>
            </a:extLst>
          </p:cNvPr>
          <p:cNvPicPr>
            <a:picLocks noChangeAspect="1"/>
          </p:cNvPicPr>
          <p:nvPr/>
        </p:nvPicPr>
        <p:blipFill>
          <a:blip r:embed="rId3"/>
          <a:stretch>
            <a:fillRect/>
          </a:stretch>
        </p:blipFill>
        <p:spPr>
          <a:xfrm>
            <a:off x="1589315" y="3429000"/>
            <a:ext cx="9013370" cy="3054952"/>
          </a:xfrm>
          <a:prstGeom prst="rect">
            <a:avLst/>
          </a:prstGeom>
        </p:spPr>
      </p:pic>
    </p:spTree>
    <p:extLst>
      <p:ext uri="{BB962C8B-B14F-4D97-AF65-F5344CB8AC3E}">
        <p14:creationId xmlns:p14="http://schemas.microsoft.com/office/powerpoint/2010/main" val="20375482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E8DFD-E481-9DFC-14EE-6D321A5F21A2}"/>
              </a:ext>
            </a:extLst>
          </p:cNvPr>
          <p:cNvSpPr>
            <a:spLocks noGrp="1"/>
          </p:cNvSpPr>
          <p:nvPr>
            <p:ph type="title"/>
          </p:nvPr>
        </p:nvSpPr>
        <p:spPr>
          <a:xfrm>
            <a:off x="1501815" y="482279"/>
            <a:ext cx="9875520" cy="1356360"/>
          </a:xfrm>
        </p:spPr>
        <p:txBody>
          <a:bodyPr/>
          <a:lstStyle/>
          <a:p>
            <a:pPr algn="r" rtl="1"/>
            <a:r>
              <a:rPr lang="he-IL" dirty="0"/>
              <a:t>המרת רפלקציה יחסית ממוצעת</a:t>
            </a:r>
            <a:endParaRPr lang="en-US" dirty="0"/>
          </a:p>
        </p:txBody>
      </p:sp>
      <p:sp>
        <p:nvSpPr>
          <p:cNvPr id="3" name="Content Placeholder 2">
            <a:extLst>
              <a:ext uri="{FF2B5EF4-FFF2-40B4-BE49-F238E27FC236}">
                <a16:creationId xmlns:a16="http://schemas.microsoft.com/office/drawing/2014/main" id="{367C59A8-C956-A49E-64C4-93D3FE9D883F}"/>
              </a:ext>
            </a:extLst>
          </p:cNvPr>
          <p:cNvSpPr>
            <a:spLocks noGrp="1"/>
          </p:cNvSpPr>
          <p:nvPr>
            <p:ph idx="1"/>
          </p:nvPr>
        </p:nvSpPr>
        <p:spPr>
          <a:xfrm>
            <a:off x="1629136" y="2057400"/>
            <a:ext cx="9872871" cy="4038600"/>
          </a:xfrm>
        </p:spPr>
        <p:txBody>
          <a:bodyPr>
            <a:normAutofit/>
          </a:bodyPr>
          <a:lstStyle/>
          <a:p>
            <a:pPr algn="r" rtl="1"/>
            <a:r>
              <a:rPr lang="he-IL" sz="2800" dirty="0">
                <a:solidFill>
                  <a:schemeClr val="tx1"/>
                </a:solidFill>
              </a:rPr>
              <a:t>מחלקים את הספקטרום של החלק שאנחנו לנתח </a:t>
            </a:r>
            <a:r>
              <a:rPr lang="he-IL" sz="2800" dirty="0" err="1">
                <a:solidFill>
                  <a:schemeClr val="tx1"/>
                </a:solidFill>
              </a:rPr>
              <a:t>בספקטרה</a:t>
            </a:r>
            <a:r>
              <a:rPr lang="he-IL" sz="2800" dirty="0">
                <a:solidFill>
                  <a:schemeClr val="tx1"/>
                </a:solidFill>
              </a:rPr>
              <a:t> הממוצע של התמונה כולה.</a:t>
            </a:r>
          </a:p>
          <a:p>
            <a:pPr algn="r" rtl="1"/>
            <a:r>
              <a:rPr lang="he-IL" sz="2800" dirty="0">
                <a:solidFill>
                  <a:schemeClr val="tx1"/>
                </a:solidFill>
              </a:rPr>
              <a:t>נורמליזציה של הנתונים</a:t>
            </a:r>
          </a:p>
          <a:p>
            <a:pPr algn="r" rtl="1"/>
            <a:r>
              <a:rPr lang="he-IL" sz="2800" dirty="0">
                <a:solidFill>
                  <a:schemeClr val="tx1"/>
                </a:solidFill>
              </a:rPr>
              <a:t>עוזר לאתר הצללה ולהתמודד עם בעיות בהירות</a:t>
            </a:r>
          </a:p>
          <a:p>
            <a:pPr algn="r" rtl="1"/>
            <a:r>
              <a:rPr lang="he-IL" sz="2800" dirty="0">
                <a:solidFill>
                  <a:schemeClr val="tx1"/>
                </a:solidFill>
              </a:rPr>
              <a:t>בעיה – אם התמונה לא מספיק הטרוגנית אז כשנבצע נורמליזציה אזי ספקטרום ההחזר יהיה בעל שגיאות.</a:t>
            </a:r>
            <a:endParaRPr lang="en-US" sz="2800" dirty="0">
              <a:solidFill>
                <a:schemeClr val="tx1"/>
              </a:solidFill>
            </a:endParaRPr>
          </a:p>
        </p:txBody>
      </p:sp>
    </p:spTree>
    <p:extLst>
      <p:ext uri="{BB962C8B-B14F-4D97-AF65-F5344CB8AC3E}">
        <p14:creationId xmlns:p14="http://schemas.microsoft.com/office/powerpoint/2010/main" val="18135031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120ED48-7F21-F3D5-39AB-C045C38FD1B9}"/>
              </a:ext>
            </a:extLst>
          </p:cNvPr>
          <p:cNvSpPr>
            <a:spLocks noGrp="1"/>
          </p:cNvSpPr>
          <p:nvPr>
            <p:ph type="title"/>
          </p:nvPr>
        </p:nvSpPr>
        <p:spPr>
          <a:xfrm>
            <a:off x="436574" y="833066"/>
            <a:ext cx="9875520" cy="1027496"/>
          </a:xfrm>
        </p:spPr>
        <p:txBody>
          <a:bodyPr/>
          <a:lstStyle/>
          <a:p>
            <a:r>
              <a:rPr lang="en-US" dirty="0">
                <a:latin typeface="Baskerville Old Face" panose="02020602080505020303" pitchFamily="18" charset="0"/>
              </a:rPr>
              <a:t>Empirical Line Method</a:t>
            </a:r>
            <a:endParaRPr lang="he-IL" b="1" dirty="0"/>
          </a:p>
        </p:txBody>
      </p:sp>
      <p:sp>
        <p:nvSpPr>
          <p:cNvPr id="3" name="מציין מיקום תוכן 2">
            <a:extLst>
              <a:ext uri="{FF2B5EF4-FFF2-40B4-BE49-F238E27FC236}">
                <a16:creationId xmlns:a16="http://schemas.microsoft.com/office/drawing/2014/main" id="{34857FBB-0BC0-8BD2-4D4D-E49EDB65BE05}"/>
              </a:ext>
            </a:extLst>
          </p:cNvPr>
          <p:cNvSpPr>
            <a:spLocks noGrp="1"/>
          </p:cNvSpPr>
          <p:nvPr>
            <p:ph idx="1"/>
          </p:nvPr>
        </p:nvSpPr>
        <p:spPr>
          <a:xfrm>
            <a:off x="1673219" y="1986334"/>
            <a:ext cx="9872871" cy="4038600"/>
          </a:xfrm>
        </p:spPr>
        <p:txBody>
          <a:bodyPr>
            <a:normAutofit/>
          </a:bodyPr>
          <a:lstStyle/>
          <a:p>
            <a:pPr algn="r" rtl="1">
              <a:buClrTx/>
            </a:pPr>
            <a:r>
              <a:rPr lang="he-IL" sz="2800" dirty="0">
                <a:solidFill>
                  <a:schemeClr val="tx1"/>
                </a:solidFill>
              </a:rPr>
              <a:t>נבחר שתי נקודות שאנחנו יודעים את ערכי ההחזר שלהן</a:t>
            </a:r>
          </a:p>
          <a:p>
            <a:pPr algn="r" rtl="1">
              <a:buClrTx/>
            </a:pPr>
            <a:r>
              <a:rPr lang="he-IL" sz="2800" dirty="0">
                <a:solidFill>
                  <a:schemeClr val="tx1"/>
                </a:solidFill>
              </a:rPr>
              <a:t>נמדוד לכל אחת את הקרינה בנקודה</a:t>
            </a:r>
            <a:endParaRPr lang="en-US" sz="2800" dirty="0">
              <a:solidFill>
                <a:schemeClr val="tx1"/>
              </a:solidFill>
            </a:endParaRPr>
          </a:p>
          <a:p>
            <a:pPr algn="r" rtl="1">
              <a:buClrTx/>
            </a:pPr>
            <a:r>
              <a:rPr lang="he-IL" sz="2800" dirty="0">
                <a:solidFill>
                  <a:schemeClr val="tx1"/>
                </a:solidFill>
              </a:rPr>
              <a:t>נקבל פונקציה ליניארית שגם נוכל להפעיל על כל</a:t>
            </a:r>
            <a:br>
              <a:rPr lang="en-US" sz="2800" dirty="0">
                <a:solidFill>
                  <a:schemeClr val="tx1"/>
                </a:solidFill>
              </a:rPr>
            </a:br>
            <a:r>
              <a:rPr lang="he-IL" sz="2800" dirty="0">
                <a:solidFill>
                  <a:schemeClr val="tx1"/>
                </a:solidFill>
              </a:rPr>
              <a:t>נקודה חדשה</a:t>
            </a:r>
          </a:p>
          <a:p>
            <a:pPr marL="45720" indent="0" algn="r" rtl="1">
              <a:buClrTx/>
              <a:buNone/>
            </a:pPr>
            <a:endParaRPr lang="he-IL" sz="2800" dirty="0">
              <a:solidFill>
                <a:schemeClr val="tx1"/>
              </a:solidFill>
            </a:endParaRPr>
          </a:p>
          <a:p>
            <a:pPr marL="45720" indent="0" algn="r" rtl="1">
              <a:buClrTx/>
              <a:buNone/>
            </a:pPr>
            <a:endParaRPr lang="he-IL" sz="2800" dirty="0">
              <a:solidFill>
                <a:schemeClr val="tx1"/>
              </a:solidFill>
            </a:endParaRPr>
          </a:p>
          <a:p>
            <a:pPr marL="45720" indent="0" algn="r" rtl="1">
              <a:buClrTx/>
              <a:buNone/>
            </a:pPr>
            <a:endParaRPr lang="he-IL" sz="2800" dirty="0">
              <a:solidFill>
                <a:schemeClr val="tx1"/>
              </a:solidFill>
            </a:endParaRPr>
          </a:p>
        </p:txBody>
      </p:sp>
      <p:pic>
        <p:nvPicPr>
          <p:cNvPr id="5" name="תמונה 4">
            <a:extLst>
              <a:ext uri="{FF2B5EF4-FFF2-40B4-BE49-F238E27FC236}">
                <a16:creationId xmlns:a16="http://schemas.microsoft.com/office/drawing/2014/main" id="{C8BB0A3C-556B-9821-DCA4-E0FDACEA66C8}"/>
              </a:ext>
            </a:extLst>
          </p:cNvPr>
          <p:cNvPicPr>
            <a:picLocks noChangeAspect="1"/>
          </p:cNvPicPr>
          <p:nvPr/>
        </p:nvPicPr>
        <p:blipFill>
          <a:blip r:embed="rId3"/>
          <a:stretch>
            <a:fillRect/>
          </a:stretch>
        </p:blipFill>
        <p:spPr>
          <a:xfrm>
            <a:off x="436574" y="3000249"/>
            <a:ext cx="3476007" cy="3403084"/>
          </a:xfrm>
          <a:prstGeom prst="rect">
            <a:avLst/>
          </a:prstGeom>
        </p:spPr>
      </p:pic>
      <p:sp>
        <p:nvSpPr>
          <p:cNvPr id="6" name="תיבת טקסט 5">
            <a:extLst>
              <a:ext uri="{FF2B5EF4-FFF2-40B4-BE49-F238E27FC236}">
                <a16:creationId xmlns:a16="http://schemas.microsoft.com/office/drawing/2014/main" id="{463E3DAD-34D1-C87B-6CBB-FC9B21EE2F8A}"/>
              </a:ext>
            </a:extLst>
          </p:cNvPr>
          <p:cNvSpPr txBox="1"/>
          <p:nvPr/>
        </p:nvSpPr>
        <p:spPr>
          <a:xfrm>
            <a:off x="5419185" y="4701791"/>
            <a:ext cx="5099596" cy="4616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he-IL" sz="2400" dirty="0" err="1"/>
              <a:t>Reflection</a:t>
            </a:r>
            <a:r>
              <a:rPr lang="he-IL" sz="2400" dirty="0"/>
              <a:t> = </a:t>
            </a:r>
            <a:r>
              <a:rPr lang="he-IL" sz="2400" dirty="0" err="1"/>
              <a:t>gain</a:t>
            </a:r>
            <a:r>
              <a:rPr lang="he-IL" sz="2400" dirty="0"/>
              <a:t> * </a:t>
            </a:r>
            <a:r>
              <a:rPr lang="he-IL" sz="2400" dirty="0" err="1"/>
              <a:t>radiance</a:t>
            </a:r>
            <a:r>
              <a:rPr lang="he-IL" sz="2400" dirty="0"/>
              <a:t> + </a:t>
            </a:r>
            <a:r>
              <a:rPr lang="he-IL" sz="2400" dirty="0" err="1"/>
              <a:t>offset</a:t>
            </a:r>
            <a:endParaRPr lang="he-IL" sz="2400" dirty="0"/>
          </a:p>
        </p:txBody>
      </p:sp>
      <p:sp>
        <p:nvSpPr>
          <p:cNvPr id="11" name="תיבת טקסט 10">
            <a:extLst>
              <a:ext uri="{FF2B5EF4-FFF2-40B4-BE49-F238E27FC236}">
                <a16:creationId xmlns:a16="http://schemas.microsoft.com/office/drawing/2014/main" id="{C716821F-6032-16E0-6764-CA637FF04BC3}"/>
              </a:ext>
            </a:extLst>
          </p:cNvPr>
          <p:cNvSpPr txBox="1"/>
          <p:nvPr/>
        </p:nvSpPr>
        <p:spPr>
          <a:xfrm>
            <a:off x="5419185" y="5344496"/>
            <a:ext cx="5099596" cy="4616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400" dirty="0"/>
              <a:t>Pixel = (</a:t>
            </a:r>
            <a:r>
              <a:rPr lang="en-US" sz="2400" dirty="0" err="1"/>
              <a:t>pixel_radiance</a:t>
            </a:r>
            <a:r>
              <a:rPr lang="en-US" sz="2400" dirty="0"/>
              <a:t> - offset) / gain</a:t>
            </a:r>
            <a:endParaRPr lang="he-IL" sz="2400" dirty="0"/>
          </a:p>
        </p:txBody>
      </p:sp>
    </p:spTree>
    <p:extLst>
      <p:ext uri="{BB962C8B-B14F-4D97-AF65-F5344CB8AC3E}">
        <p14:creationId xmlns:p14="http://schemas.microsoft.com/office/powerpoint/2010/main" val="19725836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B68868D-03C5-0F2F-182E-27D9F8BA82B6}"/>
              </a:ext>
            </a:extLst>
          </p:cNvPr>
          <p:cNvSpPr>
            <a:spLocks noGrp="1"/>
          </p:cNvSpPr>
          <p:nvPr>
            <p:ph type="title"/>
          </p:nvPr>
        </p:nvSpPr>
        <p:spPr>
          <a:xfrm>
            <a:off x="293562" y="272176"/>
            <a:ext cx="9875520" cy="1023586"/>
          </a:xfrm>
        </p:spPr>
        <p:txBody>
          <a:bodyPr/>
          <a:lstStyle/>
          <a:p>
            <a:r>
              <a:rPr lang="en-US" dirty="0">
                <a:latin typeface="Baskerville Old Face" panose="02020602080505020303" pitchFamily="18" charset="0"/>
              </a:rPr>
              <a:t>Modeling Methods</a:t>
            </a:r>
            <a:endParaRPr lang="he-IL" dirty="0">
              <a:latin typeface="Baskerville Old Face" panose="02020602080505020303" pitchFamily="18" charset="0"/>
            </a:endParaRPr>
          </a:p>
        </p:txBody>
      </p:sp>
      <p:sp>
        <p:nvSpPr>
          <p:cNvPr id="3" name="מציין מיקום תוכן 2">
            <a:extLst>
              <a:ext uri="{FF2B5EF4-FFF2-40B4-BE49-F238E27FC236}">
                <a16:creationId xmlns:a16="http://schemas.microsoft.com/office/drawing/2014/main" id="{699FC8D4-A778-AE44-12CF-E6FCF867340F}"/>
              </a:ext>
            </a:extLst>
          </p:cNvPr>
          <p:cNvSpPr>
            <a:spLocks noGrp="1"/>
          </p:cNvSpPr>
          <p:nvPr>
            <p:ph idx="1"/>
          </p:nvPr>
        </p:nvSpPr>
        <p:spPr>
          <a:xfrm>
            <a:off x="1142365" y="1163720"/>
            <a:ext cx="10756098" cy="5011882"/>
          </a:xfrm>
        </p:spPr>
        <p:txBody>
          <a:bodyPr>
            <a:normAutofit/>
          </a:bodyPr>
          <a:lstStyle/>
          <a:p>
            <a:pPr algn="r" rtl="1">
              <a:spcBef>
                <a:spcPts val="0"/>
              </a:spcBef>
              <a:buClrTx/>
            </a:pPr>
            <a:r>
              <a:rPr lang="he-IL" sz="2800" dirty="0">
                <a:solidFill>
                  <a:schemeClr val="tx1"/>
                </a:solidFill>
              </a:rPr>
              <a:t>על מנת לפתור את הבעיות של שינויים באטמוספרה </a:t>
            </a:r>
            <a:br>
              <a:rPr lang="en-US" sz="2800" dirty="0">
                <a:solidFill>
                  <a:schemeClr val="tx1"/>
                </a:solidFill>
              </a:rPr>
            </a:br>
            <a:r>
              <a:rPr lang="he-IL" sz="2800" dirty="0">
                <a:solidFill>
                  <a:schemeClr val="tx1"/>
                </a:solidFill>
              </a:rPr>
              <a:t>פותח מודל שמחשב את ההשפעות באטמוספרה</a:t>
            </a:r>
            <a:br>
              <a:rPr lang="en-US" sz="2800" dirty="0">
                <a:solidFill>
                  <a:schemeClr val="tx1"/>
                </a:solidFill>
              </a:rPr>
            </a:br>
            <a:r>
              <a:rPr lang="he-IL" sz="2800" dirty="0">
                <a:solidFill>
                  <a:schemeClr val="tx1"/>
                </a:solidFill>
              </a:rPr>
              <a:t>על ידי השוואה בין הדגימות.</a:t>
            </a:r>
          </a:p>
          <a:p>
            <a:pPr marL="45720" indent="0" algn="r" rtl="1">
              <a:spcBef>
                <a:spcPts val="0"/>
              </a:spcBef>
              <a:buClrTx/>
              <a:buNone/>
            </a:pPr>
            <a:endParaRPr lang="he-IL" sz="2800" dirty="0">
              <a:solidFill>
                <a:schemeClr val="tx1"/>
              </a:solidFill>
            </a:endParaRPr>
          </a:p>
          <a:p>
            <a:pPr algn="r" rtl="1">
              <a:buClrTx/>
            </a:pPr>
            <a:r>
              <a:rPr lang="he-IL" sz="2800" dirty="0">
                <a:solidFill>
                  <a:schemeClr val="tx1"/>
                </a:solidFill>
              </a:rPr>
              <a:t>נשתמש במודל כדי להמיר את הקרינה שהנמדדת לרפלקציה</a:t>
            </a:r>
          </a:p>
          <a:p>
            <a:pPr algn="r" rtl="1">
              <a:buClrTx/>
            </a:pPr>
            <a:r>
              <a:rPr lang="he-IL" sz="2800" dirty="0">
                <a:solidFill>
                  <a:schemeClr val="tx1"/>
                </a:solidFill>
              </a:rPr>
              <a:t>נבצע הנחות כשחסר מידע</a:t>
            </a:r>
          </a:p>
        </p:txBody>
      </p:sp>
      <p:sp>
        <p:nvSpPr>
          <p:cNvPr id="10" name="בועת מחשבה: ענן 9">
            <a:extLst>
              <a:ext uri="{FF2B5EF4-FFF2-40B4-BE49-F238E27FC236}">
                <a16:creationId xmlns:a16="http://schemas.microsoft.com/office/drawing/2014/main" id="{816FDD69-CF73-D399-2902-02C4B2786024}"/>
              </a:ext>
            </a:extLst>
          </p:cNvPr>
          <p:cNvSpPr/>
          <p:nvPr/>
        </p:nvSpPr>
        <p:spPr>
          <a:xfrm>
            <a:off x="749219" y="1398533"/>
            <a:ext cx="3575957" cy="1283006"/>
          </a:xfrm>
          <a:prstGeom prst="cloudCallout">
            <a:avLst>
              <a:gd name="adj1" fmla="val 33388"/>
              <a:gd name="adj2" fmla="val 64441"/>
            </a:avLst>
          </a:prstGeom>
        </p:spPr>
        <p:style>
          <a:lnRef idx="1">
            <a:schemeClr val="accent1"/>
          </a:lnRef>
          <a:fillRef idx="2">
            <a:schemeClr val="accent1"/>
          </a:fillRef>
          <a:effectRef idx="1">
            <a:schemeClr val="accent1"/>
          </a:effectRef>
          <a:fontRef idx="minor">
            <a:schemeClr val="dk1"/>
          </a:fontRef>
        </p:style>
        <p:txBody>
          <a:bodyPr rtlCol="1" anchor="ctr"/>
          <a:lstStyle/>
          <a:p>
            <a:pPr algn="ctr" rtl="1"/>
            <a:r>
              <a:rPr lang="he-IL" sz="2400" dirty="0"/>
              <a:t>באמצעות השיטות שלמדנו מקודם</a:t>
            </a:r>
          </a:p>
        </p:txBody>
      </p:sp>
      <p:pic>
        <p:nvPicPr>
          <p:cNvPr id="4" name="Picture 2" descr="Atmospheric light scattering model | Download Scientific Diagram">
            <a:extLst>
              <a:ext uri="{FF2B5EF4-FFF2-40B4-BE49-F238E27FC236}">
                <a16:creationId xmlns:a16="http://schemas.microsoft.com/office/drawing/2014/main" id="{2D906A7F-08D3-D55E-712A-E3843C13B8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562" y="3566961"/>
            <a:ext cx="5624574" cy="2938013"/>
          </a:xfrm>
          <a:prstGeom prst="rect">
            <a:avLst/>
          </a:prstGeom>
          <a:noFill/>
          <a:extLst>
            <a:ext uri="{909E8E84-426E-40DD-AFC4-6F175D3DCCD1}">
              <a14:hiddenFill xmlns:a14="http://schemas.microsoft.com/office/drawing/2010/main">
                <a:solidFill>
                  <a:srgbClr val="FFFFFF"/>
                </a:solidFill>
              </a14:hiddenFill>
            </a:ext>
          </a:extLst>
        </p:spPr>
      </p:pic>
      <p:pic>
        <p:nvPicPr>
          <p:cNvPr id="5" name="תמונה 4">
            <a:extLst>
              <a:ext uri="{FF2B5EF4-FFF2-40B4-BE49-F238E27FC236}">
                <a16:creationId xmlns:a16="http://schemas.microsoft.com/office/drawing/2014/main" id="{7BC011DF-9D51-76F9-C673-AB95DE202B1F}"/>
              </a:ext>
            </a:extLst>
          </p:cNvPr>
          <p:cNvPicPr>
            <a:picLocks noChangeAspect="1"/>
          </p:cNvPicPr>
          <p:nvPr/>
        </p:nvPicPr>
        <p:blipFill>
          <a:blip r:embed="rId4"/>
          <a:stretch>
            <a:fillRect/>
          </a:stretch>
        </p:blipFill>
        <p:spPr>
          <a:xfrm>
            <a:off x="6273865" y="4067317"/>
            <a:ext cx="5624574" cy="2467782"/>
          </a:xfrm>
          <a:prstGeom prst="rect">
            <a:avLst/>
          </a:prstGeom>
        </p:spPr>
      </p:pic>
    </p:spTree>
    <p:extLst>
      <p:ext uri="{BB962C8B-B14F-4D97-AF65-F5344CB8AC3E}">
        <p14:creationId xmlns:p14="http://schemas.microsoft.com/office/powerpoint/2010/main" val="11859717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ean Square Error (MSE) | Machine Learning Glossary | Encord | Encord">
            <a:extLst>
              <a:ext uri="{FF2B5EF4-FFF2-40B4-BE49-F238E27FC236}">
                <a16:creationId xmlns:a16="http://schemas.microsoft.com/office/drawing/2014/main" id="{CE41B9E9-B28B-A3D8-7A53-9BF333EF55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9661" y="736314"/>
            <a:ext cx="8912678" cy="5385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31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66BB9-8336-2913-70A6-DE3CBFF2F127}"/>
              </a:ext>
            </a:extLst>
          </p:cNvPr>
          <p:cNvSpPr>
            <a:spLocks noGrp="1"/>
          </p:cNvSpPr>
          <p:nvPr>
            <p:ph type="title"/>
          </p:nvPr>
        </p:nvSpPr>
        <p:spPr>
          <a:xfrm>
            <a:off x="457200" y="344905"/>
            <a:ext cx="9875520" cy="1356360"/>
          </a:xfrm>
        </p:spPr>
        <p:txBody>
          <a:bodyPr/>
          <a:lstStyle/>
          <a:p>
            <a:r>
              <a:rPr lang="en-US" dirty="0">
                <a:latin typeface="Baskerville Old Face" panose="02020602080505020303" pitchFamily="18" charset="0"/>
              </a:rPr>
              <a:t>Spectral Reflectance</a:t>
            </a:r>
          </a:p>
        </p:txBody>
      </p:sp>
      <p:sp>
        <p:nvSpPr>
          <p:cNvPr id="3" name="Content Placeholder 2">
            <a:extLst>
              <a:ext uri="{FF2B5EF4-FFF2-40B4-BE49-F238E27FC236}">
                <a16:creationId xmlns:a16="http://schemas.microsoft.com/office/drawing/2014/main" id="{E76672C8-3B2C-3C67-1B96-6D52043186BB}"/>
              </a:ext>
            </a:extLst>
          </p:cNvPr>
          <p:cNvSpPr>
            <a:spLocks noGrp="1"/>
          </p:cNvSpPr>
          <p:nvPr>
            <p:ph idx="1"/>
          </p:nvPr>
        </p:nvSpPr>
        <p:spPr>
          <a:xfrm>
            <a:off x="1252944" y="1605013"/>
            <a:ext cx="9872871" cy="4038600"/>
          </a:xfrm>
        </p:spPr>
        <p:txBody>
          <a:bodyPr>
            <a:normAutofit/>
          </a:bodyPr>
          <a:lstStyle/>
          <a:p>
            <a:pPr algn="r" rtl="1">
              <a:buClrTx/>
            </a:pPr>
            <a:r>
              <a:rPr lang="he-IL" sz="2800" dirty="0">
                <a:solidFill>
                  <a:schemeClr val="tx1"/>
                </a:solidFill>
              </a:rPr>
              <a:t>השתקפות היא תכונת בסיס של חומר</a:t>
            </a:r>
          </a:p>
          <a:p>
            <a:pPr algn="r" rtl="1">
              <a:buClrTx/>
            </a:pPr>
            <a:r>
              <a:rPr lang="he-IL" sz="2800" dirty="0">
                <a:solidFill>
                  <a:schemeClr val="tx1"/>
                </a:solidFill>
              </a:rPr>
              <a:t>היחס בין האנרגיה המוחזרת לאנרגיה המגיעה כפונקציה של אורך הגל.</a:t>
            </a:r>
            <a:endParaRPr lang="en-US" sz="2800" dirty="0">
              <a:solidFill>
                <a:schemeClr val="tx1"/>
              </a:solidFill>
            </a:endParaRPr>
          </a:p>
        </p:txBody>
      </p:sp>
      <p:pic>
        <p:nvPicPr>
          <p:cNvPr id="5" name="תמונה 4">
            <a:extLst>
              <a:ext uri="{FF2B5EF4-FFF2-40B4-BE49-F238E27FC236}">
                <a16:creationId xmlns:a16="http://schemas.microsoft.com/office/drawing/2014/main" id="{FD95B140-A8FA-A57B-4861-2D080039E7D2}"/>
              </a:ext>
            </a:extLst>
          </p:cNvPr>
          <p:cNvPicPr>
            <a:picLocks noChangeAspect="1"/>
          </p:cNvPicPr>
          <p:nvPr/>
        </p:nvPicPr>
        <p:blipFill>
          <a:blip r:embed="rId3"/>
          <a:stretch>
            <a:fillRect/>
          </a:stretch>
        </p:blipFill>
        <p:spPr>
          <a:xfrm>
            <a:off x="3716022" y="3112823"/>
            <a:ext cx="4946716" cy="3300079"/>
          </a:xfrm>
          <a:prstGeom prst="rect">
            <a:avLst/>
          </a:prstGeom>
        </p:spPr>
      </p:pic>
    </p:spTree>
    <p:extLst>
      <p:ext uri="{BB962C8B-B14F-4D97-AF65-F5344CB8AC3E}">
        <p14:creationId xmlns:p14="http://schemas.microsoft.com/office/powerpoint/2010/main" val="21558016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iWORD of the Day Is…Cosine Distance! – Tyrrell4innovation">
            <a:extLst>
              <a:ext uri="{FF2B5EF4-FFF2-40B4-BE49-F238E27FC236}">
                <a16:creationId xmlns:a16="http://schemas.microsoft.com/office/drawing/2014/main" id="{AD090CBB-B0C2-3BF0-3786-474168AD44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8056" y="498241"/>
            <a:ext cx="5195887" cy="5861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878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4FB2F-9F73-02C9-FB0B-DB0681B448D8}"/>
              </a:ext>
            </a:extLst>
          </p:cNvPr>
          <p:cNvSpPr>
            <a:spLocks noGrp="1"/>
          </p:cNvSpPr>
          <p:nvPr>
            <p:ph type="title"/>
          </p:nvPr>
        </p:nvSpPr>
        <p:spPr>
          <a:xfrm>
            <a:off x="370840" y="335280"/>
            <a:ext cx="9875520" cy="1356360"/>
          </a:xfrm>
        </p:spPr>
        <p:txBody>
          <a:bodyPr/>
          <a:lstStyle/>
          <a:p>
            <a:r>
              <a:rPr lang="en-US" dirty="0">
                <a:latin typeface="Baskerville Old Face" panose="02020602080505020303" pitchFamily="18" charset="0"/>
              </a:rPr>
              <a:t>Strategies for Image Analysis</a:t>
            </a:r>
          </a:p>
        </p:txBody>
      </p:sp>
      <p:sp>
        <p:nvSpPr>
          <p:cNvPr id="3" name="Content Placeholder 2">
            <a:extLst>
              <a:ext uri="{FF2B5EF4-FFF2-40B4-BE49-F238E27FC236}">
                <a16:creationId xmlns:a16="http://schemas.microsoft.com/office/drawing/2014/main" id="{0D7CDDDC-695A-8C10-9710-B854244D0FA6}"/>
              </a:ext>
            </a:extLst>
          </p:cNvPr>
          <p:cNvSpPr>
            <a:spLocks noGrp="1"/>
          </p:cNvSpPr>
          <p:nvPr>
            <p:ph idx="1"/>
          </p:nvPr>
        </p:nvSpPr>
        <p:spPr>
          <a:xfrm>
            <a:off x="1830586" y="1600276"/>
            <a:ext cx="9872871" cy="4038600"/>
          </a:xfrm>
        </p:spPr>
        <p:txBody>
          <a:bodyPr>
            <a:normAutofit/>
          </a:bodyPr>
          <a:lstStyle/>
          <a:p>
            <a:pPr algn="r" rtl="1">
              <a:buClrTx/>
            </a:pPr>
            <a:r>
              <a:rPr lang="he-IL" sz="2800" dirty="0">
                <a:solidFill>
                  <a:schemeClr val="tx1"/>
                </a:solidFill>
              </a:rPr>
              <a:t>התאמה ספקטרלית </a:t>
            </a:r>
          </a:p>
          <a:p>
            <a:pPr algn="r" rtl="1">
              <a:buClrTx/>
            </a:pPr>
            <a:r>
              <a:rPr lang="he-IL" sz="2800" dirty="0">
                <a:solidFill>
                  <a:schemeClr val="tx1"/>
                </a:solidFill>
              </a:rPr>
              <a:t>בעיות בהתאמה ספקטרלית</a:t>
            </a:r>
          </a:p>
          <a:p>
            <a:pPr algn="r" rtl="1">
              <a:buClrTx/>
            </a:pPr>
            <a:r>
              <a:rPr lang="he-IL" sz="2800" dirty="0">
                <a:solidFill>
                  <a:schemeClr val="tx1"/>
                </a:solidFill>
              </a:rPr>
              <a:t>מיפוי חומרים</a:t>
            </a:r>
            <a:endParaRPr lang="en-US" sz="2800" dirty="0">
              <a:solidFill>
                <a:schemeClr val="tx1"/>
              </a:solidFill>
            </a:endParaRPr>
          </a:p>
        </p:txBody>
      </p:sp>
      <p:pic>
        <p:nvPicPr>
          <p:cNvPr id="5" name="Picture 4">
            <a:extLst>
              <a:ext uri="{FF2B5EF4-FFF2-40B4-BE49-F238E27FC236}">
                <a16:creationId xmlns:a16="http://schemas.microsoft.com/office/drawing/2014/main" id="{DA67CCC2-364E-CDB6-8C33-67B8D0DF513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69471" y="1998481"/>
            <a:ext cx="5831563" cy="4448823"/>
          </a:xfrm>
          <a:prstGeom prst="rect">
            <a:avLst/>
          </a:prstGeom>
        </p:spPr>
      </p:pic>
    </p:spTree>
    <p:extLst>
      <p:ext uri="{BB962C8B-B14F-4D97-AF65-F5344CB8AC3E}">
        <p14:creationId xmlns:p14="http://schemas.microsoft.com/office/powerpoint/2010/main" val="11732533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grid&#10;&#10;Description automatically generated">
            <a:extLst>
              <a:ext uri="{FF2B5EF4-FFF2-40B4-BE49-F238E27FC236}">
                <a16:creationId xmlns:a16="http://schemas.microsoft.com/office/drawing/2014/main" id="{B87E3C0E-D452-DEDB-6AF6-9A86206450B4}"/>
              </a:ext>
            </a:extLst>
          </p:cNvPr>
          <p:cNvPicPr>
            <a:picLocks noChangeAspect="1"/>
          </p:cNvPicPr>
          <p:nvPr/>
        </p:nvPicPr>
        <p:blipFill rotWithShape="1">
          <a:blip r:embed="rId2">
            <a:extLst>
              <a:ext uri="{28A0092B-C50C-407E-A947-70E740481C1C}">
                <a14:useLocalDpi xmlns:a14="http://schemas.microsoft.com/office/drawing/2010/main" val="0"/>
              </a:ext>
            </a:extLst>
          </a:blip>
          <a:srcRect b="7392"/>
          <a:stretch/>
        </p:blipFill>
        <p:spPr>
          <a:xfrm>
            <a:off x="1858329" y="679301"/>
            <a:ext cx="8475341" cy="5499397"/>
          </a:xfrm>
          <a:prstGeom prst="rect">
            <a:avLst/>
          </a:prstGeom>
        </p:spPr>
      </p:pic>
    </p:spTree>
    <p:extLst>
      <p:ext uri="{BB962C8B-B14F-4D97-AF65-F5344CB8AC3E}">
        <p14:creationId xmlns:p14="http://schemas.microsoft.com/office/powerpoint/2010/main" val="37898214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CC38F58-0EA7-9F8B-6C64-6DD5BF8BD6A6}"/>
              </a:ext>
            </a:extLst>
          </p:cNvPr>
          <p:cNvSpPr>
            <a:spLocks noGrp="1"/>
          </p:cNvSpPr>
          <p:nvPr>
            <p:ph type="title"/>
          </p:nvPr>
        </p:nvSpPr>
        <p:spPr>
          <a:xfrm>
            <a:off x="285791" y="296259"/>
            <a:ext cx="9875520" cy="1356360"/>
          </a:xfrm>
        </p:spPr>
        <p:txBody>
          <a:bodyPr/>
          <a:lstStyle/>
          <a:p>
            <a:r>
              <a:rPr lang="en-US" dirty="0">
                <a:latin typeface="Baskerville Old Face" panose="02020602080505020303" pitchFamily="18" charset="0"/>
              </a:rPr>
              <a:t>Spatial Resolution and Mixed Spectra </a:t>
            </a:r>
            <a:endParaRPr lang="he-IL" dirty="0">
              <a:latin typeface="Baskerville Old Face" panose="02020602080505020303" pitchFamily="18" charset="0"/>
            </a:endParaRPr>
          </a:p>
        </p:txBody>
      </p:sp>
      <p:sp>
        <p:nvSpPr>
          <p:cNvPr id="3" name="מציין מיקום תוכן 2">
            <a:extLst>
              <a:ext uri="{FF2B5EF4-FFF2-40B4-BE49-F238E27FC236}">
                <a16:creationId xmlns:a16="http://schemas.microsoft.com/office/drawing/2014/main" id="{C6709BB7-E47E-458C-EAEE-40BF1F5C449E}"/>
              </a:ext>
            </a:extLst>
          </p:cNvPr>
          <p:cNvSpPr>
            <a:spLocks noGrp="1"/>
          </p:cNvSpPr>
          <p:nvPr>
            <p:ph idx="1"/>
          </p:nvPr>
        </p:nvSpPr>
        <p:spPr>
          <a:xfrm>
            <a:off x="4752475" y="1395167"/>
            <a:ext cx="7153734" cy="4751108"/>
          </a:xfrm>
        </p:spPr>
        <p:txBody>
          <a:bodyPr>
            <a:noAutofit/>
          </a:bodyPr>
          <a:lstStyle/>
          <a:p>
            <a:pPr algn="r" rtl="1">
              <a:buClrTx/>
            </a:pPr>
            <a:r>
              <a:rPr lang="he-IL" sz="2800" dirty="0" err="1">
                <a:solidFill>
                  <a:schemeClr val="tx1"/>
                </a:solidFill>
              </a:rPr>
              <a:t>ספקטרומטר</a:t>
            </a:r>
            <a:r>
              <a:rPr lang="he-IL" sz="2800" dirty="0">
                <a:solidFill>
                  <a:schemeClr val="tx1"/>
                </a:solidFill>
              </a:rPr>
              <a:t> מבצע מדידות ספקטרליות של חלקים רבים של פני כדור הארץ, כל אחד מהם מיוצג כפיקסל בתמונה </a:t>
            </a:r>
            <a:r>
              <a:rPr lang="he-IL" sz="2800" dirty="0" err="1">
                <a:solidFill>
                  <a:schemeClr val="tx1"/>
                </a:solidFill>
              </a:rPr>
              <a:t>ההיפרספקטרלית</a:t>
            </a:r>
            <a:r>
              <a:rPr lang="he-IL" sz="2800" dirty="0">
                <a:solidFill>
                  <a:schemeClr val="tx1"/>
                </a:solidFill>
              </a:rPr>
              <a:t>.</a:t>
            </a:r>
          </a:p>
          <a:p>
            <a:pPr algn="r" rtl="1">
              <a:buClrTx/>
            </a:pPr>
            <a:r>
              <a:rPr lang="he-IL" sz="2800" dirty="0">
                <a:solidFill>
                  <a:schemeClr val="tx1"/>
                </a:solidFill>
              </a:rPr>
              <a:t>גודל שטח הקרקע מיוצג על ידי סט מדידות ספקטרליות ומגדיר את הרזולוציה המרחבית של התמונה.</a:t>
            </a:r>
          </a:p>
          <a:p>
            <a:pPr algn="r" rtl="1">
              <a:buClrTx/>
            </a:pPr>
            <a:r>
              <a:rPr lang="he-IL" sz="2800" dirty="0">
                <a:solidFill>
                  <a:schemeClr val="tx1"/>
                </a:solidFill>
              </a:rPr>
              <a:t>כאשר גודל תא רזולוציית הקרקע גדול סביר כי יותר מחומר אחד יתרום לספקטרום מסוים הנמדד על ידי החיישן.</a:t>
            </a:r>
          </a:p>
          <a:p>
            <a:pPr algn="r" rtl="1">
              <a:buClrTx/>
            </a:pPr>
            <a:r>
              <a:rPr lang="he-IL" sz="2800" dirty="0">
                <a:solidFill>
                  <a:schemeClr val="tx1"/>
                </a:solidFill>
              </a:rPr>
              <a:t>כתוצאה מכך נקבל ספקטרום מורכב או מעורב, והספקטרום ה"טהור" שתורם לתערובת נקרא </a:t>
            </a:r>
            <a:r>
              <a:rPr lang="en-US" sz="2800" dirty="0">
                <a:solidFill>
                  <a:schemeClr val="tx1"/>
                </a:solidFill>
              </a:rPr>
              <a:t>endmember spectrum</a:t>
            </a:r>
            <a:r>
              <a:rPr lang="he-IL" sz="2800" dirty="0">
                <a:solidFill>
                  <a:schemeClr val="tx1"/>
                </a:solidFill>
              </a:rPr>
              <a:t>.</a:t>
            </a:r>
          </a:p>
        </p:txBody>
      </p:sp>
      <p:pic>
        <p:nvPicPr>
          <p:cNvPr id="5" name="תמונה 4">
            <a:extLst>
              <a:ext uri="{FF2B5EF4-FFF2-40B4-BE49-F238E27FC236}">
                <a16:creationId xmlns:a16="http://schemas.microsoft.com/office/drawing/2014/main" id="{A0C028C7-2A11-086B-4C1E-F7A6D006822B}"/>
              </a:ext>
            </a:extLst>
          </p:cNvPr>
          <p:cNvPicPr>
            <a:picLocks noChangeAspect="1"/>
          </p:cNvPicPr>
          <p:nvPr/>
        </p:nvPicPr>
        <p:blipFill>
          <a:blip r:embed="rId3"/>
          <a:stretch>
            <a:fillRect/>
          </a:stretch>
        </p:blipFill>
        <p:spPr>
          <a:xfrm>
            <a:off x="285791" y="2691562"/>
            <a:ext cx="4544059" cy="2638793"/>
          </a:xfrm>
          <a:prstGeom prst="rect">
            <a:avLst/>
          </a:prstGeom>
        </p:spPr>
      </p:pic>
      <p:sp>
        <p:nvSpPr>
          <p:cNvPr id="6" name="תיבת טקסט 5">
            <a:extLst>
              <a:ext uri="{FF2B5EF4-FFF2-40B4-BE49-F238E27FC236}">
                <a16:creationId xmlns:a16="http://schemas.microsoft.com/office/drawing/2014/main" id="{E159C4CF-43F5-5A4F-5291-5661DA0B3AE5}"/>
              </a:ext>
            </a:extLst>
          </p:cNvPr>
          <p:cNvSpPr txBox="1"/>
          <p:nvPr/>
        </p:nvSpPr>
        <p:spPr>
          <a:xfrm>
            <a:off x="986590" y="2407188"/>
            <a:ext cx="3583098" cy="369332"/>
          </a:xfrm>
          <a:prstGeom prst="rect">
            <a:avLst/>
          </a:prstGeom>
          <a:noFill/>
        </p:spPr>
        <p:txBody>
          <a:bodyPr wrap="square" rtlCol="1">
            <a:spAutoFit/>
          </a:bodyPr>
          <a:lstStyle/>
          <a:p>
            <a:pPr algn="r" rtl="1"/>
            <a:r>
              <a:rPr lang="en-US" dirty="0"/>
              <a:t>C</a:t>
            </a:r>
            <a:r>
              <a:rPr lang="he-IL" dirty="0"/>
              <a:t> הוא ספקטרום שמורכב על ידי </a:t>
            </a:r>
            <a:r>
              <a:rPr lang="en-US" dirty="0"/>
              <a:t>A</a:t>
            </a:r>
            <a:r>
              <a:rPr lang="he-IL" dirty="0"/>
              <a:t> ו </a:t>
            </a:r>
            <a:r>
              <a:rPr lang="en-US" dirty="0"/>
              <a:t>B</a:t>
            </a:r>
            <a:r>
              <a:rPr lang="he-IL" dirty="0"/>
              <a:t> </a:t>
            </a:r>
          </a:p>
        </p:txBody>
      </p:sp>
    </p:spTree>
    <p:extLst>
      <p:ext uri="{BB962C8B-B14F-4D97-AF65-F5344CB8AC3E}">
        <p14:creationId xmlns:p14="http://schemas.microsoft.com/office/powerpoint/2010/main" val="7358283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6F299F2-A996-178A-245C-A878DAC3E895}"/>
              </a:ext>
            </a:extLst>
          </p:cNvPr>
          <p:cNvSpPr>
            <a:spLocks noGrp="1"/>
          </p:cNvSpPr>
          <p:nvPr>
            <p:ph type="title"/>
          </p:nvPr>
        </p:nvSpPr>
        <p:spPr>
          <a:xfrm>
            <a:off x="228600" y="520165"/>
            <a:ext cx="9875520" cy="907181"/>
          </a:xfrm>
        </p:spPr>
        <p:txBody>
          <a:bodyPr/>
          <a:lstStyle/>
          <a:p>
            <a:r>
              <a:rPr lang="en-US" dirty="0">
                <a:latin typeface="Baskerville Old Face" panose="02020602080505020303" pitchFamily="18" charset="0"/>
              </a:rPr>
              <a:t>Linear Unmixing in Hyperspectral Analysis</a:t>
            </a:r>
            <a:endParaRPr lang="he-IL" dirty="0">
              <a:latin typeface="Baskerville Old Face" panose="02020602080505020303" pitchFamily="18" charset="0"/>
            </a:endParaRPr>
          </a:p>
        </p:txBody>
      </p:sp>
      <p:sp>
        <p:nvSpPr>
          <p:cNvPr id="3" name="מציין מיקום תוכן 2">
            <a:extLst>
              <a:ext uri="{FF2B5EF4-FFF2-40B4-BE49-F238E27FC236}">
                <a16:creationId xmlns:a16="http://schemas.microsoft.com/office/drawing/2014/main" id="{43738F58-5662-B2E6-62AE-A3B4EE5E11AE}"/>
              </a:ext>
            </a:extLst>
          </p:cNvPr>
          <p:cNvSpPr>
            <a:spLocks noGrp="1"/>
          </p:cNvSpPr>
          <p:nvPr>
            <p:ph idx="1"/>
          </p:nvPr>
        </p:nvSpPr>
        <p:spPr>
          <a:xfrm>
            <a:off x="4958500" y="2815198"/>
            <a:ext cx="6864424" cy="3558540"/>
          </a:xfrm>
        </p:spPr>
        <p:txBody>
          <a:bodyPr>
            <a:noAutofit/>
          </a:bodyPr>
          <a:lstStyle/>
          <a:p>
            <a:pPr algn="r" rtl="1">
              <a:lnSpc>
                <a:spcPct val="100000"/>
              </a:lnSpc>
              <a:buClrTx/>
              <a:buFont typeface="Arial" panose="020B0604020202020204" pitchFamily="34" charset="0"/>
              <a:buChar char="•"/>
            </a:pPr>
            <a:r>
              <a:rPr lang="he-IL" sz="2800" u="sng" dirty="0">
                <a:solidFill>
                  <a:schemeClr val="tx1"/>
                </a:solidFill>
              </a:rPr>
              <a:t>הליך ביטול הערבוב: </a:t>
            </a:r>
          </a:p>
          <a:p>
            <a:pPr lvl="1" algn="r" rtl="1">
              <a:lnSpc>
                <a:spcPct val="100000"/>
              </a:lnSpc>
              <a:buClrTx/>
              <a:buFont typeface="Arial" panose="020B0604020202020204" pitchFamily="34" charset="0"/>
              <a:buChar char="•"/>
            </a:pPr>
            <a:r>
              <a:rPr lang="he-IL" sz="2800" dirty="0">
                <a:solidFill>
                  <a:schemeClr val="tx1"/>
                </a:solidFill>
              </a:rPr>
              <a:t>כל ספקטרום תמונה יהיה סכום של שברי הספקטרומים של חומרים</a:t>
            </a:r>
          </a:p>
          <a:p>
            <a:pPr marL="274320" lvl="1" indent="0" algn="r" rtl="1">
              <a:lnSpc>
                <a:spcPct val="100000"/>
              </a:lnSpc>
              <a:buClrTx/>
              <a:buNone/>
            </a:pPr>
            <a:r>
              <a:rPr lang="he-IL" sz="2800" dirty="0">
                <a:solidFill>
                  <a:schemeClr val="tx1"/>
                </a:solidFill>
              </a:rPr>
              <a:t>(אילוץ: הסכום יהיה 1).</a:t>
            </a:r>
          </a:p>
          <a:p>
            <a:pPr lvl="1" algn="r" rtl="1">
              <a:lnSpc>
                <a:spcPct val="100000"/>
              </a:lnSpc>
              <a:buClrTx/>
              <a:buFont typeface="Arial" panose="020B0604020202020204" pitchFamily="34" charset="0"/>
              <a:buChar char="•"/>
            </a:pPr>
            <a:r>
              <a:rPr lang="he-IL" sz="2800" dirty="0">
                <a:solidFill>
                  <a:schemeClr val="tx1"/>
                </a:solidFill>
              </a:rPr>
              <a:t>נמצא את קבוצת השברים המתאימה ביותר</a:t>
            </a:r>
          </a:p>
          <a:p>
            <a:pPr marL="274320" lvl="1" indent="0" algn="r" rtl="1">
              <a:lnSpc>
                <a:spcPct val="100000"/>
              </a:lnSpc>
              <a:buClrTx/>
              <a:buNone/>
            </a:pPr>
            <a:endParaRPr lang="he-IL" sz="2800" dirty="0">
              <a:solidFill>
                <a:schemeClr val="tx1"/>
              </a:solidFill>
            </a:endParaRPr>
          </a:p>
          <a:p>
            <a:pPr lvl="1" algn="r" rtl="1">
              <a:lnSpc>
                <a:spcPct val="100000"/>
              </a:lnSpc>
              <a:buClrTx/>
              <a:buFont typeface="Arial" panose="020B0604020202020204" pitchFamily="34" charset="0"/>
              <a:buChar char="•"/>
            </a:pPr>
            <a:r>
              <a:rPr lang="he-IL" sz="2800" dirty="0">
                <a:solidFill>
                  <a:schemeClr val="tx1"/>
                </a:solidFill>
              </a:rPr>
              <a:t>תמונת שבר עבור כל חומר מספקת מידע רב. </a:t>
            </a:r>
          </a:p>
          <a:p>
            <a:pPr lvl="1" algn="r" rtl="1">
              <a:buClrTx/>
              <a:buFont typeface="Arial" panose="020B0604020202020204" pitchFamily="34" charset="0"/>
              <a:buChar char="•"/>
            </a:pPr>
            <a:endParaRPr lang="he-IL" sz="2800" dirty="0">
              <a:solidFill>
                <a:schemeClr val="tx1"/>
              </a:solidFill>
            </a:endParaRPr>
          </a:p>
        </p:txBody>
      </p:sp>
      <p:pic>
        <p:nvPicPr>
          <p:cNvPr id="7" name="תמונה 6">
            <a:extLst>
              <a:ext uri="{FF2B5EF4-FFF2-40B4-BE49-F238E27FC236}">
                <a16:creationId xmlns:a16="http://schemas.microsoft.com/office/drawing/2014/main" id="{BBA586AA-CBB8-8D42-7B32-8CF62316137A}"/>
              </a:ext>
            </a:extLst>
          </p:cNvPr>
          <p:cNvPicPr>
            <a:picLocks noChangeAspect="1"/>
          </p:cNvPicPr>
          <p:nvPr/>
        </p:nvPicPr>
        <p:blipFill>
          <a:blip r:embed="rId3"/>
          <a:stretch>
            <a:fillRect/>
          </a:stretch>
        </p:blipFill>
        <p:spPr>
          <a:xfrm>
            <a:off x="323986" y="2976212"/>
            <a:ext cx="4928325" cy="3236513"/>
          </a:xfrm>
          <a:prstGeom prst="rect">
            <a:avLst/>
          </a:prstGeom>
        </p:spPr>
      </p:pic>
      <p:sp>
        <p:nvSpPr>
          <p:cNvPr id="9" name="תיבת טקסט 8">
            <a:extLst>
              <a:ext uri="{FF2B5EF4-FFF2-40B4-BE49-F238E27FC236}">
                <a16:creationId xmlns:a16="http://schemas.microsoft.com/office/drawing/2014/main" id="{4D812E47-DE8C-8118-3825-6E28D70A1184}"/>
              </a:ext>
            </a:extLst>
          </p:cNvPr>
          <p:cNvSpPr txBox="1"/>
          <p:nvPr/>
        </p:nvSpPr>
        <p:spPr>
          <a:xfrm>
            <a:off x="473243" y="1427346"/>
            <a:ext cx="11382739" cy="1313373"/>
          </a:xfrm>
          <a:prstGeom prst="rect">
            <a:avLst/>
          </a:prstGeom>
          <a:noFill/>
        </p:spPr>
        <p:txBody>
          <a:bodyPr wrap="square">
            <a:spAutoFit/>
          </a:bodyPr>
          <a:lstStyle/>
          <a:p>
            <a:pPr algn="r" rtl="1">
              <a:lnSpc>
                <a:spcPct val="150000"/>
              </a:lnSpc>
              <a:buClrTx/>
              <a:buFont typeface="Arial" panose="020B0604020202020204" pitchFamily="34" charset="0"/>
              <a:buChar char="•"/>
            </a:pPr>
            <a:r>
              <a:rPr lang="he-IL" sz="2800" dirty="0">
                <a:solidFill>
                  <a:schemeClr val="tx1"/>
                </a:solidFill>
              </a:rPr>
              <a:t>ביטול ערבוב לינארי הינה גישה אלטרנטיבית להתאמה ספקטרלית פשוטה.</a:t>
            </a:r>
          </a:p>
          <a:p>
            <a:pPr algn="r" rtl="1">
              <a:lnSpc>
                <a:spcPct val="150000"/>
              </a:lnSpc>
              <a:buClrTx/>
              <a:buFont typeface="Arial" panose="020B0604020202020204" pitchFamily="34" charset="0"/>
              <a:buChar char="•"/>
            </a:pPr>
            <a:r>
              <a:rPr lang="he-IL" sz="2800" dirty="0">
                <a:solidFill>
                  <a:schemeClr val="tx1"/>
                </a:solidFill>
              </a:rPr>
              <a:t>הנחה: הנתון כולל מספר חומרים נפוצים עם תכונות ספקטרליות יחסית קבועות.</a:t>
            </a:r>
          </a:p>
        </p:txBody>
      </p:sp>
    </p:spTree>
    <p:extLst>
      <p:ext uri="{BB962C8B-B14F-4D97-AF65-F5344CB8AC3E}">
        <p14:creationId xmlns:p14="http://schemas.microsoft.com/office/powerpoint/2010/main" val="8864655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CADC6DF-1BAE-A0FB-BA79-3D861DA4E305}"/>
              </a:ext>
            </a:extLst>
          </p:cNvPr>
          <p:cNvSpPr>
            <a:spLocks noGrp="1"/>
          </p:cNvSpPr>
          <p:nvPr>
            <p:ph type="title"/>
          </p:nvPr>
        </p:nvSpPr>
        <p:spPr>
          <a:xfrm>
            <a:off x="902368" y="634360"/>
            <a:ext cx="9875520" cy="1356360"/>
          </a:xfrm>
        </p:spPr>
        <p:txBody>
          <a:bodyPr>
            <a:normAutofit fontScale="90000"/>
          </a:bodyPr>
          <a:lstStyle/>
          <a:p>
            <a:r>
              <a:rPr lang="en-US" dirty="0">
                <a:latin typeface="Baskerville Old Face" panose="02020602080505020303" pitchFamily="18" charset="0"/>
              </a:rPr>
              <a:t>Portion of an AVIRIS scene with forest, vegetated fields, and a river, shown with a color-infrared band combination (vegetation is red).</a:t>
            </a:r>
            <a:endParaRPr lang="he-IL" dirty="0">
              <a:latin typeface="Baskerville Old Face" panose="02020602080505020303" pitchFamily="18" charset="0"/>
            </a:endParaRPr>
          </a:p>
        </p:txBody>
      </p:sp>
      <p:pic>
        <p:nvPicPr>
          <p:cNvPr id="5" name="תמונה 4">
            <a:extLst>
              <a:ext uri="{FF2B5EF4-FFF2-40B4-BE49-F238E27FC236}">
                <a16:creationId xmlns:a16="http://schemas.microsoft.com/office/drawing/2014/main" id="{C79681E1-4FAE-EB54-80A8-659AACBF0BBB}"/>
              </a:ext>
            </a:extLst>
          </p:cNvPr>
          <p:cNvPicPr>
            <a:picLocks noChangeAspect="1"/>
          </p:cNvPicPr>
          <p:nvPr/>
        </p:nvPicPr>
        <p:blipFill>
          <a:blip r:embed="rId3"/>
          <a:stretch>
            <a:fillRect/>
          </a:stretch>
        </p:blipFill>
        <p:spPr>
          <a:xfrm>
            <a:off x="563971" y="2317844"/>
            <a:ext cx="4214772" cy="3943900"/>
          </a:xfrm>
          <a:prstGeom prst="rect">
            <a:avLst/>
          </a:prstGeom>
        </p:spPr>
      </p:pic>
      <p:pic>
        <p:nvPicPr>
          <p:cNvPr id="7" name="תמונה 6">
            <a:extLst>
              <a:ext uri="{FF2B5EF4-FFF2-40B4-BE49-F238E27FC236}">
                <a16:creationId xmlns:a16="http://schemas.microsoft.com/office/drawing/2014/main" id="{1F010088-D3E3-ABBB-6036-BF2A8F16E9D7}"/>
              </a:ext>
            </a:extLst>
          </p:cNvPr>
          <p:cNvPicPr>
            <a:picLocks noChangeAspect="1"/>
          </p:cNvPicPr>
          <p:nvPr/>
        </p:nvPicPr>
        <p:blipFill>
          <a:blip r:embed="rId4"/>
          <a:stretch>
            <a:fillRect/>
          </a:stretch>
        </p:blipFill>
        <p:spPr>
          <a:xfrm>
            <a:off x="6568754" y="2530118"/>
            <a:ext cx="3862625" cy="4089838"/>
          </a:xfrm>
          <a:prstGeom prst="rect">
            <a:avLst/>
          </a:prstGeom>
        </p:spPr>
      </p:pic>
      <p:pic>
        <p:nvPicPr>
          <p:cNvPr id="9" name="תמונה 8">
            <a:extLst>
              <a:ext uri="{FF2B5EF4-FFF2-40B4-BE49-F238E27FC236}">
                <a16:creationId xmlns:a16="http://schemas.microsoft.com/office/drawing/2014/main" id="{B1519EF8-C5AC-A674-55E2-5CD8D5784856}"/>
              </a:ext>
            </a:extLst>
          </p:cNvPr>
          <p:cNvPicPr>
            <a:picLocks noChangeAspect="1"/>
          </p:cNvPicPr>
          <p:nvPr/>
        </p:nvPicPr>
        <p:blipFill>
          <a:blip r:embed="rId5"/>
          <a:stretch>
            <a:fillRect/>
          </a:stretch>
        </p:blipFill>
        <p:spPr>
          <a:xfrm>
            <a:off x="6568754" y="2530118"/>
            <a:ext cx="3862625" cy="4039539"/>
          </a:xfrm>
          <a:prstGeom prst="rect">
            <a:avLst/>
          </a:prstGeom>
        </p:spPr>
      </p:pic>
      <p:pic>
        <p:nvPicPr>
          <p:cNvPr id="11" name="תמונה 10">
            <a:extLst>
              <a:ext uri="{FF2B5EF4-FFF2-40B4-BE49-F238E27FC236}">
                <a16:creationId xmlns:a16="http://schemas.microsoft.com/office/drawing/2014/main" id="{4F72E15A-1A7F-0892-8FF7-0D3016690169}"/>
              </a:ext>
            </a:extLst>
          </p:cNvPr>
          <p:cNvPicPr>
            <a:picLocks noChangeAspect="1"/>
          </p:cNvPicPr>
          <p:nvPr/>
        </p:nvPicPr>
        <p:blipFill>
          <a:blip r:embed="rId6"/>
          <a:stretch>
            <a:fillRect/>
          </a:stretch>
        </p:blipFill>
        <p:spPr>
          <a:xfrm>
            <a:off x="6568754" y="2530118"/>
            <a:ext cx="3862625" cy="4050323"/>
          </a:xfrm>
          <a:prstGeom prst="rect">
            <a:avLst/>
          </a:prstGeom>
        </p:spPr>
      </p:pic>
      <p:sp>
        <p:nvSpPr>
          <p:cNvPr id="13" name="תיבת טקסט 12">
            <a:extLst>
              <a:ext uri="{FF2B5EF4-FFF2-40B4-BE49-F238E27FC236}">
                <a16:creationId xmlns:a16="http://schemas.microsoft.com/office/drawing/2014/main" id="{9C832287-3391-8744-1B3A-4FFC83825AC2}"/>
              </a:ext>
            </a:extLst>
          </p:cNvPr>
          <p:cNvSpPr txBox="1"/>
          <p:nvPr/>
        </p:nvSpPr>
        <p:spPr>
          <a:xfrm>
            <a:off x="5920137" y="2087011"/>
            <a:ext cx="4857751" cy="461665"/>
          </a:xfrm>
          <a:prstGeom prst="rect">
            <a:avLst/>
          </a:prstGeom>
          <a:noFill/>
        </p:spPr>
        <p:txBody>
          <a:bodyPr wrap="square">
            <a:spAutoFit/>
          </a:bodyPr>
          <a:lstStyle/>
          <a:p>
            <a:r>
              <a:rPr lang="he-IL" sz="2400" dirty="0">
                <a:latin typeface="Baskerville Old Face" panose="02020602080505020303" pitchFamily="18" charset="0"/>
              </a:rPr>
              <a:t>Fraction images from linear unmixing:</a:t>
            </a:r>
          </a:p>
        </p:txBody>
      </p:sp>
    </p:spTree>
    <p:extLst>
      <p:ext uri="{BB962C8B-B14F-4D97-AF65-F5344CB8AC3E}">
        <p14:creationId xmlns:p14="http://schemas.microsoft.com/office/powerpoint/2010/main" val="420497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A51CF9A-2B89-76D0-9C63-42B421A0A6BB}"/>
              </a:ext>
            </a:extLst>
          </p:cNvPr>
          <p:cNvSpPr>
            <a:spLocks noGrp="1"/>
          </p:cNvSpPr>
          <p:nvPr>
            <p:ph type="title"/>
          </p:nvPr>
        </p:nvSpPr>
        <p:spPr>
          <a:xfrm>
            <a:off x="448888" y="330431"/>
            <a:ext cx="9875520" cy="785553"/>
          </a:xfrm>
        </p:spPr>
        <p:txBody>
          <a:bodyPr/>
          <a:lstStyle/>
          <a:p>
            <a:r>
              <a:rPr lang="en-US" dirty="0">
                <a:latin typeface="Baskerville Old Face" panose="02020602080505020303" pitchFamily="18" charset="0"/>
              </a:rPr>
              <a:t>Partial Unmixing </a:t>
            </a:r>
            <a:endParaRPr lang="he-IL" dirty="0">
              <a:latin typeface="Baskerville Old Face" panose="02020602080505020303" pitchFamily="18" charset="0"/>
            </a:endParaRPr>
          </a:p>
        </p:txBody>
      </p:sp>
      <p:sp>
        <p:nvSpPr>
          <p:cNvPr id="3" name="מציין מיקום תוכן 2">
            <a:extLst>
              <a:ext uri="{FF2B5EF4-FFF2-40B4-BE49-F238E27FC236}">
                <a16:creationId xmlns:a16="http://schemas.microsoft.com/office/drawing/2014/main" id="{844C75EF-072C-C768-AFB2-539AF4D7245D}"/>
              </a:ext>
            </a:extLst>
          </p:cNvPr>
          <p:cNvSpPr>
            <a:spLocks noGrp="1"/>
          </p:cNvSpPr>
          <p:nvPr>
            <p:ph idx="1"/>
          </p:nvPr>
        </p:nvSpPr>
        <p:spPr>
          <a:xfrm>
            <a:off x="446748" y="1655984"/>
            <a:ext cx="11298504" cy="3146368"/>
          </a:xfrm>
        </p:spPr>
        <p:txBody>
          <a:bodyPr>
            <a:noAutofit/>
          </a:bodyPr>
          <a:lstStyle/>
          <a:p>
            <a:pPr algn="r" rtl="1">
              <a:buClrTx/>
            </a:pPr>
            <a:r>
              <a:rPr lang="he-IL" sz="2800" dirty="0">
                <a:solidFill>
                  <a:schemeClr val="tx1"/>
                </a:solidFill>
              </a:rPr>
              <a:t>לעיתים המטרה שלנו היא לזהות ולראות איפה יש לנו חומר מסוים ולא למפות את החומרים ובמקרה זה </a:t>
            </a:r>
            <a:r>
              <a:rPr lang="en-US" sz="2800" dirty="0">
                <a:solidFill>
                  <a:schemeClr val="tx1"/>
                </a:solidFill>
              </a:rPr>
              <a:t>linear unmixing</a:t>
            </a:r>
            <a:r>
              <a:rPr lang="he-IL" sz="2800" dirty="0">
                <a:solidFill>
                  <a:schemeClr val="tx1"/>
                </a:solidFill>
              </a:rPr>
              <a:t> יהיה מיותר.</a:t>
            </a:r>
          </a:p>
          <a:p>
            <a:pPr algn="r" rtl="1">
              <a:buClrTx/>
            </a:pPr>
            <a:r>
              <a:rPr lang="he-IL" sz="2800" dirty="0">
                <a:solidFill>
                  <a:schemeClr val="tx1"/>
                </a:solidFill>
              </a:rPr>
              <a:t>השיטות לזיהוי מבוססות על  </a:t>
            </a:r>
            <a:r>
              <a:rPr lang="en-US" sz="2800" dirty="0">
                <a:solidFill>
                  <a:schemeClr val="tx1"/>
                </a:solidFill>
              </a:rPr>
              <a:t>match filters</a:t>
            </a:r>
            <a:r>
              <a:rPr lang="he-IL" sz="2800" dirty="0">
                <a:solidFill>
                  <a:schemeClr val="tx1"/>
                </a:solidFill>
              </a:rPr>
              <a:t>- אלגוריתמים שעושים </a:t>
            </a:r>
            <a:r>
              <a:rPr lang="he-IL" sz="2800" dirty="0" err="1">
                <a:solidFill>
                  <a:schemeClr val="tx1"/>
                </a:solidFill>
              </a:rPr>
              <a:t>טרנסופרמציות</a:t>
            </a:r>
            <a:r>
              <a:rPr lang="he-IL" sz="2800" dirty="0">
                <a:solidFill>
                  <a:schemeClr val="tx1"/>
                </a:solidFill>
              </a:rPr>
              <a:t> לינאריות על מנת להדגיש את התרומה של ספקטרום המטרה תוך מזעור הרקע.</a:t>
            </a:r>
          </a:p>
          <a:p>
            <a:pPr algn="r" rtl="1">
              <a:buClrTx/>
            </a:pPr>
            <a:r>
              <a:rPr lang="he-IL" sz="2800" dirty="0">
                <a:solidFill>
                  <a:schemeClr val="tx1"/>
                </a:solidFill>
              </a:rPr>
              <a:t>נשתמש בשיטות סטטיסטיות כדי להפריד את המטרה מהרקע (הספקטרום שתורם לרקע לא תמיד ידוע, שיטות מסוימות עובדות רק כאשר חומר היעד נדיר ואינו תורם משמעותית לנראות הרקע)</a:t>
            </a:r>
          </a:p>
          <a:p>
            <a:pPr marL="45720" indent="0" algn="r" rtl="1">
              <a:buClrTx/>
              <a:buNone/>
            </a:pPr>
            <a:endParaRPr lang="he-IL" sz="2800" dirty="0">
              <a:solidFill>
                <a:schemeClr val="tx1"/>
              </a:solidFill>
            </a:endParaRPr>
          </a:p>
          <a:p>
            <a:pPr algn="r" rtl="1">
              <a:buClrTx/>
            </a:pPr>
            <a:endParaRPr lang="he-IL" sz="2800" dirty="0">
              <a:solidFill>
                <a:schemeClr val="tx1"/>
              </a:solidFill>
            </a:endParaRPr>
          </a:p>
        </p:txBody>
      </p:sp>
    </p:spTree>
    <p:extLst>
      <p:ext uri="{BB962C8B-B14F-4D97-AF65-F5344CB8AC3E}">
        <p14:creationId xmlns:p14="http://schemas.microsoft.com/office/powerpoint/2010/main" val="10354919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117C1-A615-334A-1334-1B28FFAADBA5}"/>
              </a:ext>
            </a:extLst>
          </p:cNvPr>
          <p:cNvSpPr>
            <a:spLocks noGrp="1"/>
          </p:cNvSpPr>
          <p:nvPr>
            <p:ph type="title"/>
          </p:nvPr>
        </p:nvSpPr>
        <p:spPr>
          <a:xfrm>
            <a:off x="1387310" y="5254113"/>
            <a:ext cx="9417378" cy="1040091"/>
          </a:xfrm>
        </p:spPr>
        <p:txBody>
          <a:bodyPr>
            <a:noAutofit/>
          </a:bodyPr>
          <a:lstStyle/>
          <a:p>
            <a:r>
              <a:rPr lang="en-US" sz="2800" dirty="0"/>
              <a:t>Matched Filtering (left) and Derivative Matched Filtering (right) </a:t>
            </a:r>
          </a:p>
        </p:txBody>
      </p:sp>
      <p:pic>
        <p:nvPicPr>
          <p:cNvPr id="5" name="תמונה 4">
            <a:extLst>
              <a:ext uri="{FF2B5EF4-FFF2-40B4-BE49-F238E27FC236}">
                <a16:creationId xmlns:a16="http://schemas.microsoft.com/office/drawing/2014/main" id="{6AC23850-7D88-A210-2343-AE5FC468F60B}"/>
              </a:ext>
            </a:extLst>
          </p:cNvPr>
          <p:cNvPicPr>
            <a:picLocks noChangeAspect="1"/>
          </p:cNvPicPr>
          <p:nvPr/>
        </p:nvPicPr>
        <p:blipFill>
          <a:blip r:embed="rId3"/>
          <a:stretch>
            <a:fillRect/>
          </a:stretch>
        </p:blipFill>
        <p:spPr>
          <a:xfrm>
            <a:off x="2671510" y="2140941"/>
            <a:ext cx="6848977" cy="3113172"/>
          </a:xfrm>
          <a:prstGeom prst="rect">
            <a:avLst/>
          </a:prstGeom>
        </p:spPr>
      </p:pic>
      <p:sp>
        <p:nvSpPr>
          <p:cNvPr id="7" name="TextBox 6">
            <a:extLst>
              <a:ext uri="{FF2B5EF4-FFF2-40B4-BE49-F238E27FC236}">
                <a16:creationId xmlns:a16="http://schemas.microsoft.com/office/drawing/2014/main" id="{25C9C07E-7DC5-7EB3-430D-5833D5F3A7AB}"/>
              </a:ext>
            </a:extLst>
          </p:cNvPr>
          <p:cNvSpPr txBox="1"/>
          <p:nvPr/>
        </p:nvSpPr>
        <p:spPr>
          <a:xfrm>
            <a:off x="793420" y="1006582"/>
            <a:ext cx="10605155" cy="954107"/>
          </a:xfrm>
          <a:prstGeom prst="rect">
            <a:avLst/>
          </a:prstGeom>
          <a:noFill/>
        </p:spPr>
        <p:txBody>
          <a:bodyPr wrap="square">
            <a:spAutoFit/>
          </a:bodyPr>
          <a:lstStyle/>
          <a:p>
            <a:pPr marL="457200" indent="-457200" algn="r" rtl="1">
              <a:buClrTx/>
              <a:buFont typeface="Arial" panose="020B0604020202020204" pitchFamily="34" charset="0"/>
              <a:buChar char="•"/>
            </a:pPr>
            <a:r>
              <a:rPr lang="he-IL" sz="2800" dirty="0">
                <a:solidFill>
                  <a:schemeClr val="tx1"/>
                </a:solidFill>
              </a:rPr>
              <a:t>גרסה נוספת ל </a:t>
            </a:r>
            <a:r>
              <a:rPr lang="en-US" sz="2800" dirty="0">
                <a:solidFill>
                  <a:schemeClr val="tx1"/>
                </a:solidFill>
              </a:rPr>
              <a:t>matched filtering</a:t>
            </a:r>
            <a:r>
              <a:rPr lang="he-IL" sz="2800" dirty="0">
                <a:solidFill>
                  <a:schemeClr val="tx1"/>
                </a:solidFill>
              </a:rPr>
              <a:t> הינה להשתמש בנגזרות של הספקטרום- שיפור ההתאמה של הספקטרום עם בהירות כללית שונה.</a:t>
            </a:r>
          </a:p>
        </p:txBody>
      </p:sp>
    </p:spTree>
    <p:extLst>
      <p:ext uri="{BB962C8B-B14F-4D97-AF65-F5344CB8AC3E}">
        <p14:creationId xmlns:p14="http://schemas.microsoft.com/office/powerpoint/2010/main" val="7613420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FF7C1-0B9D-36B8-CEA2-ABBAFD691F1A}"/>
              </a:ext>
            </a:extLst>
          </p:cNvPr>
          <p:cNvSpPr>
            <a:spLocks noGrp="1"/>
          </p:cNvSpPr>
          <p:nvPr>
            <p:ph type="title"/>
          </p:nvPr>
        </p:nvSpPr>
        <p:spPr/>
        <p:txBody>
          <a:bodyPr/>
          <a:lstStyle/>
          <a:p>
            <a:r>
              <a:rPr lang="en-US" dirty="0">
                <a:latin typeface="Baskerville Old Face" panose="02020602080505020303" pitchFamily="18" charset="0"/>
              </a:rPr>
              <a:t>NASA’s Applied Remote Sensing Training Program (ARSET)</a:t>
            </a:r>
          </a:p>
        </p:txBody>
      </p:sp>
      <p:sp>
        <p:nvSpPr>
          <p:cNvPr id="3" name="Content Placeholder 2">
            <a:extLst>
              <a:ext uri="{FF2B5EF4-FFF2-40B4-BE49-F238E27FC236}">
                <a16:creationId xmlns:a16="http://schemas.microsoft.com/office/drawing/2014/main" id="{03340F66-6717-2031-9C91-8A1DB238595E}"/>
              </a:ext>
            </a:extLst>
          </p:cNvPr>
          <p:cNvSpPr>
            <a:spLocks noGrp="1"/>
          </p:cNvSpPr>
          <p:nvPr>
            <p:ph idx="1"/>
          </p:nvPr>
        </p:nvSpPr>
        <p:spPr/>
        <p:txBody>
          <a:bodyPr>
            <a:normAutofit/>
          </a:bodyPr>
          <a:lstStyle/>
          <a:p>
            <a:pPr algn="r" rtl="1"/>
            <a:r>
              <a:rPr lang="he-IL" sz="2800" dirty="0">
                <a:solidFill>
                  <a:schemeClr val="tx1"/>
                </a:solidFill>
              </a:rPr>
              <a:t>תוכנית מחקר שמטרתה לחקור ולהבין את כדור הארץ באמצעות המדע</a:t>
            </a:r>
          </a:p>
          <a:p>
            <a:pPr algn="r" rtl="1"/>
            <a:r>
              <a:rPr lang="he-IL" sz="2800" dirty="0">
                <a:solidFill>
                  <a:schemeClr val="tx1"/>
                </a:solidFill>
              </a:rPr>
              <a:t>נועדה כדי להגביר את השימוש במדעי כדור הארץ בתהליכי קבלת החלטות</a:t>
            </a:r>
          </a:p>
          <a:p>
            <a:pPr lvl="1" algn="r" rtl="1"/>
            <a:r>
              <a:rPr lang="he-IL" sz="2800" dirty="0">
                <a:solidFill>
                  <a:schemeClr val="tx1"/>
                </a:solidFill>
              </a:rPr>
              <a:t>מדיניות</a:t>
            </a:r>
          </a:p>
          <a:p>
            <a:pPr lvl="1" algn="r" rtl="1"/>
            <a:r>
              <a:rPr lang="he-IL" sz="2800" dirty="0">
                <a:solidFill>
                  <a:schemeClr val="tx1"/>
                </a:solidFill>
              </a:rPr>
              <a:t>ניהול משאבי סביבה</a:t>
            </a:r>
          </a:p>
        </p:txBody>
      </p:sp>
      <p:pic>
        <p:nvPicPr>
          <p:cNvPr id="5" name="Picture 4">
            <a:extLst>
              <a:ext uri="{FF2B5EF4-FFF2-40B4-BE49-F238E27FC236}">
                <a16:creationId xmlns:a16="http://schemas.microsoft.com/office/drawing/2014/main" id="{75D7955C-6990-3EA8-C4FC-EB7087352D5D}"/>
              </a:ext>
            </a:extLst>
          </p:cNvPr>
          <p:cNvPicPr>
            <a:picLocks noChangeAspect="1"/>
          </p:cNvPicPr>
          <p:nvPr/>
        </p:nvPicPr>
        <p:blipFill rotWithShape="1">
          <a:blip r:embed="rId2">
            <a:clrChange>
              <a:clrFrom>
                <a:srgbClr val="FFFFFF"/>
              </a:clrFrom>
              <a:clrTo>
                <a:srgbClr val="FFFFFF">
                  <a:alpha val="0"/>
                </a:srgbClr>
              </a:clrTo>
            </a:clrChange>
          </a:blip>
          <a:srcRect t="2781"/>
          <a:stretch/>
        </p:blipFill>
        <p:spPr>
          <a:xfrm>
            <a:off x="1143000" y="3429000"/>
            <a:ext cx="4234857" cy="3131415"/>
          </a:xfrm>
          <a:prstGeom prst="rect">
            <a:avLst/>
          </a:prstGeom>
        </p:spPr>
      </p:pic>
    </p:spTree>
    <p:extLst>
      <p:ext uri="{BB962C8B-B14F-4D97-AF65-F5344CB8AC3E}">
        <p14:creationId xmlns:p14="http://schemas.microsoft.com/office/powerpoint/2010/main" val="14414359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82D8D1-A2B9-45EF-7A6B-09D8A0AA86D9}"/>
              </a:ext>
            </a:extLst>
          </p:cNvPr>
          <p:cNvPicPr>
            <a:picLocks noChangeAspect="1"/>
          </p:cNvPicPr>
          <p:nvPr/>
        </p:nvPicPr>
        <p:blipFill>
          <a:blip r:embed="rId3"/>
          <a:stretch>
            <a:fillRect/>
          </a:stretch>
        </p:blipFill>
        <p:spPr>
          <a:xfrm>
            <a:off x="3366445" y="427783"/>
            <a:ext cx="5459109" cy="6002433"/>
          </a:xfrm>
          <a:prstGeom prst="rect">
            <a:avLst/>
          </a:prstGeom>
        </p:spPr>
      </p:pic>
    </p:spTree>
    <p:extLst>
      <p:ext uri="{BB962C8B-B14F-4D97-AF65-F5344CB8AC3E}">
        <p14:creationId xmlns:p14="http://schemas.microsoft.com/office/powerpoint/2010/main" val="2041148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2FAA982-1266-1CE1-25C3-79032C3B8F6F}"/>
              </a:ext>
            </a:extLst>
          </p:cNvPr>
          <p:cNvSpPr>
            <a:spLocks noGrp="1"/>
          </p:cNvSpPr>
          <p:nvPr>
            <p:ph type="title"/>
          </p:nvPr>
        </p:nvSpPr>
        <p:spPr>
          <a:xfrm>
            <a:off x="228600" y="162993"/>
            <a:ext cx="9875520" cy="1356360"/>
          </a:xfrm>
        </p:spPr>
        <p:txBody>
          <a:bodyPr/>
          <a:lstStyle/>
          <a:p>
            <a:r>
              <a:rPr lang="en-US" dirty="0">
                <a:latin typeface="Baskerville Old Face" panose="02020602080505020303" pitchFamily="18" charset="0"/>
              </a:rPr>
              <a:t>Radiance and Reflectance </a:t>
            </a:r>
            <a:endParaRPr lang="he-IL" dirty="0">
              <a:latin typeface="Baskerville Old Face" panose="02020602080505020303" pitchFamily="18" charset="0"/>
            </a:endParaRPr>
          </a:p>
        </p:txBody>
      </p:sp>
      <p:sp>
        <p:nvSpPr>
          <p:cNvPr id="3" name="מציין מיקום תוכן 2">
            <a:extLst>
              <a:ext uri="{FF2B5EF4-FFF2-40B4-BE49-F238E27FC236}">
                <a16:creationId xmlns:a16="http://schemas.microsoft.com/office/drawing/2014/main" id="{D1F9C715-F6DA-8B76-625E-C5C51967DBF4}"/>
              </a:ext>
            </a:extLst>
          </p:cNvPr>
          <p:cNvSpPr>
            <a:spLocks noGrp="1"/>
          </p:cNvSpPr>
          <p:nvPr>
            <p:ph idx="1"/>
          </p:nvPr>
        </p:nvSpPr>
        <p:spPr>
          <a:xfrm>
            <a:off x="4896854" y="1824494"/>
            <a:ext cx="6696534" cy="4038600"/>
          </a:xfrm>
        </p:spPr>
        <p:txBody>
          <a:bodyPr>
            <a:normAutofit/>
          </a:bodyPr>
          <a:lstStyle/>
          <a:p>
            <a:pPr algn="r" rtl="1">
              <a:buClrTx/>
            </a:pPr>
            <a:r>
              <a:rPr lang="he-IL" sz="2800" dirty="0">
                <a:solidFill>
                  <a:schemeClr val="tx1"/>
                </a:solidFill>
              </a:rPr>
              <a:t>החזר הינה תכונה של פיצ'רים בקרקע שאנו רוצים להיות מסוגלים למדוד בצורה מדויקת באמצעות חיישן היפרספקטרלי מוטס או לוויני.</a:t>
            </a:r>
          </a:p>
          <a:p>
            <a:pPr algn="r" rtl="1">
              <a:buClrTx/>
            </a:pPr>
            <a:r>
              <a:rPr lang="he-IL" sz="2800" dirty="0">
                <a:solidFill>
                  <a:schemeClr val="tx1"/>
                </a:solidFill>
              </a:rPr>
              <a:t>קרינה היא כמות האור שמגיעה ונקלטת עוברת או חוזר לכל יחידת גודל </a:t>
            </a:r>
            <a:r>
              <a:rPr lang="he-IL" sz="2800" dirty="0" err="1">
                <a:solidFill>
                  <a:schemeClr val="tx1"/>
                </a:solidFill>
              </a:rPr>
              <a:t>באיזור</a:t>
            </a:r>
            <a:r>
              <a:rPr lang="he-IL" sz="2800" dirty="0">
                <a:solidFill>
                  <a:schemeClr val="tx1"/>
                </a:solidFill>
              </a:rPr>
              <a:t>. </a:t>
            </a:r>
          </a:p>
          <a:p>
            <a:pPr algn="r" rtl="1">
              <a:buClrTx/>
            </a:pPr>
            <a:r>
              <a:rPr lang="he-IL" sz="2800" dirty="0">
                <a:solidFill>
                  <a:schemeClr val="tx1"/>
                </a:solidFill>
              </a:rPr>
              <a:t>בספקטרום משמאל החיישן מדד את הבהירות לחלק האדום בתמונה</a:t>
            </a:r>
          </a:p>
        </p:txBody>
      </p:sp>
      <p:pic>
        <p:nvPicPr>
          <p:cNvPr id="5" name="תמונה 4">
            <a:extLst>
              <a:ext uri="{FF2B5EF4-FFF2-40B4-BE49-F238E27FC236}">
                <a16:creationId xmlns:a16="http://schemas.microsoft.com/office/drawing/2014/main" id="{AD56675C-7F37-43FC-BD05-A64F32F6B61D}"/>
              </a:ext>
            </a:extLst>
          </p:cNvPr>
          <p:cNvPicPr>
            <a:picLocks noChangeAspect="1"/>
          </p:cNvPicPr>
          <p:nvPr/>
        </p:nvPicPr>
        <p:blipFill rotWithShape="1">
          <a:blip r:embed="rId3"/>
          <a:srcRect t="1086"/>
          <a:stretch/>
        </p:blipFill>
        <p:spPr>
          <a:xfrm>
            <a:off x="369586" y="3024823"/>
            <a:ext cx="4343179" cy="2899610"/>
          </a:xfrm>
          <a:prstGeom prst="rect">
            <a:avLst/>
          </a:prstGeom>
        </p:spPr>
      </p:pic>
      <p:sp>
        <p:nvSpPr>
          <p:cNvPr id="6" name="תיבת טקסט 5">
            <a:extLst>
              <a:ext uri="{FF2B5EF4-FFF2-40B4-BE49-F238E27FC236}">
                <a16:creationId xmlns:a16="http://schemas.microsoft.com/office/drawing/2014/main" id="{8D761F55-18BF-E9E2-858D-370F8CB4E54F}"/>
              </a:ext>
            </a:extLst>
          </p:cNvPr>
          <p:cNvSpPr txBox="1"/>
          <p:nvPr/>
        </p:nvSpPr>
        <p:spPr>
          <a:xfrm>
            <a:off x="681220" y="1824494"/>
            <a:ext cx="3847456" cy="1200329"/>
          </a:xfrm>
          <a:prstGeom prst="rect">
            <a:avLst/>
          </a:prstGeom>
          <a:noFill/>
        </p:spPr>
        <p:txBody>
          <a:bodyPr wrap="square" rtlCol="1">
            <a:spAutoFit/>
          </a:bodyPr>
          <a:lstStyle/>
          <a:p>
            <a:pPr algn="ctr" rtl="1"/>
            <a:r>
              <a:rPr lang="he-IL" sz="2400" dirty="0"/>
              <a:t>ספקטרום בהירות ממוצע שנמדד ע"י חיישן </a:t>
            </a:r>
            <a:r>
              <a:rPr lang="en-US" sz="2400" dirty="0"/>
              <a:t>AVIRIS</a:t>
            </a:r>
            <a:r>
              <a:rPr lang="he-IL" sz="2400" dirty="0"/>
              <a:t> על פני </a:t>
            </a:r>
            <a:r>
              <a:rPr lang="he-IL" sz="2400" dirty="0" err="1"/>
              <a:t>איזור</a:t>
            </a:r>
            <a:r>
              <a:rPr lang="he-IL" sz="2400" dirty="0"/>
              <a:t> מסוים</a:t>
            </a:r>
          </a:p>
        </p:txBody>
      </p:sp>
    </p:spTree>
    <p:extLst>
      <p:ext uri="{BB962C8B-B14F-4D97-AF65-F5344CB8AC3E}">
        <p14:creationId xmlns:p14="http://schemas.microsoft.com/office/powerpoint/2010/main" val="26584062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AA750D-D6AE-4F0C-6B10-7B05996DDD0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26289" y="602143"/>
            <a:ext cx="10339421" cy="5653713"/>
          </a:xfrm>
          <a:prstGeom prst="rect">
            <a:avLst/>
          </a:prstGeom>
        </p:spPr>
      </p:pic>
    </p:spTree>
    <p:extLst>
      <p:ext uri="{BB962C8B-B14F-4D97-AF65-F5344CB8AC3E}">
        <p14:creationId xmlns:p14="http://schemas.microsoft.com/office/powerpoint/2010/main" val="39427663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Marine remote sensing toolkit">
            <a:extLst>
              <a:ext uri="{FF2B5EF4-FFF2-40B4-BE49-F238E27FC236}">
                <a16:creationId xmlns:a16="http://schemas.microsoft.com/office/drawing/2014/main" id="{44032A6E-DD76-9355-97B1-19701EFC3F7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1028" name="Picture 4" descr="Marine remote sensing toolkit">
            <a:extLst>
              <a:ext uri="{FF2B5EF4-FFF2-40B4-BE49-F238E27FC236}">
                <a16:creationId xmlns:a16="http://schemas.microsoft.com/office/drawing/2014/main" id="{A7DB8C70-0CED-EF17-EC99-2BDC248F2E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3281" y="642000"/>
            <a:ext cx="7100637" cy="557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0792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081" name="Rectangle 3080">
            <a:extLst>
              <a:ext uri="{FF2B5EF4-FFF2-40B4-BE49-F238E27FC236}">
                <a16:creationId xmlns:a16="http://schemas.microsoft.com/office/drawing/2014/main" id="{DDB95FCF-AD96-482F-9FB8-CD95725E6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083" name="Straight Connector 3082">
            <a:extLst>
              <a:ext uri="{FF2B5EF4-FFF2-40B4-BE49-F238E27FC236}">
                <a16:creationId xmlns:a16="http://schemas.microsoft.com/office/drawing/2014/main" id="{64EEEC00-AD80-4734-BEE6-04CBDEC83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085" name="Rectangle 3084">
            <a:extLst>
              <a:ext uri="{FF2B5EF4-FFF2-40B4-BE49-F238E27FC236}">
                <a16:creationId xmlns:a16="http://schemas.microsoft.com/office/drawing/2014/main" id="{24AF37F0-1E8F-443E-AA28-4BC6348204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7" name="Rectangle 3086">
            <a:extLst>
              <a:ext uri="{FF2B5EF4-FFF2-40B4-BE49-F238E27FC236}">
                <a16:creationId xmlns:a16="http://schemas.microsoft.com/office/drawing/2014/main" id="{3DBE9D54-6250-40F2-A23A-F9CEBF5F91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089" name="Straight Connector 3088">
            <a:extLst>
              <a:ext uri="{FF2B5EF4-FFF2-40B4-BE49-F238E27FC236}">
                <a16:creationId xmlns:a16="http://schemas.microsoft.com/office/drawing/2014/main" id="{E46E6328-0D82-4747-8B39-60373321BB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5896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891909F-2A6E-4984-07DF-1BFB81413125}"/>
              </a:ext>
            </a:extLst>
          </p:cNvPr>
          <p:cNvSpPr>
            <a:spLocks noGrp="1"/>
          </p:cNvSpPr>
          <p:nvPr>
            <p:ph type="title"/>
          </p:nvPr>
        </p:nvSpPr>
        <p:spPr>
          <a:xfrm>
            <a:off x="1109980" y="4206240"/>
            <a:ext cx="9966960" cy="1325880"/>
          </a:xfrm>
        </p:spPr>
        <p:txBody>
          <a:bodyPr vert="horz" lIns="91440" tIns="45720" rIns="91440" bIns="45720" rtlCol="0" anchor="b">
            <a:normAutofit/>
          </a:bodyPr>
          <a:lstStyle/>
          <a:p>
            <a:pPr algn="ctr">
              <a:lnSpc>
                <a:spcPct val="85000"/>
              </a:lnSpc>
            </a:pPr>
            <a:r>
              <a:rPr lang="en-US" b="1" cap="all" dirty="0" err="1"/>
              <a:t>חקלאות</a:t>
            </a:r>
            <a:endParaRPr lang="en-US" b="1" cap="all" dirty="0"/>
          </a:p>
        </p:txBody>
      </p:sp>
      <p:pic>
        <p:nvPicPr>
          <p:cNvPr id="3074" name="Picture 2" descr="Hyperspectral Imaging for Agriculture - Agriculture AI">
            <a:extLst>
              <a:ext uri="{FF2B5EF4-FFF2-40B4-BE49-F238E27FC236}">
                <a16:creationId xmlns:a16="http://schemas.microsoft.com/office/drawing/2014/main" id="{7518E30B-FCF2-8C83-E41A-0D1D7CC5BFE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3595" y="422160"/>
            <a:ext cx="10539730" cy="6033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0255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37939-2703-ACE0-DD54-1876A51ABD96}"/>
              </a:ext>
            </a:extLst>
          </p:cNvPr>
          <p:cNvSpPr>
            <a:spLocks noGrp="1"/>
          </p:cNvSpPr>
          <p:nvPr>
            <p:ph type="title"/>
          </p:nvPr>
        </p:nvSpPr>
        <p:spPr/>
        <p:txBody>
          <a:bodyPr/>
          <a:lstStyle/>
          <a:p>
            <a:pPr algn="r" rtl="1"/>
            <a:r>
              <a:rPr lang="he-IL" dirty="0"/>
              <a:t>לסיכום, מה למדנו?</a:t>
            </a:r>
            <a:endParaRPr lang="en-IL" dirty="0"/>
          </a:p>
        </p:txBody>
      </p:sp>
      <p:sp>
        <p:nvSpPr>
          <p:cNvPr id="3" name="Content Placeholder 2">
            <a:extLst>
              <a:ext uri="{FF2B5EF4-FFF2-40B4-BE49-F238E27FC236}">
                <a16:creationId xmlns:a16="http://schemas.microsoft.com/office/drawing/2014/main" id="{77EFE906-9023-59F4-E016-520545AD9735}"/>
              </a:ext>
            </a:extLst>
          </p:cNvPr>
          <p:cNvSpPr>
            <a:spLocks noGrp="1"/>
          </p:cNvSpPr>
          <p:nvPr>
            <p:ph idx="1"/>
          </p:nvPr>
        </p:nvSpPr>
        <p:spPr/>
        <p:txBody>
          <a:bodyPr/>
          <a:lstStyle/>
          <a:p>
            <a:pPr algn="r" rtl="1"/>
            <a:r>
              <a:rPr lang="he-IL" dirty="0"/>
              <a:t>תכונות האור – החזר, ספיגה, </a:t>
            </a:r>
            <a:r>
              <a:rPr lang="en-GB" dirty="0"/>
              <a:t>transmission</a:t>
            </a:r>
            <a:r>
              <a:rPr lang="he-IL" dirty="0"/>
              <a:t> וספקטרום אלקטרומגנטי</a:t>
            </a:r>
          </a:p>
          <a:p>
            <a:pPr algn="r" rtl="1"/>
            <a:r>
              <a:rPr lang="he-IL" dirty="0"/>
              <a:t>ספקטוגרפיה וצילום הייפרספקטרלי</a:t>
            </a:r>
          </a:p>
          <a:p>
            <a:pPr algn="r" rtl="1"/>
            <a:r>
              <a:rPr lang="he-IL" dirty="0"/>
              <a:t>ייצוג גרפי ווקטורי של תמונות הייפר ספקטרליות</a:t>
            </a:r>
          </a:p>
          <a:p>
            <a:pPr algn="r" rtl="1"/>
            <a:r>
              <a:rPr lang="he-IL" dirty="0"/>
              <a:t>בעיות אילומינציה ותיעוד נתונים</a:t>
            </a:r>
          </a:p>
          <a:p>
            <a:pPr algn="r" rtl="1"/>
            <a:r>
              <a:rPr lang="he-IL" dirty="0"/>
              <a:t>המרת </a:t>
            </a:r>
            <a:r>
              <a:rPr lang="en-GB" dirty="0"/>
              <a:t>radiation</a:t>
            </a:r>
            <a:r>
              <a:rPr lang="he-IL" dirty="0"/>
              <a:t> נמדד להחזר</a:t>
            </a:r>
          </a:p>
          <a:p>
            <a:pPr algn="r" rtl="1"/>
            <a:r>
              <a:rPr lang="he-IL" dirty="0"/>
              <a:t>מידול הנתונים שנאספו</a:t>
            </a:r>
          </a:p>
          <a:p>
            <a:pPr algn="r" rtl="1"/>
            <a:r>
              <a:rPr lang="he-IL" dirty="0"/>
              <a:t>פתרון בעיות של ערבוב חומרים בתמונה</a:t>
            </a:r>
          </a:p>
          <a:p>
            <a:pPr algn="r" rtl="1"/>
            <a:r>
              <a:rPr lang="he-IL" dirty="0"/>
              <a:t>שימושים לתמונות היפרספקטרליות</a:t>
            </a:r>
          </a:p>
          <a:p>
            <a:pPr algn="r" rtl="1"/>
            <a:endParaRPr lang="he-IL" dirty="0"/>
          </a:p>
          <a:p>
            <a:pPr algn="r" rtl="1"/>
            <a:endParaRPr lang="he-IL" dirty="0"/>
          </a:p>
          <a:p>
            <a:pPr algn="r" rtl="1"/>
            <a:endParaRPr lang="en-IL" dirty="0"/>
          </a:p>
        </p:txBody>
      </p:sp>
    </p:spTree>
    <p:extLst>
      <p:ext uri="{BB962C8B-B14F-4D97-AF65-F5344CB8AC3E}">
        <p14:creationId xmlns:p14="http://schemas.microsoft.com/office/powerpoint/2010/main" val="19692114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E9E09B16-4874-4AF2-86A9-1E174C200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028" name="Picture 4" descr="One-phrase comments">
            <a:extLst>
              <a:ext uri="{FF2B5EF4-FFF2-40B4-BE49-F238E27FC236}">
                <a16:creationId xmlns:a16="http://schemas.microsoft.com/office/drawing/2014/main" id="{71B88019-4F2A-B66F-BAAF-D5001CBD63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329"/>
          <a:stretch/>
        </p:blipFill>
        <p:spPr bwMode="auto">
          <a:xfrm>
            <a:off x="-253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5" name="Rectangle 1034">
            <a:extLst>
              <a:ext uri="{FF2B5EF4-FFF2-40B4-BE49-F238E27FC236}">
                <a16:creationId xmlns:a16="http://schemas.microsoft.com/office/drawing/2014/main" id="{F557AC3B-63D5-4181-AD35-0D051F7C82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1775187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ABF78-B18F-2FCF-5D78-FE56093FC05D}"/>
              </a:ext>
            </a:extLst>
          </p:cNvPr>
          <p:cNvSpPr>
            <a:spLocks noGrp="1"/>
          </p:cNvSpPr>
          <p:nvPr>
            <p:ph type="title"/>
          </p:nvPr>
        </p:nvSpPr>
        <p:spPr/>
        <p:txBody>
          <a:bodyPr/>
          <a:lstStyle/>
          <a:p>
            <a:r>
              <a:rPr lang="en-GB" dirty="0"/>
              <a:t>Sources</a:t>
            </a:r>
            <a:endParaRPr lang="en-IL" dirty="0"/>
          </a:p>
        </p:txBody>
      </p:sp>
      <p:sp>
        <p:nvSpPr>
          <p:cNvPr id="3" name="Content Placeholder 2">
            <a:extLst>
              <a:ext uri="{FF2B5EF4-FFF2-40B4-BE49-F238E27FC236}">
                <a16:creationId xmlns:a16="http://schemas.microsoft.com/office/drawing/2014/main" id="{EC0A32D4-F637-18C4-F3A5-40D88ED080E9}"/>
              </a:ext>
            </a:extLst>
          </p:cNvPr>
          <p:cNvSpPr>
            <a:spLocks noGrp="1"/>
          </p:cNvSpPr>
          <p:nvPr>
            <p:ph idx="1"/>
          </p:nvPr>
        </p:nvSpPr>
        <p:spPr/>
        <p:txBody>
          <a:bodyPr/>
          <a:lstStyle/>
          <a:p>
            <a:r>
              <a:rPr lang="en-GB" dirty="0">
                <a:hlinkClick r:id="rId2"/>
              </a:rPr>
              <a:t>https://ohioopen.library.ohio.edu/cgi/viewcontent.cgi?article=1068&amp;context=spacejournal</a:t>
            </a:r>
            <a:endParaRPr lang="en-GB" dirty="0"/>
          </a:p>
          <a:p>
            <a:r>
              <a:rPr lang="en-GB" dirty="0">
                <a:hlinkClick r:id="rId3"/>
              </a:rPr>
              <a:t>https://www.microimages.com/documentation/Tutorials/hyprspec.pdf</a:t>
            </a:r>
            <a:endParaRPr lang="en-GB" dirty="0"/>
          </a:p>
          <a:p>
            <a:r>
              <a:rPr lang="en-GB" dirty="0">
                <a:hlinkClick r:id="rId4"/>
              </a:rPr>
              <a:t>https://gisgeography.com/multispectral-vs-hyperspectral-imagery-explained/</a:t>
            </a:r>
            <a:endParaRPr lang="en-GB" dirty="0"/>
          </a:p>
          <a:p>
            <a:r>
              <a:rPr lang="en-GB" dirty="0">
                <a:hlinkClick r:id="rId5"/>
              </a:rPr>
              <a:t>https://www.youtube.com/watch?v=ayp7hP0Xr8Q</a:t>
            </a:r>
            <a:endParaRPr lang="en-GB" dirty="0"/>
          </a:p>
          <a:p>
            <a:r>
              <a:rPr lang="en-GB" dirty="0">
                <a:hlinkClick r:id="rId6"/>
              </a:rPr>
              <a:t>https://www.youtube.com/watch?v=_sUZ96YZOQU</a:t>
            </a:r>
            <a:endParaRPr lang="en-GB" dirty="0"/>
          </a:p>
          <a:p>
            <a:r>
              <a:rPr lang="en-GB" dirty="0">
                <a:hlinkClick r:id="rId7"/>
              </a:rPr>
              <a:t>https://www.youtube.com/watch?v=Hny9_EyaybU</a:t>
            </a:r>
            <a:endParaRPr lang="en-GB" dirty="0"/>
          </a:p>
          <a:p>
            <a:r>
              <a:rPr lang="en-GB" dirty="0">
                <a:hlinkClick r:id="rId8"/>
              </a:rPr>
              <a:t>https://appliedsciences.nasa.gov/get-involved/training/english/arset-hyperspectral-data-land-and-coastal-systems</a:t>
            </a:r>
            <a:endParaRPr lang="en-GB" dirty="0"/>
          </a:p>
          <a:p>
            <a:endParaRPr lang="en-GB" dirty="0"/>
          </a:p>
        </p:txBody>
      </p:sp>
    </p:spTree>
    <p:extLst>
      <p:ext uri="{BB962C8B-B14F-4D97-AF65-F5344CB8AC3E}">
        <p14:creationId xmlns:p14="http://schemas.microsoft.com/office/powerpoint/2010/main" val="432975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6428A07-2426-A115-3E53-AB1DE1409F47}"/>
              </a:ext>
            </a:extLst>
          </p:cNvPr>
          <p:cNvSpPr>
            <a:spLocks noGrp="1"/>
          </p:cNvSpPr>
          <p:nvPr>
            <p:ph type="title"/>
          </p:nvPr>
        </p:nvSpPr>
        <p:spPr/>
        <p:txBody>
          <a:bodyPr/>
          <a:lstStyle/>
          <a:p>
            <a:r>
              <a:rPr lang="en-US" dirty="0">
                <a:latin typeface="Baskerville Old Face" panose="02020602080505020303" pitchFamily="18" charset="0"/>
              </a:rPr>
              <a:t>Reflectance Model</a:t>
            </a:r>
            <a:endParaRPr lang="he-IL" dirty="0">
              <a:latin typeface="Baskerville Old Face" panose="02020602080505020303" pitchFamily="18" charset="0"/>
            </a:endParaRPr>
          </a:p>
        </p:txBody>
      </p:sp>
      <p:pic>
        <p:nvPicPr>
          <p:cNvPr id="4" name="תמונה 3">
            <a:extLst>
              <a:ext uri="{FF2B5EF4-FFF2-40B4-BE49-F238E27FC236}">
                <a16:creationId xmlns:a16="http://schemas.microsoft.com/office/drawing/2014/main" id="{FE034253-3153-F78E-8762-87CD73D340F1}"/>
              </a:ext>
            </a:extLst>
          </p:cNvPr>
          <p:cNvPicPr>
            <a:picLocks noChangeAspect="1"/>
          </p:cNvPicPr>
          <p:nvPr/>
        </p:nvPicPr>
        <p:blipFill>
          <a:blip r:embed="rId2"/>
          <a:stretch>
            <a:fillRect/>
          </a:stretch>
        </p:blipFill>
        <p:spPr>
          <a:xfrm>
            <a:off x="1278154" y="1965960"/>
            <a:ext cx="9605211" cy="4136216"/>
          </a:xfrm>
          <a:prstGeom prst="rect">
            <a:avLst/>
          </a:prstGeom>
        </p:spPr>
      </p:pic>
    </p:spTree>
    <p:extLst>
      <p:ext uri="{BB962C8B-B14F-4D97-AF65-F5344CB8AC3E}">
        <p14:creationId xmlns:p14="http://schemas.microsoft.com/office/powerpoint/2010/main" val="3581252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5097-AAF4-2479-ED07-747D6977170F}"/>
              </a:ext>
            </a:extLst>
          </p:cNvPr>
          <p:cNvSpPr>
            <a:spLocks noGrp="1"/>
          </p:cNvSpPr>
          <p:nvPr>
            <p:ph type="title"/>
          </p:nvPr>
        </p:nvSpPr>
        <p:spPr>
          <a:xfrm>
            <a:off x="360948" y="477252"/>
            <a:ext cx="9875520" cy="1356360"/>
          </a:xfrm>
        </p:spPr>
        <p:txBody>
          <a:bodyPr/>
          <a:lstStyle/>
          <a:p>
            <a:pPr algn="l"/>
            <a:r>
              <a:rPr lang="en-US" dirty="0">
                <a:latin typeface="Baskerville Old Face" panose="02020602080505020303" pitchFamily="18" charset="0"/>
              </a:rPr>
              <a:t>The electromagnetic spectrum</a:t>
            </a:r>
          </a:p>
        </p:txBody>
      </p:sp>
      <p:pic>
        <p:nvPicPr>
          <p:cNvPr id="4098" name="Picture 2" descr="The EM Spectrum – Basic Lighting for Electricians: Level 1">
            <a:extLst>
              <a:ext uri="{FF2B5EF4-FFF2-40B4-BE49-F238E27FC236}">
                <a16:creationId xmlns:a16="http://schemas.microsoft.com/office/drawing/2014/main" id="{90F009CB-5A0C-D83D-B674-1D8BAF76F60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62501" y="1965960"/>
            <a:ext cx="7480917" cy="42080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דג לצביעה - ציורים איכותיים להדפסה בחינם | דפי צביעה QTN‬‎">
            <a:extLst>
              <a:ext uri="{FF2B5EF4-FFF2-40B4-BE49-F238E27FC236}">
                <a16:creationId xmlns:a16="http://schemas.microsoft.com/office/drawing/2014/main" id="{AC2D0D05-57B9-E352-350A-943E4BBCA7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9584" y="4174959"/>
            <a:ext cx="900112" cy="1271587"/>
          </a:xfrm>
          <a:prstGeom prst="rect">
            <a:avLst/>
          </a:prstGeom>
          <a:noFill/>
          <a:extLst>
            <a:ext uri="{909E8E84-426E-40DD-AFC4-6F175D3DCCD1}">
              <a14:hiddenFill xmlns:a14="http://schemas.microsoft.com/office/drawing/2010/main">
                <a:solidFill>
                  <a:srgbClr val="FFFFFF"/>
                </a:solidFill>
              </a14:hiddenFill>
            </a:ext>
          </a:extLst>
        </p:spPr>
      </p:pic>
      <p:pic>
        <p:nvPicPr>
          <p:cNvPr id="5" name="תמונה 4">
            <a:extLst>
              <a:ext uri="{FF2B5EF4-FFF2-40B4-BE49-F238E27FC236}">
                <a16:creationId xmlns:a16="http://schemas.microsoft.com/office/drawing/2014/main" id="{9D38FD34-847C-393D-A09F-ECF5682845A9}"/>
              </a:ext>
            </a:extLst>
          </p:cNvPr>
          <p:cNvPicPr>
            <a:picLocks noChangeAspect="1"/>
          </p:cNvPicPr>
          <p:nvPr/>
        </p:nvPicPr>
        <p:blipFill>
          <a:blip r:embed="rId5"/>
          <a:stretch>
            <a:fillRect/>
          </a:stretch>
        </p:blipFill>
        <p:spPr>
          <a:xfrm rot="1770217">
            <a:off x="1661932" y="4356566"/>
            <a:ext cx="1001137" cy="1001137"/>
          </a:xfrm>
          <a:prstGeom prst="rect">
            <a:avLst/>
          </a:prstGeom>
        </p:spPr>
      </p:pic>
    </p:spTree>
    <p:extLst>
      <p:ext uri="{BB962C8B-B14F-4D97-AF65-F5344CB8AC3E}">
        <p14:creationId xmlns:p14="http://schemas.microsoft.com/office/powerpoint/2010/main" val="220756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0D212DCA-1098-6B63-358B-32865CD0181E}"/>
              </a:ext>
            </a:extLst>
          </p:cNvPr>
          <p:cNvPicPr>
            <a:picLocks noChangeAspect="1"/>
          </p:cNvPicPr>
          <p:nvPr/>
        </p:nvPicPr>
        <p:blipFill>
          <a:blip r:embed="rId3"/>
          <a:stretch>
            <a:fillRect/>
          </a:stretch>
        </p:blipFill>
        <p:spPr>
          <a:xfrm>
            <a:off x="421938" y="1965960"/>
            <a:ext cx="5317126" cy="3729548"/>
          </a:xfrm>
          <a:prstGeom prst="rect">
            <a:avLst/>
          </a:prstGeom>
        </p:spPr>
      </p:pic>
      <p:pic>
        <p:nvPicPr>
          <p:cNvPr id="7" name="תמונה 6">
            <a:extLst>
              <a:ext uri="{FF2B5EF4-FFF2-40B4-BE49-F238E27FC236}">
                <a16:creationId xmlns:a16="http://schemas.microsoft.com/office/drawing/2014/main" id="{DC4E3F08-4645-31BE-C83A-2A4BF3BC79B7}"/>
              </a:ext>
            </a:extLst>
          </p:cNvPr>
          <p:cNvPicPr>
            <a:picLocks noChangeAspect="1"/>
          </p:cNvPicPr>
          <p:nvPr/>
        </p:nvPicPr>
        <p:blipFill>
          <a:blip r:embed="rId4"/>
          <a:stretch>
            <a:fillRect/>
          </a:stretch>
        </p:blipFill>
        <p:spPr>
          <a:xfrm>
            <a:off x="5739064" y="1965960"/>
            <a:ext cx="6001588" cy="3734321"/>
          </a:xfrm>
          <a:prstGeom prst="rect">
            <a:avLst/>
          </a:prstGeom>
        </p:spPr>
      </p:pic>
      <p:sp>
        <p:nvSpPr>
          <p:cNvPr id="8" name="אליפסה 7">
            <a:extLst>
              <a:ext uri="{FF2B5EF4-FFF2-40B4-BE49-F238E27FC236}">
                <a16:creationId xmlns:a16="http://schemas.microsoft.com/office/drawing/2014/main" id="{320C3C4D-3066-34DB-E286-59698BB0452B}"/>
              </a:ext>
            </a:extLst>
          </p:cNvPr>
          <p:cNvSpPr/>
          <p:nvPr/>
        </p:nvSpPr>
        <p:spPr>
          <a:xfrm>
            <a:off x="2593222" y="3066048"/>
            <a:ext cx="974558" cy="1010652"/>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אליפסה 9">
            <a:extLst>
              <a:ext uri="{FF2B5EF4-FFF2-40B4-BE49-F238E27FC236}">
                <a16:creationId xmlns:a16="http://schemas.microsoft.com/office/drawing/2014/main" id="{99D8A5F8-CFED-27DB-D650-19EAFDF2501F}"/>
              </a:ext>
            </a:extLst>
          </p:cNvPr>
          <p:cNvSpPr/>
          <p:nvPr/>
        </p:nvSpPr>
        <p:spPr>
          <a:xfrm>
            <a:off x="3927686" y="3850105"/>
            <a:ext cx="824788" cy="854042"/>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אליפסה 10">
            <a:extLst>
              <a:ext uri="{FF2B5EF4-FFF2-40B4-BE49-F238E27FC236}">
                <a16:creationId xmlns:a16="http://schemas.microsoft.com/office/drawing/2014/main" id="{A12929E4-B6A1-91EB-2224-3ED11FAE61D4}"/>
              </a:ext>
            </a:extLst>
          </p:cNvPr>
          <p:cNvSpPr/>
          <p:nvPr/>
        </p:nvSpPr>
        <p:spPr>
          <a:xfrm>
            <a:off x="4141351" y="3144856"/>
            <a:ext cx="294981" cy="310013"/>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a:extLst>
              <a:ext uri="{FF2B5EF4-FFF2-40B4-BE49-F238E27FC236}">
                <a16:creationId xmlns:a16="http://schemas.microsoft.com/office/drawing/2014/main" id="{8F0EE167-09FF-71AC-E267-10EE86054485}"/>
              </a:ext>
            </a:extLst>
          </p:cNvPr>
          <p:cNvSpPr/>
          <p:nvPr/>
        </p:nvSpPr>
        <p:spPr>
          <a:xfrm>
            <a:off x="1195786" y="3066048"/>
            <a:ext cx="725441" cy="256272"/>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מלבן 13">
            <a:extLst>
              <a:ext uri="{FF2B5EF4-FFF2-40B4-BE49-F238E27FC236}">
                <a16:creationId xmlns:a16="http://schemas.microsoft.com/office/drawing/2014/main" id="{229A6CC8-BEB7-B94D-4F36-B4B06BDB5E1E}"/>
              </a:ext>
            </a:extLst>
          </p:cNvPr>
          <p:cNvSpPr/>
          <p:nvPr/>
        </p:nvSpPr>
        <p:spPr>
          <a:xfrm>
            <a:off x="1374486" y="3593833"/>
            <a:ext cx="1079956" cy="256272"/>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5" name="תמונה 14">
            <a:extLst>
              <a:ext uri="{FF2B5EF4-FFF2-40B4-BE49-F238E27FC236}">
                <a16:creationId xmlns:a16="http://schemas.microsoft.com/office/drawing/2014/main" id="{002846CA-7DCE-B8B9-81E2-46F621A0296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563" t="8889" r="13135" b="8889"/>
          <a:stretch/>
        </p:blipFill>
        <p:spPr>
          <a:xfrm>
            <a:off x="9334323" y="351255"/>
            <a:ext cx="1437936" cy="1612927"/>
          </a:xfrm>
          <a:prstGeom prst="rect">
            <a:avLst/>
          </a:prstGeom>
        </p:spPr>
      </p:pic>
      <p:pic>
        <p:nvPicPr>
          <p:cNvPr id="16" name="תמונה 15">
            <a:extLst>
              <a:ext uri="{FF2B5EF4-FFF2-40B4-BE49-F238E27FC236}">
                <a16:creationId xmlns:a16="http://schemas.microsoft.com/office/drawing/2014/main" id="{78A89C0A-D4F7-C81C-36C0-0A81EB1E80D7}"/>
              </a:ext>
            </a:extLst>
          </p:cNvPr>
          <p:cNvPicPr>
            <a:picLocks noChangeAspect="1"/>
          </p:cNvPicPr>
          <p:nvPr/>
        </p:nvPicPr>
        <p:blipFill rotWithShape="1">
          <a:blip r:embed="rId5">
            <a:duotone>
              <a:prstClr val="black"/>
              <a:srgbClr val="00CC2C">
                <a:tint val="45000"/>
                <a:satMod val="400000"/>
              </a:srgbClr>
            </a:duotone>
            <a:extLst>
              <a:ext uri="{BEBA8EAE-BF5A-486C-A8C5-ECC9F3942E4B}">
                <a14:imgProps xmlns:a14="http://schemas.microsoft.com/office/drawing/2010/main">
                  <a14:imgLayer r:embed="rId6">
                    <a14:imgEffect>
                      <a14:backgroundRemoval t="10000" b="90000" l="10000" r="90000"/>
                    </a14:imgEffect>
                  </a14:imgLayer>
                </a14:imgProps>
              </a:ext>
            </a:extLst>
          </a:blip>
          <a:srcRect l="13563" t="8889" r="13135" b="8889"/>
          <a:stretch/>
        </p:blipFill>
        <p:spPr>
          <a:xfrm>
            <a:off x="6707456" y="351255"/>
            <a:ext cx="1437936" cy="1612927"/>
          </a:xfrm>
          <a:prstGeom prst="rect">
            <a:avLst/>
          </a:prstGeom>
        </p:spPr>
      </p:pic>
      <p:cxnSp>
        <p:nvCxnSpPr>
          <p:cNvPr id="18" name="מחבר חץ ישר 17">
            <a:extLst>
              <a:ext uri="{FF2B5EF4-FFF2-40B4-BE49-F238E27FC236}">
                <a16:creationId xmlns:a16="http://schemas.microsoft.com/office/drawing/2014/main" id="{2AEAC044-20C1-A957-3CC2-2697C087231D}"/>
              </a:ext>
            </a:extLst>
          </p:cNvPr>
          <p:cNvCxnSpPr/>
          <p:nvPr/>
        </p:nvCxnSpPr>
        <p:spPr>
          <a:xfrm>
            <a:off x="8163243" y="1159496"/>
            <a:ext cx="1153229"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76075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DCAC9-3C0B-D11F-0AA8-9DB47E787053}"/>
              </a:ext>
            </a:extLst>
          </p:cNvPr>
          <p:cNvSpPr>
            <a:spLocks noGrp="1"/>
          </p:cNvSpPr>
          <p:nvPr>
            <p:ph type="title"/>
          </p:nvPr>
        </p:nvSpPr>
        <p:spPr>
          <a:xfrm>
            <a:off x="329503" y="276242"/>
            <a:ext cx="9875520" cy="1356360"/>
          </a:xfrm>
        </p:spPr>
        <p:txBody>
          <a:bodyPr/>
          <a:lstStyle/>
          <a:p>
            <a:r>
              <a:rPr lang="en-US" dirty="0">
                <a:latin typeface="Baskerville Old Face" panose="02020602080505020303" pitchFamily="18" charset="0"/>
              </a:rPr>
              <a:t>Plotting Spectra in Spectral Space</a:t>
            </a:r>
          </a:p>
        </p:txBody>
      </p:sp>
      <p:sp>
        <p:nvSpPr>
          <p:cNvPr id="3" name="Content Placeholder 2">
            <a:extLst>
              <a:ext uri="{FF2B5EF4-FFF2-40B4-BE49-F238E27FC236}">
                <a16:creationId xmlns:a16="http://schemas.microsoft.com/office/drawing/2014/main" id="{2A635D14-54F1-40FB-CC7B-3918B8BF3073}"/>
              </a:ext>
            </a:extLst>
          </p:cNvPr>
          <p:cNvSpPr>
            <a:spLocks noGrp="1"/>
          </p:cNvSpPr>
          <p:nvPr>
            <p:ph idx="1"/>
          </p:nvPr>
        </p:nvSpPr>
        <p:spPr>
          <a:xfrm>
            <a:off x="2851484" y="1965960"/>
            <a:ext cx="8681215" cy="4038600"/>
          </a:xfrm>
        </p:spPr>
        <p:txBody>
          <a:bodyPr>
            <a:normAutofit/>
          </a:bodyPr>
          <a:lstStyle/>
          <a:p>
            <a:pPr algn="r" rtl="1"/>
            <a:r>
              <a:rPr lang="he-IL" sz="2800" dirty="0">
                <a:solidFill>
                  <a:schemeClr val="tx1"/>
                </a:solidFill>
              </a:rPr>
              <a:t>נשים לב שכל פיקסל הוא אוסף של המון ערכים שמדדנו (אחרי ולפני תיקון הדגימות). אפשר להסתכל על זה לא רק כעל גרף, אלא כעל וקטור </a:t>
            </a:r>
            <a:r>
              <a:rPr lang="he-IL" sz="2800" dirty="0" err="1">
                <a:solidFill>
                  <a:schemeClr val="tx1"/>
                </a:solidFill>
              </a:rPr>
              <a:t>במימד</a:t>
            </a:r>
            <a:r>
              <a:rPr lang="he-IL" sz="2800" dirty="0">
                <a:solidFill>
                  <a:schemeClr val="tx1"/>
                </a:solidFill>
              </a:rPr>
              <a:t> גבוה.</a:t>
            </a:r>
          </a:p>
          <a:p>
            <a:pPr algn="r" rtl="1"/>
            <a:r>
              <a:rPr lang="he-IL" sz="2800" dirty="0" err="1">
                <a:solidFill>
                  <a:schemeClr val="tx1"/>
                </a:solidFill>
              </a:rPr>
              <a:t>לוקטור</a:t>
            </a:r>
            <a:r>
              <a:rPr lang="he-IL" sz="2800" dirty="0">
                <a:solidFill>
                  <a:schemeClr val="tx1"/>
                </a:solidFill>
              </a:rPr>
              <a:t> הזה יש משמעות – אורכו הוא הבהירות של </a:t>
            </a:r>
            <a:r>
              <a:rPr lang="he-IL" sz="2800" dirty="0" err="1">
                <a:solidFill>
                  <a:schemeClr val="tx1"/>
                </a:solidFill>
              </a:rPr>
              <a:t>הספקטרה</a:t>
            </a:r>
            <a:endParaRPr lang="he-IL" sz="2800" dirty="0">
              <a:solidFill>
                <a:schemeClr val="tx1"/>
              </a:solidFill>
            </a:endParaRPr>
          </a:p>
          <a:p>
            <a:pPr algn="r" rtl="1"/>
            <a:r>
              <a:rPr lang="he-IL" sz="2800" dirty="0">
                <a:solidFill>
                  <a:schemeClr val="tx1"/>
                </a:solidFill>
              </a:rPr>
              <a:t>את </a:t>
            </a:r>
            <a:r>
              <a:rPr lang="he-IL" sz="2800" dirty="0" err="1">
                <a:solidFill>
                  <a:schemeClr val="tx1"/>
                </a:solidFill>
              </a:rPr>
              <a:t>הוקטור</a:t>
            </a:r>
            <a:r>
              <a:rPr lang="he-IL" sz="2800" dirty="0">
                <a:solidFill>
                  <a:schemeClr val="tx1"/>
                </a:solidFill>
              </a:rPr>
              <a:t> הזה של המדידות, אנחנו אח"כ מנרמלים</a:t>
            </a:r>
          </a:p>
        </p:txBody>
      </p:sp>
      <p:pic>
        <p:nvPicPr>
          <p:cNvPr id="5" name="תמונה 4">
            <a:extLst>
              <a:ext uri="{FF2B5EF4-FFF2-40B4-BE49-F238E27FC236}">
                <a16:creationId xmlns:a16="http://schemas.microsoft.com/office/drawing/2014/main" id="{85A2961D-F26A-3958-D78C-A52E715D35EA}"/>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329503" y="3097737"/>
            <a:ext cx="3553470" cy="3484021"/>
          </a:xfrm>
          <a:prstGeom prst="rect">
            <a:avLst/>
          </a:prstGeom>
        </p:spPr>
      </p:pic>
    </p:spTree>
    <p:extLst>
      <p:ext uri="{BB962C8B-B14F-4D97-AF65-F5344CB8AC3E}">
        <p14:creationId xmlns:p14="http://schemas.microsoft.com/office/powerpoint/2010/main" val="4234912152"/>
      </p:ext>
    </p:extLst>
  </p:cSld>
  <p:clrMapOvr>
    <a:masterClrMapping/>
  </p:clrMapOvr>
</p:sld>
</file>

<file path=ppt/theme/theme1.xml><?xml version="1.0" encoding="utf-8"?>
<a:theme xmlns:a="http://schemas.openxmlformats.org/drawingml/2006/main" name="Basis">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TM04033937[[fn=Vapor Trail]]</Template>
  <TotalTime>2620</TotalTime>
  <Words>3805</Words>
  <Application>Microsoft Office PowerPoint</Application>
  <PresentationFormat>Widescreen</PresentationFormat>
  <Paragraphs>363</Paragraphs>
  <Slides>55</Slides>
  <Notes>46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Aptos</vt:lpstr>
      <vt:lpstr>Arial</vt:lpstr>
      <vt:lpstr>Baskerville Old Face</vt:lpstr>
      <vt:lpstr>Corbel</vt:lpstr>
      <vt:lpstr>Roboto</vt:lpstr>
      <vt:lpstr>Basis</vt:lpstr>
      <vt:lpstr>What is Hyperspectral imaging</vt:lpstr>
      <vt:lpstr>תוכן עניינים</vt:lpstr>
      <vt:lpstr>Reflectance</vt:lpstr>
      <vt:lpstr>Spectral Reflectance</vt:lpstr>
      <vt:lpstr>Radiance and Reflectance </vt:lpstr>
      <vt:lpstr>Reflectance Model</vt:lpstr>
      <vt:lpstr>The electromagnetic spectrum</vt:lpstr>
      <vt:lpstr>PowerPoint Presentation</vt:lpstr>
      <vt:lpstr>Plotting Spectra in Spectral Space</vt:lpstr>
      <vt:lpstr>How can we get more information?</vt:lpstr>
      <vt:lpstr>How can we get more information?</vt:lpstr>
      <vt:lpstr>So what is it actually?</vt:lpstr>
      <vt:lpstr>PowerPoint Presentation</vt:lpstr>
      <vt:lpstr>Images and their uses</vt:lpstr>
      <vt:lpstr>What we get in these cameras</vt:lpstr>
      <vt:lpstr>Bayer filter</vt:lpstr>
      <vt:lpstr>PowerPoint Presentation</vt:lpstr>
      <vt:lpstr>PowerPoint Presentation</vt:lpstr>
      <vt:lpstr>PowerPoint Presentation</vt:lpstr>
      <vt:lpstr>Imaging Spectrometer</vt:lpstr>
      <vt:lpstr>Spectrophotometry</vt:lpstr>
      <vt:lpstr>PowerPoint Presentation</vt:lpstr>
      <vt:lpstr>PowerPoint Presentation</vt:lpstr>
      <vt:lpstr>PowerPoint Presentation</vt:lpstr>
      <vt:lpstr>Common uses</vt:lpstr>
      <vt:lpstr>Illumination Factors</vt:lpstr>
      <vt:lpstr>Source Illumination</vt:lpstr>
      <vt:lpstr>Illumination Geometry</vt:lpstr>
      <vt:lpstr>PowerPoint Presentation</vt:lpstr>
      <vt:lpstr>Atmospheric Effects</vt:lpstr>
      <vt:lpstr>PowerPoint Presentation</vt:lpstr>
      <vt:lpstr>Atmospheric Effects</vt:lpstr>
      <vt:lpstr>Sensor Effect</vt:lpstr>
      <vt:lpstr>PowerPoint Presentation</vt:lpstr>
      <vt:lpstr>המרת שדה שטוח</vt:lpstr>
      <vt:lpstr>המרת רפלקציה יחסית ממוצעת</vt:lpstr>
      <vt:lpstr>Empirical Line Method</vt:lpstr>
      <vt:lpstr>Modeling Methods</vt:lpstr>
      <vt:lpstr>PowerPoint Presentation</vt:lpstr>
      <vt:lpstr>PowerPoint Presentation</vt:lpstr>
      <vt:lpstr>Strategies for Image Analysis</vt:lpstr>
      <vt:lpstr>PowerPoint Presentation</vt:lpstr>
      <vt:lpstr>Spatial Resolution and Mixed Spectra </vt:lpstr>
      <vt:lpstr>Linear Unmixing in Hyperspectral Analysis</vt:lpstr>
      <vt:lpstr>Portion of an AVIRIS scene with forest, vegetated fields, and a river, shown with a color-infrared band combination (vegetation is red).</vt:lpstr>
      <vt:lpstr>Partial Unmixing </vt:lpstr>
      <vt:lpstr>Matched Filtering (left) and Derivative Matched Filtering (right) </vt:lpstr>
      <vt:lpstr>NASA’s Applied Remote Sensing Training Program (ARSET)</vt:lpstr>
      <vt:lpstr>PowerPoint Presentation</vt:lpstr>
      <vt:lpstr>PowerPoint Presentation</vt:lpstr>
      <vt:lpstr>PowerPoint Presentation</vt:lpstr>
      <vt:lpstr>חקלאות</vt:lpstr>
      <vt:lpstr>לסיכום, מה למדנו?</vt:lpstr>
      <vt:lpstr>PowerPoint Presentation</vt:lpstr>
      <vt:lpstr>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Hyperspectral imaging</dc:title>
  <dc:creator>shaked vikinski</dc:creator>
  <cp:lastModifiedBy>Shaked Vikinski</cp:lastModifiedBy>
  <cp:revision>70</cp:revision>
  <dcterms:created xsi:type="dcterms:W3CDTF">2024-05-01T18:53:42Z</dcterms:created>
  <dcterms:modified xsi:type="dcterms:W3CDTF">2024-05-07T16:22:38Z</dcterms:modified>
</cp:coreProperties>
</file>