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5" r:id="rId9"/>
    <p:sldId id="267" r:id="rId10"/>
    <p:sldId id="268" r:id="rId11"/>
    <p:sldId id="261" r:id="rId12"/>
    <p:sldId id="273" r:id="rId13"/>
    <p:sldId id="270" r:id="rId14"/>
    <p:sldId id="271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4749-460E-4434-9915-07115B0F527E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4CAE-F7B6-4D90-BA94-59A4E415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97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7662BB-6E8F-4811-9ECE-F8FA2AC47564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EDEA02-0BC9-4E51-9477-2020A2B9F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1000" y="4572000"/>
            <a:ext cx="8458200" cy="1222375"/>
          </a:xfrm>
        </p:spPr>
        <p:txBody>
          <a:bodyPr/>
          <a:lstStyle/>
          <a:p>
            <a:r>
              <a:rPr lang="en-US" dirty="0" smtClean="0"/>
              <a:t>Super-Resolution 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458200" cy="914400"/>
          </a:xfrm>
        </p:spPr>
        <p:txBody>
          <a:bodyPr/>
          <a:lstStyle/>
          <a:p>
            <a:r>
              <a:rPr lang="en-US" dirty="0" smtClean="0"/>
              <a:t>A guide to SR different approaches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596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presentation by: </a:t>
            </a:r>
            <a:r>
              <a:rPr lang="en-US" sz="2800" dirty="0" err="1" smtClean="0"/>
              <a:t>TeamAmir</a:t>
            </a:r>
            <a:r>
              <a:rPr lang="en-US" sz="2800" dirty="0" smtClean="0"/>
              <a:t> &amp; friends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sr</a:t>
            </a:r>
            <a:r>
              <a:rPr lang="en-US" dirty="0" smtClean="0"/>
              <a:t> problem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𝐷𝐻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– measured images (noisy, blurry, down-sampled…)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– blur can be extracted from camera characteristics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– noise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– warp can be estimated using motion estimation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 – decimation is dictated by the required resolution ratio</a:t>
                </a:r>
              </a:p>
              <a:p>
                <a:pPr lvl="1"/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𝐻𝑅</m:t>
                    </m:r>
                  </m:oMath>
                </a14:m>
                <a:r>
                  <a:rPr lang="en-US" sz="2400" dirty="0" smtClean="0"/>
                  <a:t> image.</a:t>
                </a:r>
                <a:endParaRPr lang="he-IL" sz="2400" dirty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8686800" cy="4525963"/>
              </a:xfrm>
              <a:blipFill rotWithShape="1">
                <a:blip r:embed="rId2" cstate="print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86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he-IL" dirty="0"/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9368"/>
            <a:ext cx="3291980" cy="3540432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1981200" cy="4915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3352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Patch recurrence in different scales within same image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12776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</a:t>
            </a:r>
            <a:endParaRPr lang="he-IL" dirty="0"/>
          </a:p>
        </p:txBody>
      </p:sp>
      <p:pic>
        <p:nvPicPr>
          <p:cNvPr id="5124" name="Picture 4" descr="C:\Users\user\Desktop\computational photography\text_2im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42" y="1258388"/>
            <a:ext cx="5019158" cy="255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21336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SR result,</a:t>
            </a:r>
          </a:p>
          <a:p>
            <a:pPr algn="ctr"/>
            <a:r>
              <a:rPr lang="en-US" dirty="0" smtClean="0"/>
              <a:t>dataset size 2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301425"/>
            <a:ext cx="2438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Original </a:t>
            </a:r>
            <a:endParaRPr lang="he-IL" sz="3200" dirty="0"/>
          </a:p>
        </p:txBody>
      </p:sp>
      <p:pic>
        <p:nvPicPr>
          <p:cNvPr id="5125" name="Picture 5" descr="C:\Users\user\Desktop\computational photography\text_5im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66" y="3951364"/>
            <a:ext cx="5072934" cy="252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10662" y="4284784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SR result,</a:t>
            </a:r>
          </a:p>
          <a:p>
            <a:pPr algn="ctr"/>
            <a:r>
              <a:rPr lang="en-US" dirty="0" smtClean="0"/>
              <a:t>dataset size 5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4420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based – another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have seen one way of looking at the SR problem.</a:t>
            </a:r>
            <a:br>
              <a:rPr lang="en-US" sz="2800" dirty="0" smtClean="0"/>
            </a:br>
            <a:r>
              <a:rPr lang="en-US" sz="2800" dirty="0" smtClean="0"/>
              <a:t>A different way is to use a “learning” algorithm. </a:t>
            </a:r>
            <a:br>
              <a:rPr lang="en-US" sz="2800" dirty="0" smtClean="0"/>
            </a:br>
            <a:r>
              <a:rPr lang="en-US" sz="2800" dirty="0" smtClean="0"/>
              <a:t>Suppose we have a dataset of patch pairs: one is a small patch, and the other is its larger representation. </a:t>
            </a:r>
            <a:endParaRPr lang="he-IL" sz="2800" dirty="0"/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54627"/>
            <a:ext cx="1486029" cy="1760373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64043"/>
            <a:ext cx="838200" cy="941540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65108"/>
            <a:ext cx="1074513" cy="716342"/>
          </a:xfrm>
          <a:prstGeom prst="rect">
            <a:avLst/>
          </a:prstGeom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33" y="4093558"/>
            <a:ext cx="1966131" cy="1287892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794556" y="4904475"/>
            <a:ext cx="381000" cy="3010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276600" y="4495800"/>
            <a:ext cx="723902" cy="6021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V="1">
            <a:off x="1794556" y="4495800"/>
            <a:ext cx="1482044" cy="4086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V="1">
            <a:off x="2156507" y="5097930"/>
            <a:ext cx="1843995" cy="145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5715000"/>
            <a:ext cx="670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For Example. . . 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1997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</a:t>
            </a:r>
            <a:r>
              <a:rPr lang="en-US" dirty="0" smtClean="0"/>
              <a:t>based (CONT.)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this dataset, we can run searches for similar patches, and find their larger counterparts.</a:t>
            </a:r>
            <a:br>
              <a:rPr lang="en-US" dirty="0" smtClean="0"/>
            </a:br>
            <a:r>
              <a:rPr lang="en-US" dirty="0" smtClean="0"/>
              <a:t>	No equation solving!</a:t>
            </a:r>
            <a:br>
              <a:rPr lang="en-US" dirty="0" smtClean="0"/>
            </a:br>
            <a:r>
              <a:rPr lang="en-US" dirty="0" smtClean="0"/>
              <a:t>	No registration!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iterations!</a:t>
            </a:r>
            <a:br>
              <a:rPr lang="en-US" dirty="0" smtClean="0"/>
            </a:br>
            <a:r>
              <a:rPr lang="en-US" dirty="0" smtClean="0"/>
              <a:t>Much simpler, is it not?</a:t>
            </a:r>
            <a:br>
              <a:rPr lang="en-US" dirty="0" smtClean="0"/>
            </a:b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598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1027" name="Picture 3" descr="C:\Users\USER\Desktop\צילום חישובי\out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5495925" cy="3657600"/>
          </a:xfrm>
          <a:prstGeom prst="rect">
            <a:avLst/>
          </a:prstGeom>
          <a:noFill/>
        </p:spPr>
      </p:pic>
      <p:pic>
        <p:nvPicPr>
          <p:cNvPr id="1028" name="Picture 4" descr="C:\Users\USER\Desktop\צילום חישובי\inp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13716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371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time we see the results of our algorithm based on example learning. We chose our dataset to be a collection of images of red ferraris, in order to assure better results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286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Result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 we see the results generated from a random collection of images(of the same size):</a:t>
            </a:r>
            <a:endParaRPr lang="en-US" sz="2000" dirty="0"/>
          </a:p>
        </p:txBody>
      </p:sp>
      <p:pic>
        <p:nvPicPr>
          <p:cNvPr id="2050" name="Picture 2" descr="C:\Users\USER\Desktop\צילום חישובי\randompic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55054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Datasets:</a:t>
            </a:r>
            <a:endParaRPr lang="en-US" dirty="0"/>
          </a:p>
        </p:txBody>
      </p:sp>
      <p:pic>
        <p:nvPicPr>
          <p:cNvPr id="3074" name="Picture 2" descr="C:\Users\USER\Documents\MATLAB\SRmatlab\Database\Berkeley\Training\trai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29200"/>
            <a:ext cx="2912534" cy="1638300"/>
          </a:xfrm>
          <a:prstGeom prst="rect">
            <a:avLst/>
          </a:prstGeom>
          <a:noFill/>
        </p:spPr>
      </p:pic>
      <p:pic>
        <p:nvPicPr>
          <p:cNvPr id="3075" name="Picture 3" descr="C:\Users\USER\Documents\MATLAB\SRmatlab\Database\Berkeley\Training\tr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068685" cy="1550988"/>
          </a:xfrm>
          <a:prstGeom prst="rect">
            <a:avLst/>
          </a:prstGeom>
          <a:noFill/>
        </p:spPr>
      </p:pic>
      <p:pic>
        <p:nvPicPr>
          <p:cNvPr id="3076" name="Picture 4" descr="C:\Users\USER\Documents\MATLAB\SRmatlab\Database\Berkeley\Training\tra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57600"/>
            <a:ext cx="2573868" cy="1447800"/>
          </a:xfrm>
          <a:prstGeom prst="rect">
            <a:avLst/>
          </a:prstGeom>
          <a:noFill/>
        </p:spPr>
      </p:pic>
      <p:pic>
        <p:nvPicPr>
          <p:cNvPr id="3077" name="Picture 5" descr="C:\Users\USER\Documents\MATLAB\SRmatlab\Database\Berkeley\Training\trai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524000"/>
            <a:ext cx="2660952" cy="1676400"/>
          </a:xfrm>
          <a:prstGeom prst="rect">
            <a:avLst/>
          </a:prstGeom>
          <a:noFill/>
        </p:spPr>
      </p:pic>
      <p:pic>
        <p:nvPicPr>
          <p:cNvPr id="3078" name="Picture 6" descr="C:\Users\USER\Documents\MATLAB\SRmatlab\Database\Berkeley\Training\train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1720" y="1524000"/>
            <a:ext cx="2682240" cy="1676400"/>
          </a:xfrm>
          <a:prstGeom prst="rect">
            <a:avLst/>
          </a:prstGeom>
          <a:noFill/>
        </p:spPr>
      </p:pic>
      <p:pic>
        <p:nvPicPr>
          <p:cNvPr id="3079" name="Picture 7" descr="C:\Users\USER\Documents\MATLAB\SRmatlab\Database\Berkeley\Training\trai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352800"/>
            <a:ext cx="2777067" cy="1562100"/>
          </a:xfrm>
          <a:prstGeom prst="rect">
            <a:avLst/>
          </a:prstGeom>
          <a:noFill/>
        </p:spPr>
      </p:pic>
      <p:pic>
        <p:nvPicPr>
          <p:cNvPr id="3080" name="Picture 8" descr="C:\Users\USER\Documents\MATLAB\SRmatlab\Database\Berkeley\Training\train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371600"/>
            <a:ext cx="2804160" cy="1752600"/>
          </a:xfrm>
          <a:prstGeom prst="rect">
            <a:avLst/>
          </a:prstGeom>
          <a:noFill/>
        </p:spPr>
      </p:pic>
      <p:pic>
        <p:nvPicPr>
          <p:cNvPr id="3081" name="Picture 9" descr="C:\Users\USER\Documents\MATLAB\SRmatlab\Database\Berkeley\Training\train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010150"/>
            <a:ext cx="24638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Datasets:</a:t>
            </a:r>
            <a:endParaRPr lang="en-US" dirty="0"/>
          </a:p>
        </p:txBody>
      </p:sp>
      <p:pic>
        <p:nvPicPr>
          <p:cNvPr id="3090" name="Picture 18" descr="C:\Users\USER\Documents\MATLAB\SRmatlab\Database\Berkeley\Training\Image\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1752600" cy="1513337"/>
          </a:xfrm>
          <a:prstGeom prst="rect">
            <a:avLst/>
          </a:prstGeom>
          <a:noFill/>
        </p:spPr>
      </p:pic>
      <p:pic>
        <p:nvPicPr>
          <p:cNvPr id="3091" name="Picture 19" descr="C:\Users\USER\Documents\MATLAB\SRmatlab\Database\Berkeley\Training\Image\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447800"/>
            <a:ext cx="1428751" cy="1143000"/>
          </a:xfrm>
          <a:prstGeom prst="rect">
            <a:avLst/>
          </a:prstGeom>
          <a:noFill/>
        </p:spPr>
      </p:pic>
      <p:pic>
        <p:nvPicPr>
          <p:cNvPr id="3092" name="Picture 20" descr="C:\Users\USER\Documents\MATLAB\SRmatlab\Database\Berkeley\Training\Image\pengu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2310957" cy="1446212"/>
          </a:xfrm>
          <a:prstGeom prst="rect">
            <a:avLst/>
          </a:prstGeom>
          <a:noFill/>
        </p:spPr>
      </p:pic>
      <p:pic>
        <p:nvPicPr>
          <p:cNvPr id="3093" name="Picture 21" descr="C:\Users\USER\Documents\MATLAB\SRmatlab\Database\Berkeley\Training\Image\japane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524000"/>
            <a:ext cx="1417637" cy="1417637"/>
          </a:xfrm>
          <a:prstGeom prst="rect">
            <a:avLst/>
          </a:prstGeom>
          <a:noFill/>
        </p:spPr>
      </p:pic>
      <p:pic>
        <p:nvPicPr>
          <p:cNvPr id="3094" name="Picture 22" descr="C:\Users\USER\Documents\MATLAB\SRmatlab\Database\Berkeley\Training\Image\ostr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429000"/>
            <a:ext cx="1930400" cy="1447800"/>
          </a:xfrm>
          <a:prstGeom prst="rect">
            <a:avLst/>
          </a:prstGeom>
          <a:noFill/>
        </p:spPr>
      </p:pic>
      <p:pic>
        <p:nvPicPr>
          <p:cNvPr id="3095" name="Picture 23" descr="C:\Users\USER\Documents\MATLAB\SRmatlab\Database\Berkeley\Training\Image\pyrami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124200"/>
            <a:ext cx="2235200" cy="1676400"/>
          </a:xfrm>
          <a:prstGeom prst="rect">
            <a:avLst/>
          </a:prstGeom>
          <a:noFill/>
        </p:spPr>
      </p:pic>
      <p:pic>
        <p:nvPicPr>
          <p:cNvPr id="3096" name="Picture 24" descr="C:\Users\USER\Documents\MATLAB\SRmatlab\Database\Berkeley\Training\Image\skydiv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876799"/>
            <a:ext cx="2667000" cy="1779389"/>
          </a:xfrm>
          <a:prstGeom prst="rect">
            <a:avLst/>
          </a:prstGeom>
          <a:noFill/>
        </p:spPr>
      </p:pic>
      <p:pic>
        <p:nvPicPr>
          <p:cNvPr id="3097" name="Picture 25" descr="C:\Users\USER\Documents\MATLAB\SRmatlab\Database\Berkeley\Training\Image\isla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267200"/>
            <a:ext cx="1676400" cy="1271587"/>
          </a:xfrm>
          <a:prstGeom prst="rect">
            <a:avLst/>
          </a:prstGeom>
          <a:noFill/>
        </p:spPr>
      </p:pic>
      <p:pic>
        <p:nvPicPr>
          <p:cNvPr id="3098" name="Picture 26" descr="C:\Users\USER\Documents\MATLAB\SRmatlab\Database\Berkeley\Training\Image\do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2192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super-resolution?(SR)</a:t>
            </a:r>
            <a:br>
              <a:rPr lang="en-US" dirty="0" smtClean="0"/>
            </a:br>
            <a:r>
              <a:rPr lang="en-US" sz="2800" dirty="0" smtClean="0"/>
              <a:t>SR is the process of inducing more information</a:t>
            </a:r>
            <a:br>
              <a:rPr lang="en-US" sz="2800" dirty="0" smtClean="0"/>
            </a:br>
            <a:r>
              <a:rPr lang="en-US" sz="2800" dirty="0" smtClean="0"/>
              <a:t>out of a set of image (or a single one) onto a high resolution image. </a:t>
            </a:r>
          </a:p>
          <a:p>
            <a:pPr>
              <a:buNone/>
            </a:pPr>
            <a:r>
              <a:rPr lang="en-US" dirty="0" smtClean="0"/>
              <a:t>Why do we need it?</a:t>
            </a:r>
          </a:p>
          <a:p>
            <a:pPr>
              <a:buNone/>
            </a:pPr>
            <a:r>
              <a:rPr lang="en-US" sz="2800" dirty="0" smtClean="0"/>
              <a:t>	SR provides a very helpful tool for image processing of a scene and lets us improve existing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theory, as suggested by M. Irani in her 1991 masterpiece, more details can be extracted from a set of images using the next concept:</a:t>
            </a:r>
          </a:p>
          <a:p>
            <a:pPr>
              <a:buNone/>
            </a:pPr>
            <a:r>
              <a:rPr lang="en-US" dirty="0" smtClean="0"/>
              <a:t>Suppose we find an area of the image (patch) that is similar to another patch, we can use that pair for inferring more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9" name="Picture 5" descr="C:\Users\USER\Desktop\Low resolution 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38083"/>
            <a:ext cx="3962400" cy="3895917"/>
          </a:xfrm>
          <a:prstGeom prst="rect">
            <a:avLst/>
          </a:prstGeom>
          <a:noFill/>
        </p:spPr>
      </p:pic>
      <p:pic>
        <p:nvPicPr>
          <p:cNvPr id="1030" name="Picture 6" descr="C:\Users\USER\Desktop\r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17368"/>
            <a:ext cx="2152650" cy="2140557"/>
          </a:xfrm>
          <a:prstGeom prst="rect">
            <a:avLst/>
          </a:prstGeom>
          <a:noFill/>
        </p:spPr>
      </p:pic>
      <p:pic>
        <p:nvPicPr>
          <p:cNvPr id="1032" name="Picture 8" descr="C:\Users\USER\Desktop\SR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4402" y="1371599"/>
            <a:ext cx="2145724" cy="21336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5800" y="15240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Resolution result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Original high-res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45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Generated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basics</a:t>
            </a:r>
            <a:endParaRPr lang="en-US" dirty="0"/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4031"/>
            <a:ext cx="5082863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64021"/>
            <a:ext cx="41148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When we take an image</a:t>
            </a:r>
            <a:br>
              <a:rPr lang="en-US" sz="2000" dirty="0" smtClean="0"/>
            </a:br>
            <a:r>
              <a:rPr lang="en-US" sz="2000" dirty="0" smtClean="0"/>
              <a:t>we sample the world.</a:t>
            </a:r>
            <a:br>
              <a:rPr lang="en-US" sz="2000" dirty="0" smtClean="0"/>
            </a:br>
            <a:r>
              <a:rPr lang="en-US" sz="2000" dirty="0" smtClean="0"/>
              <a:t>Our sampling is in lower res</a:t>
            </a:r>
            <a:br>
              <a:rPr lang="en-US" sz="2000" dirty="0" smtClean="0"/>
            </a:br>
            <a:r>
              <a:rPr lang="en-US" sz="2000" dirty="0" smtClean="0"/>
              <a:t>than the real image.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We can use the overlapping</a:t>
            </a:r>
            <a:br>
              <a:rPr lang="en-US" sz="2000" dirty="0" smtClean="0"/>
            </a:br>
            <a:r>
              <a:rPr lang="en-US" sz="2000" dirty="0" smtClean="0"/>
              <a:t>patches in the generated 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mages to recover some of the details.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– from single image</a:t>
            </a:r>
            <a:endParaRPr lang="he-IL" dirty="0"/>
          </a:p>
        </p:txBody>
      </p:sp>
      <p:pic>
        <p:nvPicPr>
          <p:cNvPr id="6" name="מציין מיקום תוכן 5" descr="גזירת מסך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478107" cy="1905000"/>
          </a:xfrm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4038600"/>
            <a:ext cx="4450406" cy="1891873"/>
          </a:xfrm>
          <a:prstGeom prst="rect">
            <a:avLst/>
          </a:prstGeom>
        </p:spPr>
      </p:pic>
      <p:pic>
        <p:nvPicPr>
          <p:cNvPr id="8" name="מציין מיקום תוכן 3" descr="גזירת מסך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3394010" cy="3873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39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mathematical concept</a:t>
            </a:r>
            <a:endParaRPr lang="he-IL" dirty="0"/>
          </a:p>
        </p:txBody>
      </p:sp>
      <p:pic>
        <p:nvPicPr>
          <p:cNvPr id="4" name="מציין מיקום תוכן 3" descr="גזירת מסך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7467675" cy="2464182"/>
          </a:xfrm>
        </p:spPr>
      </p:pic>
    </p:spTree>
    <p:extLst>
      <p:ext uri="{BB962C8B-B14F-4D97-AF65-F5344CB8AC3E}">
        <p14:creationId xmlns="" xmlns:p14="http://schemas.microsoft.com/office/powerpoint/2010/main" val="2950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first lady of the internet</a:t>
            </a:r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381000" y="1964228"/>
            <a:ext cx="2049898" cy="2226772"/>
            <a:chOff x="304800" y="2209800"/>
            <a:chExt cx="1364098" cy="1740932"/>
          </a:xfrm>
        </p:grpSpPr>
        <p:pic>
          <p:nvPicPr>
            <p:cNvPr id="4" name="תמונה 3" descr="גזירת מסך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09800"/>
              <a:ext cx="1364098" cy="1249788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000" y="35814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Scene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𝐻𝑅</m:t>
                      </m:r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81400"/>
                  <a:ext cx="1219200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658" t="-89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קבוצה 13"/>
          <p:cNvGrpSpPr/>
          <p:nvPr/>
        </p:nvGrpSpPr>
        <p:grpSpPr>
          <a:xfrm>
            <a:off x="2246247" y="1967778"/>
            <a:ext cx="2431248" cy="2451822"/>
            <a:chOff x="1752600" y="2239108"/>
            <a:chExt cx="1905000" cy="1949044"/>
          </a:xfrm>
        </p:grpSpPr>
        <p:pic>
          <p:nvPicPr>
            <p:cNvPr id="5" name="תמונה 4" descr="גזירת מסך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2239108"/>
              <a:ext cx="1249788" cy="1272650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52600" y="3541821"/>
                  <a:ext cx="1905000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Geometric transformation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541821"/>
                  <a:ext cx="1905000" cy="64633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375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קבוצה 15"/>
          <p:cNvGrpSpPr/>
          <p:nvPr/>
        </p:nvGrpSpPr>
        <p:grpSpPr>
          <a:xfrm>
            <a:off x="4038600" y="1979501"/>
            <a:ext cx="2440758" cy="2211499"/>
            <a:chOff x="3276600" y="2209800"/>
            <a:chExt cx="1614854" cy="1676400"/>
          </a:xfrm>
        </p:grpSpPr>
        <p:pic>
          <p:nvPicPr>
            <p:cNvPr id="6" name="תמונה 5" descr="גזירת מסך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1257409" cy="12421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76600" y="3516868"/>
                  <a:ext cx="161485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Optical blur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3516868"/>
                  <a:ext cx="1614854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875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קבוצה 16"/>
          <p:cNvGrpSpPr/>
          <p:nvPr/>
        </p:nvGrpSpPr>
        <p:grpSpPr>
          <a:xfrm>
            <a:off x="6325779" y="2339397"/>
            <a:ext cx="2589621" cy="1851603"/>
            <a:chOff x="5186776" y="2543934"/>
            <a:chExt cx="1676400" cy="1101998"/>
          </a:xfrm>
        </p:grpSpPr>
        <p:pic>
          <p:nvPicPr>
            <p:cNvPr id="7" name="תמונה 6" descr="גזירת מסך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543934"/>
              <a:ext cx="609653" cy="662997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86776" y="3276600"/>
                  <a:ext cx="16764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Sampling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776" y="3276600"/>
                  <a:ext cx="1676400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l="-2118" t="-686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קבוצה 17"/>
          <p:cNvGrpSpPr/>
          <p:nvPr/>
        </p:nvGrpSpPr>
        <p:grpSpPr>
          <a:xfrm>
            <a:off x="7731532" y="2357438"/>
            <a:ext cx="2707869" cy="1833562"/>
            <a:chOff x="6918906" y="2773623"/>
            <a:chExt cx="1399801" cy="1047677"/>
          </a:xfrm>
        </p:grpSpPr>
        <p:pic>
          <p:nvPicPr>
            <p:cNvPr id="8" name="תמונה 7" descr="גזירת מסך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906" y="2773623"/>
              <a:ext cx="624894" cy="655377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7107" y="34519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Noise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𝐿𝑅</m:t>
                      </m:r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07" y="3451968"/>
                  <a:ext cx="1371600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l="-1835" t="-65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87786" y="4191000"/>
                <a:ext cx="597981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𝐿𝑅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∗</m:t>
                      </m:r>
                      <m:r>
                        <a:rPr lang="en-US" sz="4800" b="0" i="1" smtClean="0">
                          <a:latin typeface="Cambria Math"/>
                        </a:rPr>
                        <m:t>𝐻𝑅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86" y="4191000"/>
                <a:ext cx="5979814" cy="83099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066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first lady of the internet</a:t>
            </a:r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381000" y="1964228"/>
            <a:ext cx="2049898" cy="2226772"/>
            <a:chOff x="304800" y="2209800"/>
            <a:chExt cx="1364098" cy="1740932"/>
          </a:xfrm>
        </p:grpSpPr>
        <p:pic>
          <p:nvPicPr>
            <p:cNvPr id="4" name="תמונה 3" descr="גזירת מסך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09800"/>
              <a:ext cx="1364098" cy="1249788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000" y="35814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Scene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𝐻𝑅</m:t>
                      </m:r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81400"/>
                  <a:ext cx="1219200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2658" t="-897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קבוצה 13"/>
          <p:cNvGrpSpPr/>
          <p:nvPr/>
        </p:nvGrpSpPr>
        <p:grpSpPr>
          <a:xfrm>
            <a:off x="2246247" y="1967778"/>
            <a:ext cx="2431248" cy="2451822"/>
            <a:chOff x="1752600" y="2239108"/>
            <a:chExt cx="1905000" cy="1949044"/>
          </a:xfrm>
        </p:grpSpPr>
        <p:pic>
          <p:nvPicPr>
            <p:cNvPr id="5" name="תמונה 4" descr="גזירת מסך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2239108"/>
              <a:ext cx="1249788" cy="1272650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52600" y="3541821"/>
                  <a:ext cx="1905000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Geometric transformation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541821"/>
                  <a:ext cx="1905000" cy="64633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t="-375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קבוצה 15"/>
          <p:cNvGrpSpPr/>
          <p:nvPr/>
        </p:nvGrpSpPr>
        <p:grpSpPr>
          <a:xfrm>
            <a:off x="4038600" y="1979501"/>
            <a:ext cx="2440758" cy="2211499"/>
            <a:chOff x="3276600" y="2209800"/>
            <a:chExt cx="1614854" cy="1676400"/>
          </a:xfrm>
        </p:grpSpPr>
        <p:pic>
          <p:nvPicPr>
            <p:cNvPr id="6" name="תמונה 5" descr="גזירת מסך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1257409" cy="12421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76600" y="3516868"/>
                  <a:ext cx="1614854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dirty="0" smtClean="0"/>
                    <a:t>Optical blur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3516868"/>
                  <a:ext cx="1614854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t="-875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קבוצה 16"/>
          <p:cNvGrpSpPr/>
          <p:nvPr/>
        </p:nvGrpSpPr>
        <p:grpSpPr>
          <a:xfrm>
            <a:off x="6325779" y="2339397"/>
            <a:ext cx="2589621" cy="1851603"/>
            <a:chOff x="5186776" y="2543934"/>
            <a:chExt cx="1676400" cy="1101998"/>
          </a:xfrm>
        </p:grpSpPr>
        <p:pic>
          <p:nvPicPr>
            <p:cNvPr id="7" name="תמונה 6" descr="גזירת מסך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543934"/>
              <a:ext cx="609653" cy="662997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86776" y="3276600"/>
                  <a:ext cx="16764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Sampling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776" y="3276600"/>
                  <a:ext cx="1676400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l="-2118" t="-686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קבוצה 17"/>
          <p:cNvGrpSpPr/>
          <p:nvPr/>
        </p:nvGrpSpPr>
        <p:grpSpPr>
          <a:xfrm>
            <a:off x="7731532" y="2357438"/>
            <a:ext cx="2707869" cy="1833562"/>
            <a:chOff x="6918906" y="2773623"/>
            <a:chExt cx="1399801" cy="1047677"/>
          </a:xfrm>
        </p:grpSpPr>
        <p:pic>
          <p:nvPicPr>
            <p:cNvPr id="8" name="תמונה 7" descr="גזירת מסך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906" y="2773623"/>
              <a:ext cx="624894" cy="655377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7107" y="34519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Noise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𝐿𝑅</m:t>
                      </m:r>
                    </m:oMath>
                  </a14:m>
                  <a:endParaRPr lang="he-IL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07" y="3451968"/>
                  <a:ext cx="1371600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 l="-1835" t="-654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87786" y="4191000"/>
                <a:ext cx="597981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𝐿𝑅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∗</m:t>
                      </m:r>
                      <m:r>
                        <a:rPr lang="en-US" sz="4800" b="0" i="1" smtClean="0">
                          <a:latin typeface="Cambria Math"/>
                        </a:rPr>
                        <m:t>𝐻𝑅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86" y="4191000"/>
                <a:ext cx="5979814" cy="83099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24000" y="5112603"/>
                <a:ext cx="597981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𝐿𝑅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𝐷𝐻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4800" b="0" i="1" smtClean="0">
                          <a:latin typeface="Cambria Math"/>
                        </a:rPr>
                        <m:t>∗</m:t>
                      </m:r>
                      <m:r>
                        <a:rPr lang="en-US" sz="4800" b="0" i="1" smtClean="0">
                          <a:latin typeface="Cambria Math"/>
                        </a:rPr>
                        <m:t>𝐻𝑅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12603"/>
                <a:ext cx="5979814" cy="830997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508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245</Words>
  <Application>Microsoft Office PowerPoint</Application>
  <PresentationFormat>‫הצגה על המסך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טרק</vt:lpstr>
      <vt:lpstr>Super-Resolution </vt:lpstr>
      <vt:lpstr>Introduction</vt:lpstr>
      <vt:lpstr>basics</vt:lpstr>
      <vt:lpstr>Examples</vt:lpstr>
      <vt:lpstr>basics</vt:lpstr>
      <vt:lpstr>Example – from single image</vt:lpstr>
      <vt:lpstr>The mathematical concept</vt:lpstr>
      <vt:lpstr>The first lady of the internet</vt:lpstr>
      <vt:lpstr>The first lady of the internet</vt:lpstr>
      <vt:lpstr>The sr problem</vt:lpstr>
      <vt:lpstr>example</vt:lpstr>
      <vt:lpstr>Preliminary results</vt:lpstr>
      <vt:lpstr>Example based – another approach</vt:lpstr>
      <vt:lpstr>Example based (CONT.)</vt:lpstr>
      <vt:lpstr>Preliminary results</vt:lpstr>
      <vt:lpstr>Preliminary results</vt:lpstr>
      <vt:lpstr>Datasets:</vt:lpstr>
      <vt:lpstr>Datasets: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Super-Resolution</dc:title>
  <dc:creator>USER</dc:creator>
  <cp:lastModifiedBy>Saar</cp:lastModifiedBy>
  <cp:revision>35</cp:revision>
  <dcterms:created xsi:type="dcterms:W3CDTF">2014-06-04T16:28:14Z</dcterms:created>
  <dcterms:modified xsi:type="dcterms:W3CDTF">2014-06-30T10:26:46Z</dcterms:modified>
</cp:coreProperties>
</file>