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2"/>
  </p:sldMasterIdLst>
  <p:notesMasterIdLst>
    <p:notesMasterId r:id="rId52"/>
  </p:notesMasterIdLst>
  <p:sldIdLst>
    <p:sldId id="272" r:id="rId3"/>
    <p:sldId id="273" r:id="rId4"/>
    <p:sldId id="274" r:id="rId5"/>
    <p:sldId id="275" r:id="rId6"/>
    <p:sldId id="276" r:id="rId7"/>
    <p:sldId id="277" r:id="rId8"/>
    <p:sldId id="278" r:id="rId9"/>
    <p:sldId id="279" r:id="rId10"/>
    <p:sldId id="280" r:id="rId11"/>
    <p:sldId id="281" r:id="rId12"/>
    <p:sldId id="282" r:id="rId13"/>
    <p:sldId id="283" r:id="rId14"/>
    <p:sldId id="284" r:id="rId15"/>
    <p:sldId id="286" r:id="rId16"/>
    <p:sldId id="287" r:id="rId17"/>
    <p:sldId id="285" r:id="rId18"/>
    <p:sldId id="288" r:id="rId19"/>
    <p:sldId id="312" r:id="rId20"/>
    <p:sldId id="313" r:id="rId21"/>
    <p:sldId id="314" r:id="rId22"/>
    <p:sldId id="315" r:id="rId23"/>
    <p:sldId id="316" r:id="rId24"/>
    <p:sldId id="317" r:id="rId25"/>
    <p:sldId id="311" r:id="rId26"/>
    <p:sldId id="289" r:id="rId27"/>
    <p:sldId id="290" r:id="rId28"/>
    <p:sldId id="291" r:id="rId29"/>
    <p:sldId id="292" r:id="rId30"/>
    <p:sldId id="293" r:id="rId31"/>
    <p:sldId id="294" r:id="rId32"/>
    <p:sldId id="300" r:id="rId33"/>
    <p:sldId id="295" r:id="rId34"/>
    <p:sldId id="296" r:id="rId35"/>
    <p:sldId id="297" r:id="rId36"/>
    <p:sldId id="298" r:id="rId37"/>
    <p:sldId id="299" r:id="rId38"/>
    <p:sldId id="301" r:id="rId39"/>
    <p:sldId id="302" r:id="rId40"/>
    <p:sldId id="303" r:id="rId41"/>
    <p:sldId id="304" r:id="rId42"/>
    <p:sldId id="305" r:id="rId43"/>
    <p:sldId id="306" r:id="rId44"/>
    <p:sldId id="307" r:id="rId45"/>
    <p:sldId id="308" r:id="rId46"/>
    <p:sldId id="310" r:id="rId47"/>
    <p:sldId id="319" r:id="rId48"/>
    <p:sldId id="320" r:id="rId49"/>
    <p:sldId id="318"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מחבר" initials="א" lastIdx="1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110" d="100"/>
          <a:sy n="110" d="100"/>
        </p:scale>
        <p:origin x="342" y="1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05-10T11:59:06.155" idx="1">
    <p:pos x="10" y="10"/>
    <p:text>talk about the the subject of hte presentaion and what was before</p:text>
    <p:extLst>
      <p:ext uri="{C676402C-5697-4E1C-873F-D02D1690AC5C}">
        <p15:threadingInfo xmlns:p15="http://schemas.microsoft.com/office/powerpoint/2012/main" timeZoneBias="-1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17-05-10T12:25:15.677" idx="13">
    <p:pos x="5688" y="679"/>
    <p:text>need to learn to explain!</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17-05-10T12:34:54.760" idx="14">
    <p:pos x="6614" y="1235"/>
    <p:text>desribe how every thing combine togther and the whole progress</p:text>
    <p:extLst>
      <p:ext uri="{C676402C-5697-4E1C-873F-D02D1690AC5C}">
        <p15:threadingInfo xmlns:p15="http://schemas.microsoft.com/office/powerpoint/2012/main" timeZoneBias="-1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3" dt="2017-05-10T12:49:38.128" idx="15">
    <p:pos x="6743" y="1898"/>
    <p:text>Describe what we are trying to achive(long sentences and sequnce not short answers and the problem with naive answering) than describe the equations (aj are the alignemnts) M bounding boxs and N words we want with dynamic programing to make minimize enrgy explain beta</p:text>
    <p:extLst>
      <p:ext uri="{C676402C-5697-4E1C-873F-D02D1690AC5C}">
        <p15:threadingInfo xmlns:p15="http://schemas.microsoft.com/office/powerpoint/2012/main" timeZoneBias="-1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17-05-10T12:51:28.257" idx="16">
    <p:pos x="432" y="1245"/>
    <p:text>explain why we use RNN-better for learning and adpating from past result describe the model</p:text>
    <p:extLst>
      <p:ext uri="{C676402C-5697-4E1C-873F-D02D1690AC5C}">
        <p15:threadingInfo xmlns:p15="http://schemas.microsoft.com/office/powerpoint/2012/main" timeZoneBias="-1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17-05-10T13:06:07.561" idx="17">
    <p:pos x="10" y="10"/>
    <p:text>explain the image and the process</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7-05-10T12:00:42.120" idx="2">
    <p:pos x="4266" y="2034"/>
    <p:text/>
    <p:extLst mod="1">
      <p:ext uri="{C676402C-5697-4E1C-873F-D02D1690AC5C}">
        <p15:threadingInfo xmlns:p15="http://schemas.microsoft.com/office/powerpoint/2012/main" timeZoneBias="-180"/>
      </p:ext>
    </p:extLst>
  </p:cm>
  <p:cm authorId="3" dt="2017-05-10T12:01:15.779" idx="3">
    <p:pos x="4266" y="2170"/>
    <p:text>talk about the genral idea behind the 2 papers, focusing on the goal and the objective</p:text>
    <p:extLst mod="1">
      <p:ext uri="{C676402C-5697-4E1C-873F-D02D1690AC5C}">
        <p15:threadingInfo xmlns:p15="http://schemas.microsoft.com/office/powerpoint/2012/main" timeZoneBias="-180">
          <p15:parentCm authorId="3"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7-05-10T12:02:39.453" idx="4">
    <p:pos x="483" y="1800"/>
    <p:text>explain the paper subject and what they want to achive expand the diffrence between this goal and current status</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17-05-10T12:05:22.770" idx="5">
    <p:pos x="10" y="10"/>
    <p:text>explain the picture expand about what is new from current satus regareding the answer</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17-05-10T12:07:16.923" idx="6">
    <p:pos x="2818" y="1502"/>
    <p:text>explain the 2 parts of the model, and each part what's its porupse</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17-05-10T12:09:04.845" idx="7">
    <p:pos x="7296" y="1468"/>
    <p:text>explain the Data set we get as input and the work we need to do inorder to convert it to an easy repensentioan for the gernrating part</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17-05-10T12:17:17.345" idx="8">
    <p:pos x="5857" y="2246"/>
    <p:text>explaining the equation, CNN is pretrained how its created every Ib what is the size of Wm what we want to achive and the final result for each V</p:text>
    <p:extLst>
      <p:ext uri="{C676402C-5697-4E1C-873F-D02D1690AC5C}">
        <p15:threadingInfo xmlns:p15="http://schemas.microsoft.com/office/powerpoint/2012/main" timeZoneBias="-180"/>
      </p:ext>
    </p:extLst>
  </p:cm>
  <p:cm authorId="3" dt="2017-05-10T12:34:52.112" idx="9">
    <p:pos x="5857" y="2382"/>
    <p:text>describe the use of RCNN to detect the 19 top location in the image</p:text>
    <p:extLst>
      <p:ext uri="{C676402C-5697-4E1C-873F-D02D1690AC5C}">
        <p15:threadingInfo xmlns:p15="http://schemas.microsoft.com/office/powerpoint/2012/main" timeZoneBias="-180">
          <p15:parentCm authorId="3" idx="8"/>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17-05-10T12:18:57.462" idx="10">
    <p:pos x="5873" y="1697"/>
    <p:text>describe the whole inear model (BRNN) explaining what It is ( what is t) describe the hidden layers and what they try to achive and the final result st</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17-05-10T12:21:53.926" idx="11">
    <p:pos x="10" y="10"/>
    <p:text>Explain what they are trying to do now(give score to image-sentence) , describe every variable and the iterations. Dot prodcut(simlarty beytween the vectors) gk is the imges and gl is the sentences</p:text>
    <p:extLst>
      <p:ext uri="{C676402C-5697-4E1C-873F-D02D1690AC5C}">
        <p15:threadingInfo xmlns:p15="http://schemas.microsoft.com/office/powerpoint/2012/main" timeZoneBias="-180"/>
      </p:ext>
    </p:extLst>
  </p:cm>
  <p:cm authorId="3" dt="2017-05-10T12:23:43.551" idx="12">
    <p:pos x="10" y="146"/>
    <p:text>describe the objective - higher score the image and sentecnes that are pairs than mis aligend pair</p:text>
    <p:extLst>
      <p:ext uri="{C676402C-5697-4E1C-873F-D02D1690AC5C}">
        <p15:threadingInfo xmlns:p15="http://schemas.microsoft.com/office/powerpoint/2012/main" timeZoneBias="-180">
          <p15:parentCm authorId="3" idx="1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D4573-58E7-4156-A133-2731F5F8D1A6}" type="datetimeFigureOut">
              <a:rPr lang="en-US" smtClean="0"/>
              <a:t>5/23/2017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B0CF2-7F87-4E02-A248-870047730F99}" type="slidenum">
              <a:rPr lang="en-US" smtClean="0"/>
              <a:t>‹#›</a:t>
            </a:fld>
            <a:endParaRPr lang="en-US"/>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1</a:t>
            </a:fld>
            <a:endParaRPr lang="en-US"/>
          </a:p>
        </p:txBody>
      </p:sp>
    </p:spTree>
    <p:extLst>
      <p:ext uri="{BB962C8B-B14F-4D97-AF65-F5344CB8AC3E}">
        <p14:creationId xmlns:p14="http://schemas.microsoft.com/office/powerpoint/2010/main" val="149513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893B0CF2-7F87-4E02-A248-870047730F99}" type="slidenum">
              <a:rPr lang="en-US" smtClean="0"/>
              <a:t>41</a:t>
            </a:fld>
            <a:endParaRPr lang="en-US"/>
          </a:p>
        </p:txBody>
      </p:sp>
    </p:spTree>
    <p:extLst>
      <p:ext uri="{BB962C8B-B14F-4D97-AF65-F5344CB8AC3E}">
        <p14:creationId xmlns:p14="http://schemas.microsoft.com/office/powerpoint/2010/main" val="3740875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30" name="Date Placeholder 29"/>
          <p:cNvSpPr>
            <a:spLocks noGrp="1"/>
          </p:cNvSpPr>
          <p:nvPr>
            <p:ph type="dt" sz="half" idx="10"/>
          </p:nvPr>
        </p:nvSpPr>
        <p:spPr/>
        <p:txBody>
          <a:bodyPr/>
          <a:lstStyle/>
          <a:p>
            <a:fld id="{021A1D30-C0A0-4124-A783-34D9F15FA0FE}" type="datetime1">
              <a:rPr lang="en-US" smtClean="0"/>
              <a:t>5/23/2017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cxnSp>
        <p:nvCxnSpPr>
          <p:cNvPr id="5" name="Straight Connector 4"/>
          <p:cNvCxnSpPr/>
          <p:nvPr/>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2D5871-AB0F-4B3D-8861-97E78CB7B47E}" type="datetime1">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418406-4C3F-4F3E-80BD-A22568EA37EB}" type="datetime1">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F28077-7188-48C5-8679-2287FAC952E9}" type="datetime1">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DCB740-6776-4EE9-99FD-96D592FA5A23}" type="datetime1">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F6BD99-6FFD-46C5-B5E2-43A34BDA2566}" type="datetime1">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022678E-214C-4CF8-97C7-95015FB02960}" type="datetime1">
              <a:rPr lang="en-US" smtClean="0"/>
              <a:t>5/23/2017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55660E0-FA77-4473-A859-74127B089143}" type="datetime1">
              <a:rPr lang="en-US" smtClean="0"/>
              <a:t>5/23/2017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5/23/2017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5197C5C-1CD1-417D-A89C-14747F5222C7}" type="datetime1">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5" name="Date Placeholder 4"/>
          <p:cNvSpPr>
            <a:spLocks noGrp="1"/>
          </p:cNvSpPr>
          <p:nvPr>
            <p:ph type="dt" sz="half" idx="10"/>
          </p:nvPr>
        </p:nvSpPr>
        <p:spPr/>
        <p:txBody>
          <a:bodyPr/>
          <a:lstStyle/>
          <a:p>
            <a:fld id="{1359EFBB-CFA1-4AA8-9123-F0B52DBD84FE}" type="datetime1">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t>‹#›</a:t>
            </a:fld>
            <a:endParaRPr lang="en-US"/>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grpSp>
      </p:gr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1"/>
                </a:solidFill>
              </a:defRPr>
            </a:lvl1pPr>
          </a:lstStyle>
          <a:p>
            <a:fld id="{61146459-E3C3-4969-9224-5ED50B492D17}" type="datetime1">
              <a:rPr lang="en-US" smtClean="0"/>
              <a:t>5/23/2017</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1"/>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1"/>
                </a:solidFill>
              </a:defRPr>
            </a:lvl1pPr>
          </a:lstStyle>
          <a:p>
            <a:fld id="{401CF334-2D5C-4859-84A6-CA7E6E43FAEB}" type="slidenum">
              <a:rPr lang="en-US" smtClean="0"/>
              <a:pPr/>
              <a:t>‹#›</a:t>
            </a:fld>
            <a:endParaRPr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omments" Target="../comments/commen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By: Guy Hamburger</a:t>
            </a:r>
            <a:endParaRPr lang="en-US" dirty="0"/>
          </a:p>
          <a:p>
            <a:endParaRPr lang="en-US" dirty="0"/>
          </a:p>
        </p:txBody>
      </p:sp>
      <p:sp>
        <p:nvSpPr>
          <p:cNvPr id="4" name="Title 3"/>
          <p:cNvSpPr>
            <a:spLocks noGrp="1"/>
          </p:cNvSpPr>
          <p:nvPr>
            <p:ph type="ctrTitle"/>
          </p:nvPr>
        </p:nvSpPr>
        <p:spPr/>
        <p:txBody>
          <a:bodyPr/>
          <a:lstStyle/>
          <a:p>
            <a:pPr algn="l"/>
            <a:r>
              <a:rPr lang="en-US" dirty="0" smtClean="0"/>
              <a:t>Vision &amp; </a:t>
            </a:r>
            <a:r>
              <a:rPr lang="en-US" dirty="0"/>
              <a:t>L</a:t>
            </a:r>
            <a:r>
              <a:rPr lang="en-US" dirty="0" smtClean="0"/>
              <a:t>anguage</a:t>
            </a:r>
            <a:endParaRPr lang="en-US" dirty="0"/>
          </a:p>
        </p:txBody>
      </p:sp>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452" y="3331197"/>
            <a:ext cx="4489096" cy="1810119"/>
          </a:xfrm>
        </p:spPr>
      </p:pic>
      <p:sp>
        <p:nvSpPr>
          <p:cNvPr id="3" name="Title 2"/>
          <p:cNvSpPr>
            <a:spLocks noGrp="1"/>
          </p:cNvSpPr>
          <p:nvPr>
            <p:ph type="title"/>
          </p:nvPr>
        </p:nvSpPr>
        <p:spPr/>
        <p:txBody>
          <a:bodyPr>
            <a:normAutofit fontScale="90000"/>
          </a:bodyPr>
          <a:lstStyle/>
          <a:p>
            <a:r>
              <a:rPr lang="en-US" dirty="0"/>
              <a:t>Data-alignment: </a:t>
            </a:r>
            <a:r>
              <a:rPr lang="en-US" dirty="0" smtClean="0"/>
              <a:t/>
            </a:r>
            <a:br>
              <a:rPr lang="en-US" dirty="0" smtClean="0"/>
            </a:br>
            <a:r>
              <a:rPr lang="en-US" dirty="0" smtClean="0"/>
              <a:t>Rank the assignment</a:t>
            </a:r>
            <a:endParaRPr lang="he-IL" dirty="0"/>
          </a:p>
        </p:txBody>
      </p:sp>
      <p:sp>
        <p:nvSpPr>
          <p:cNvPr id="5" name="מלבן 4"/>
          <p:cNvSpPr/>
          <p:nvPr/>
        </p:nvSpPr>
        <p:spPr>
          <a:xfrm>
            <a:off x="440924" y="2109124"/>
            <a:ext cx="10602897" cy="892552"/>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600" b="0" cap="none" spc="0" dirty="0" smtClean="0">
                <a:ln w="0"/>
                <a:solidFill>
                  <a:schemeClr val="tx1"/>
                </a:solidFill>
                <a:effectLst>
                  <a:outerShdw blurRad="38100" dist="19050" dir="2700000" algn="tl" rotWithShape="0">
                    <a:schemeClr val="dk1">
                      <a:alpha val="40000"/>
                    </a:schemeClr>
                  </a:outerShdw>
                </a:effectLst>
              </a:rPr>
              <a:t>Ranking the assignment while encouraging the correct </a:t>
            </a:r>
            <a:r>
              <a:rPr lang="en-US" sz="2600" dirty="0" smtClean="0">
                <a:ln w="0"/>
                <a:effectLst>
                  <a:outerShdw blurRad="38100" dist="19050" dir="2700000" algn="tl" rotWithShape="0">
                    <a:schemeClr val="dk1">
                      <a:alpha val="40000"/>
                    </a:schemeClr>
                  </a:outerShdw>
                </a:effectLst>
              </a:rPr>
              <a:t>assignment </a:t>
            </a:r>
            <a:r>
              <a:rPr lang="en-US" sz="2600" b="0" cap="none" spc="0" dirty="0" smtClean="0">
                <a:ln w="0"/>
                <a:solidFill>
                  <a:schemeClr val="tx1"/>
                </a:solidFill>
                <a:effectLst>
                  <a:outerShdw blurRad="38100" dist="19050" dir="2700000" algn="tl" rotWithShape="0">
                    <a:schemeClr val="dk1">
                      <a:alpha val="40000"/>
                    </a:schemeClr>
                  </a:outerShdw>
                </a:effectLst>
              </a:rPr>
              <a:t>to have higher score</a:t>
            </a:r>
            <a:endParaRPr lang="en-US" sz="2600" b="0" cap="none" spc="0" dirty="0" smtClean="0">
              <a:ln w="0"/>
              <a:solidFill>
                <a:schemeClr val="tx1"/>
              </a:solidFill>
              <a:effectLst>
                <a:outerShdw blurRad="38100" dist="19050" dir="2700000" algn="tl" rotWithShape="0">
                  <a:schemeClr val="dk1">
                    <a:alpha val="40000"/>
                  </a:schemeClr>
                </a:outerShdw>
              </a:effectLst>
            </a:endParaRPr>
          </a:p>
        </p:txBody>
      </p:sp>
      <p:sp>
        <p:nvSpPr>
          <p:cNvPr id="2" name="מלבן 1"/>
          <p:cNvSpPr/>
          <p:nvPr/>
        </p:nvSpPr>
        <p:spPr>
          <a:xfrm>
            <a:off x="440924" y="5470838"/>
            <a:ext cx="11410765" cy="492443"/>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600" dirty="0" smtClean="0">
                <a:ln w="0"/>
                <a:effectLst>
                  <a:outerShdw blurRad="38100" dist="19050" dir="2700000" algn="tl" rotWithShape="0">
                    <a:schemeClr val="dk1">
                      <a:alpha val="40000"/>
                    </a:schemeClr>
                  </a:outerShdw>
                </a:effectLst>
              </a:rPr>
              <a:t>Getting REAL </a:t>
            </a:r>
            <a:r>
              <a:rPr lang="en-US" sz="2600" dirty="0">
                <a:ln w="0"/>
                <a:effectLst>
                  <a:outerShdw blurRad="38100" dist="19050" dir="2700000" algn="tl" rotWithShape="0">
                    <a:schemeClr val="dk1">
                      <a:alpha val="40000"/>
                    </a:schemeClr>
                  </a:outerShdw>
                </a:effectLst>
              </a:rPr>
              <a:t>2 pairs of </a:t>
            </a:r>
            <a:r>
              <a:rPr lang="en-US" sz="2600" dirty="0" smtClean="0">
                <a:ln w="0"/>
                <a:effectLst>
                  <a:outerShdw blurRad="38100" dist="19050" dir="2700000" algn="tl" rotWithShape="0">
                    <a:schemeClr val="dk1">
                      <a:alpha val="40000"/>
                    </a:schemeClr>
                  </a:outerShdw>
                </a:effectLst>
              </a:rPr>
              <a:t>Image-Sentence have </a:t>
            </a:r>
            <a:r>
              <a:rPr lang="en-US" sz="2600" dirty="0">
                <a:ln w="0"/>
                <a:effectLst>
                  <a:outerShdw blurRad="38100" dist="19050" dir="2700000" algn="tl" rotWithShape="0">
                    <a:schemeClr val="dk1">
                      <a:alpha val="40000"/>
                    </a:schemeClr>
                  </a:outerShdw>
                </a:effectLst>
              </a:rPr>
              <a:t>higher score by margin</a:t>
            </a:r>
            <a:endParaRPr lang="he-IL" sz="2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3074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492" b="28621"/>
          <a:stretch/>
        </p:blipFill>
        <p:spPr>
          <a:xfrm>
            <a:off x="2560864" y="2108345"/>
            <a:ext cx="7070272" cy="4227139"/>
          </a:xfrm>
        </p:spPr>
      </p:pic>
      <p:sp>
        <p:nvSpPr>
          <p:cNvPr id="3" name="Title 2"/>
          <p:cNvSpPr>
            <a:spLocks noGrp="1"/>
          </p:cNvSpPr>
          <p:nvPr>
            <p:ph type="title"/>
          </p:nvPr>
        </p:nvSpPr>
        <p:spPr/>
        <p:txBody>
          <a:bodyPr/>
          <a:lstStyle/>
          <a:p>
            <a:r>
              <a:rPr lang="en-US" dirty="0" smtClean="0"/>
              <a:t>Short review</a:t>
            </a:r>
            <a:endParaRPr lang="he-IL" dirty="0"/>
          </a:p>
        </p:txBody>
      </p:sp>
    </p:spTree>
    <p:extLst>
      <p:ext uri="{BB962C8B-B14F-4D97-AF65-F5344CB8AC3E}">
        <p14:creationId xmlns:p14="http://schemas.microsoft.com/office/powerpoint/2010/main" val="599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9465" y="3263712"/>
            <a:ext cx="5637964" cy="1582381"/>
          </a:xfrm>
        </p:spPr>
      </p:pic>
      <p:sp>
        <p:nvSpPr>
          <p:cNvPr id="3" name="Title 2"/>
          <p:cNvSpPr>
            <a:spLocks noGrp="1"/>
          </p:cNvSpPr>
          <p:nvPr>
            <p:ph type="title"/>
          </p:nvPr>
        </p:nvSpPr>
        <p:spPr/>
        <p:txBody>
          <a:bodyPr>
            <a:normAutofit fontScale="90000"/>
          </a:bodyPr>
          <a:lstStyle/>
          <a:p>
            <a:r>
              <a:rPr lang="en-US" dirty="0"/>
              <a:t>Data-alignment: </a:t>
            </a:r>
            <a:r>
              <a:rPr lang="en-US" dirty="0" smtClean="0"/>
              <a:t/>
            </a:r>
            <a:br>
              <a:rPr lang="en-US" dirty="0" smtClean="0"/>
            </a:br>
            <a:r>
              <a:rPr lang="en-US" dirty="0" smtClean="0"/>
              <a:t>Text segments alignments to images</a:t>
            </a:r>
            <a:endParaRPr lang="he-IL" dirty="0"/>
          </a:p>
        </p:txBody>
      </p:sp>
      <p:sp>
        <p:nvSpPr>
          <p:cNvPr id="5" name="מלבן 4"/>
          <p:cNvSpPr/>
          <p:nvPr/>
        </p:nvSpPr>
        <p:spPr>
          <a:xfrm>
            <a:off x="440924" y="2109124"/>
            <a:ext cx="11632707" cy="892552"/>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600" b="0" cap="none" spc="0" dirty="0" smtClean="0">
                <a:ln w="0"/>
                <a:solidFill>
                  <a:schemeClr val="tx1"/>
                </a:solidFill>
                <a:effectLst>
                  <a:outerShdw blurRad="38100" dist="19050" dir="2700000" algn="tl" rotWithShape="0">
                    <a:schemeClr val="dk1">
                      <a:alpha val="40000"/>
                    </a:schemeClr>
                  </a:outerShdw>
                </a:effectLst>
              </a:rPr>
              <a:t>Achieving natural </a:t>
            </a:r>
            <a:r>
              <a:rPr lang="en-US" sz="2600" b="0" cap="none" spc="0" dirty="0" smtClean="0">
                <a:ln w="0"/>
                <a:solidFill>
                  <a:schemeClr val="tx1"/>
                </a:solidFill>
                <a:effectLst>
                  <a:outerShdw blurRad="38100" dist="19050" dir="2700000" algn="tl" rotWithShape="0">
                    <a:schemeClr val="dk1">
                      <a:alpha val="40000"/>
                    </a:schemeClr>
                  </a:outerShdw>
                </a:effectLst>
              </a:rPr>
              <a:t>language </a:t>
            </a:r>
            <a:r>
              <a:rPr lang="en-US" sz="2600" dirty="0" smtClean="0">
                <a:ln w="0"/>
                <a:effectLst>
                  <a:outerShdw blurRad="38100" dist="19050" dir="2700000" algn="tl" rotWithShape="0">
                    <a:schemeClr val="dk1">
                      <a:alpha val="40000"/>
                    </a:schemeClr>
                  </a:outerShdw>
                </a:effectLst>
              </a:rPr>
              <a:t>- </a:t>
            </a:r>
            <a:r>
              <a:rPr lang="en-US" sz="2600" b="0" cap="none" spc="0" dirty="0" smtClean="0">
                <a:ln w="0"/>
                <a:solidFill>
                  <a:schemeClr val="tx1"/>
                </a:solidFill>
                <a:effectLst>
                  <a:outerShdw blurRad="38100" dist="19050" dir="2700000" algn="tl" rotWithShape="0">
                    <a:schemeClr val="dk1">
                      <a:alpha val="40000"/>
                    </a:schemeClr>
                  </a:outerShdw>
                </a:effectLst>
              </a:rPr>
              <a:t>each description as </a:t>
            </a:r>
            <a:r>
              <a:rPr lang="en-US" sz="2600" b="0" cap="none" spc="0" dirty="0" smtClean="0">
                <a:ln w="0"/>
                <a:solidFill>
                  <a:schemeClr val="tx1"/>
                </a:solidFill>
                <a:effectLst>
                  <a:outerShdw blurRad="38100" dist="19050" dir="2700000" algn="tl" rotWithShape="0">
                    <a:schemeClr val="dk1">
                      <a:alpha val="40000"/>
                    </a:schemeClr>
                  </a:outerShdw>
                </a:effectLst>
              </a:rPr>
              <a:t>a long sentence and not </a:t>
            </a:r>
            <a:r>
              <a:rPr lang="en-US" sz="2600" b="0" cap="none" spc="0" dirty="0" smtClean="0">
                <a:ln w="0"/>
                <a:solidFill>
                  <a:schemeClr val="tx1"/>
                </a:solidFill>
                <a:effectLst>
                  <a:outerShdw blurRad="38100" dist="19050" dir="2700000" algn="tl" rotWithShape="0">
                    <a:schemeClr val="dk1">
                      <a:alpha val="40000"/>
                    </a:schemeClr>
                  </a:outerShdw>
                </a:effectLst>
              </a:rPr>
              <a:t>as a </a:t>
            </a:r>
            <a:r>
              <a:rPr lang="en-US" sz="2600" b="0" cap="none" spc="0" dirty="0" smtClean="0">
                <a:ln w="0"/>
                <a:solidFill>
                  <a:schemeClr val="tx1"/>
                </a:solidFill>
                <a:effectLst>
                  <a:outerShdw blurRad="38100" dist="19050" dir="2700000" algn="tl" rotWithShape="0">
                    <a:schemeClr val="dk1">
                      <a:alpha val="40000"/>
                    </a:schemeClr>
                  </a:outerShdw>
                </a:effectLst>
              </a:rPr>
              <a:t>single </a:t>
            </a:r>
            <a:r>
              <a:rPr lang="en-US" sz="2600" b="0" cap="none" spc="0" dirty="0" smtClean="0">
                <a:ln w="0"/>
                <a:solidFill>
                  <a:schemeClr val="tx1"/>
                </a:solidFill>
                <a:effectLst>
                  <a:outerShdw blurRad="38100" dist="19050" dir="2700000" algn="tl" rotWithShape="0">
                    <a:schemeClr val="dk1">
                      <a:alpha val="40000"/>
                    </a:schemeClr>
                  </a:outerShdw>
                </a:effectLst>
              </a:rPr>
              <a:t>word (</a:t>
            </a:r>
            <a:r>
              <a:rPr lang="en-US" sz="2600" b="0" cap="none" spc="0" dirty="0" smtClean="0">
                <a:ln w="0"/>
                <a:solidFill>
                  <a:schemeClr val="tx1"/>
                </a:solidFill>
                <a:effectLst>
                  <a:outerShdw blurRad="38100" dist="19050" dir="2700000" algn="tl" rotWithShape="0">
                    <a:schemeClr val="dk1">
                      <a:alpha val="40000"/>
                    </a:schemeClr>
                  </a:outerShdw>
                </a:effectLst>
              </a:rPr>
              <a:t>if the score allows)</a:t>
            </a:r>
          </a:p>
        </p:txBody>
      </p:sp>
      <mc:AlternateContent xmlns:mc="http://schemas.openxmlformats.org/markup-compatibility/2006">
        <mc:Choice xmlns:a14="http://schemas.microsoft.com/office/drawing/2010/main" Requires="a14">
          <p:sp>
            <p:nvSpPr>
              <p:cNvPr id="6" name="מלבן 5"/>
              <p:cNvSpPr/>
              <p:nvPr/>
            </p:nvSpPr>
            <p:spPr>
              <a:xfrm>
                <a:off x="440924" y="5108129"/>
                <a:ext cx="11632707" cy="1324786"/>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600" b="0" cap="none" spc="0" dirty="0" smtClean="0">
                    <a:ln w="0"/>
                    <a:solidFill>
                      <a:schemeClr val="tx1"/>
                    </a:solidFill>
                    <a:effectLst>
                      <a:outerShdw blurRad="38100" dist="19050" dir="2700000" algn="tl" rotWithShape="0">
                        <a:schemeClr val="dk1">
                          <a:alpha val="40000"/>
                        </a:schemeClr>
                      </a:outerShdw>
                    </a:effectLst>
                  </a:rPr>
                  <a:t>Each alignment is </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𝑎</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𝑗</m:t>
                        </m:r>
                      </m:sub>
                    </m:sSub>
                    <m:r>
                      <a:rPr lang="en-US" sz="2600" i="1" dirty="0">
                        <a:ln w="0"/>
                        <a:effectLst>
                          <a:outerShdw blurRad="38100" dist="19050" dir="2700000" algn="tl" rotWithShape="0">
                            <a:schemeClr val="dk1">
                              <a:alpha val="40000"/>
                            </a:schemeClr>
                          </a:outerShdw>
                        </a:effectLst>
                        <a:latin typeface="Cambria Math" panose="02040503050406030204" pitchFamily="18" charset="0"/>
                      </a:rPr>
                      <m:t> </m:t>
                    </m:r>
                  </m:oMath>
                </a14:m>
                <a:r>
                  <a:rPr lang="en-US" sz="2600" dirty="0" smtClean="0">
                    <a:ln w="0"/>
                    <a:effectLst>
                      <a:outerShdw blurRad="38100" dist="19050" dir="2700000" algn="tl" rotWithShape="0">
                        <a:schemeClr val="dk1">
                          <a:alpha val="40000"/>
                        </a:schemeClr>
                      </a:outerShdw>
                    </a:effectLst>
                  </a:rPr>
                  <a:t>{1…M} for j= 1….N (M bounding boxes ,N words)   </a:t>
                </a:r>
                <a:r>
                  <a:rPr lang="en-US" sz="2600" b="0" cap="none" spc="0" dirty="0" smtClean="0">
                    <a:ln w="0"/>
                    <a:solidFill>
                      <a:schemeClr val="tx1"/>
                    </a:solidFill>
                    <a:effectLst>
                      <a:outerShdw blurRad="38100" dist="19050" dir="2700000" algn="tl" rotWithShape="0">
                        <a:schemeClr val="dk1">
                          <a:alpha val="40000"/>
                        </a:schemeClr>
                      </a:outerShdw>
                    </a:effectLst>
                  </a:rPr>
                  <a:t>While trying to </a:t>
                </a:r>
                <a:r>
                  <a:rPr lang="en-US" sz="2600" b="0" cap="none" spc="0" dirty="0" smtClean="0">
                    <a:ln w="0"/>
                    <a:solidFill>
                      <a:schemeClr val="tx1"/>
                    </a:solidFill>
                    <a:effectLst>
                      <a:outerShdw blurRad="38100" dist="19050" dir="2700000" algn="tl" rotWithShape="0">
                        <a:schemeClr val="dk1">
                          <a:alpha val="40000"/>
                        </a:schemeClr>
                      </a:outerShdw>
                    </a:effectLst>
                  </a:rPr>
                  <a:t>minimize the total energy in the </a:t>
                </a:r>
                <a:r>
                  <a:rPr lang="en-US" sz="2600" b="0" cap="none" spc="0" dirty="0" smtClean="0">
                    <a:ln w="0"/>
                    <a:solidFill>
                      <a:schemeClr val="tx1"/>
                    </a:solidFill>
                    <a:effectLst>
                      <a:outerShdw blurRad="38100" dist="19050" dir="2700000" algn="tl" rotWithShape="0">
                        <a:schemeClr val="dk1">
                          <a:alpha val="40000"/>
                        </a:schemeClr>
                      </a:outerShdw>
                    </a:effectLst>
                  </a:rPr>
                  <a:t>formula using </a:t>
                </a:r>
                <a:r>
                  <a:rPr lang="en-US" sz="2600" b="0" cap="none" spc="0" dirty="0" smtClean="0">
                    <a:ln w="0"/>
                    <a:solidFill>
                      <a:schemeClr val="tx1"/>
                    </a:solidFill>
                    <a:effectLst>
                      <a:outerShdw blurRad="38100" dist="19050" dir="2700000" algn="tl" rotWithShape="0">
                        <a:schemeClr val="dk1">
                          <a:alpha val="40000"/>
                        </a:schemeClr>
                      </a:outerShdw>
                    </a:effectLst>
                  </a:rPr>
                  <a:t>dynamic programing </a:t>
                </a:r>
              </a:p>
            </p:txBody>
          </p:sp>
        </mc:Choice>
        <mc:Fallback>
          <p:sp>
            <p:nvSpPr>
              <p:cNvPr id="6" name="מלבן 5"/>
              <p:cNvSpPr>
                <a:spLocks noRot="1" noChangeAspect="1" noMove="1" noResize="1" noEditPoints="1" noAdjustHandles="1" noChangeArrowheads="1" noChangeShapeType="1" noTextEdit="1"/>
              </p:cNvSpPr>
              <p:nvPr/>
            </p:nvSpPr>
            <p:spPr>
              <a:xfrm>
                <a:off x="440924" y="5108129"/>
                <a:ext cx="11632707" cy="1324786"/>
              </a:xfrm>
              <a:prstGeom prst="rect">
                <a:avLst/>
              </a:prstGeom>
              <a:blipFill rotWithShape="0">
                <a:blip r:embed="rId3"/>
                <a:stretch>
                  <a:fillRect l="-891" t="-5069" b="-12903"/>
                </a:stretch>
              </a:blipFill>
            </p:spPr>
            <p:txBody>
              <a:bodyPr/>
              <a:lstStyle/>
              <a:p>
                <a:r>
                  <a:rPr lang="en-US">
                    <a:noFill/>
                  </a:rPr>
                  <a:t> </a:t>
                </a:r>
              </a:p>
            </p:txBody>
          </p:sp>
        </mc:Fallback>
      </mc:AlternateContent>
    </p:spTree>
    <p:extLst>
      <p:ext uri="{BB962C8B-B14F-4D97-AF65-F5344CB8AC3E}">
        <p14:creationId xmlns:p14="http://schemas.microsoft.com/office/powerpoint/2010/main" val="89045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1700" y="3243945"/>
            <a:ext cx="7827273" cy="1459594"/>
          </a:xfrm>
        </p:spPr>
      </p:pic>
      <p:sp>
        <p:nvSpPr>
          <p:cNvPr id="3" name="Title 2"/>
          <p:cNvSpPr>
            <a:spLocks noGrp="1"/>
          </p:cNvSpPr>
          <p:nvPr>
            <p:ph type="title"/>
          </p:nvPr>
        </p:nvSpPr>
        <p:spPr/>
        <p:txBody>
          <a:bodyPr>
            <a:normAutofit fontScale="90000"/>
          </a:bodyPr>
          <a:lstStyle/>
          <a:p>
            <a:r>
              <a:rPr lang="en-US" dirty="0" smtClean="0"/>
              <a:t>Generating descriptions:</a:t>
            </a:r>
            <a:br>
              <a:rPr lang="en-US" dirty="0" smtClean="0"/>
            </a:br>
            <a:r>
              <a:rPr lang="en-US" dirty="0" smtClean="0"/>
              <a:t>The RNN</a:t>
            </a:r>
            <a:endParaRPr lang="he-IL" dirty="0"/>
          </a:p>
        </p:txBody>
      </p:sp>
      <p:sp>
        <p:nvSpPr>
          <p:cNvPr id="2" name="מלבן 1"/>
          <p:cNvSpPr/>
          <p:nvPr/>
        </p:nvSpPr>
        <p:spPr>
          <a:xfrm>
            <a:off x="609600" y="1984669"/>
            <a:ext cx="11277600" cy="892552"/>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600" dirty="0" smtClean="0">
                <a:ln w="0"/>
                <a:effectLst>
                  <a:outerShdw blurRad="38100" dist="19050" dir="2700000" algn="tl" rotWithShape="0">
                    <a:schemeClr val="dk1">
                      <a:alpha val="40000"/>
                    </a:schemeClr>
                  </a:outerShdw>
                </a:effectLst>
              </a:rPr>
              <a:t>Why RNN? </a:t>
            </a:r>
            <a:r>
              <a:rPr lang="en-US" sz="2600" dirty="0" smtClean="0">
                <a:ln w="0"/>
                <a:effectLst>
                  <a:outerShdw blurRad="38100" dist="19050" dir="2700000" algn="tl" rotWithShape="0">
                    <a:schemeClr val="dk1">
                      <a:alpha val="40000"/>
                    </a:schemeClr>
                  </a:outerShdw>
                </a:effectLst>
              </a:rPr>
              <a:t>Need </a:t>
            </a:r>
            <a:r>
              <a:rPr lang="en-US" sz="2600" dirty="0" smtClean="0">
                <a:ln w="0"/>
                <a:effectLst>
                  <a:outerShdw blurRad="38100" dist="19050" dir="2700000" algn="tl" rotWithShape="0">
                    <a:schemeClr val="dk1">
                      <a:alpha val="40000"/>
                    </a:schemeClr>
                  </a:outerShdw>
                </a:effectLst>
              </a:rPr>
              <a:t>a NN that can learn from past </a:t>
            </a:r>
            <a:r>
              <a:rPr lang="en-US" sz="2600" dirty="0" smtClean="0">
                <a:ln w="0"/>
                <a:effectLst>
                  <a:outerShdw blurRad="38100" dist="19050" dir="2700000" algn="tl" rotWithShape="0">
                    <a:schemeClr val="dk1">
                      <a:alpha val="40000"/>
                    </a:schemeClr>
                  </a:outerShdw>
                </a:effectLst>
              </a:rPr>
              <a:t>decisions and </a:t>
            </a:r>
            <a:r>
              <a:rPr lang="en-US" sz="2600" dirty="0" smtClean="0">
                <a:ln w="0"/>
                <a:effectLst>
                  <a:outerShdw blurRad="38100" dist="19050" dir="2700000" algn="tl" rotWithShape="0">
                    <a:schemeClr val="dk1">
                      <a:alpha val="40000"/>
                    </a:schemeClr>
                  </a:outerShdw>
                </a:effectLst>
              </a:rPr>
              <a:t>infer it to </a:t>
            </a:r>
            <a:r>
              <a:rPr lang="en-US" sz="2600" dirty="0" smtClean="0">
                <a:ln w="0"/>
                <a:effectLst>
                  <a:outerShdw blurRad="38100" dist="19050" dir="2700000" algn="tl" rotWithShape="0">
                    <a:schemeClr val="dk1">
                      <a:alpha val="40000"/>
                    </a:schemeClr>
                  </a:outerShdw>
                </a:effectLst>
              </a:rPr>
              <a:t>a </a:t>
            </a:r>
            <a:r>
              <a:rPr lang="en-US" sz="2600" dirty="0" smtClean="0">
                <a:ln w="0"/>
                <a:effectLst>
                  <a:outerShdw blurRad="38100" dist="19050" dir="2700000" algn="tl" rotWithShape="0">
                    <a:schemeClr val="dk1">
                      <a:alpha val="40000"/>
                    </a:schemeClr>
                  </a:outerShdw>
                </a:effectLst>
              </a:rPr>
              <a:t>current state</a:t>
            </a:r>
            <a:r>
              <a:rPr lang="en-US" sz="2600" dirty="0" smtClean="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rPr>
              <a:t>as </a:t>
            </a:r>
            <a:r>
              <a:rPr lang="en-US" sz="2600" dirty="0" smtClean="0">
                <a:ln w="0"/>
                <a:effectLst>
                  <a:outerShdw blurRad="38100" dist="19050" dir="2700000" algn="tl" rotWithShape="0">
                    <a:schemeClr val="dk1">
                      <a:alpha val="40000"/>
                    </a:schemeClr>
                  </a:outerShdw>
                </a:effectLst>
              </a:rPr>
              <a:t>known </a:t>
            </a:r>
            <a:r>
              <a:rPr lang="en-US" sz="2600" dirty="0" smtClean="0">
                <a:ln w="0"/>
                <a:effectLst>
                  <a:outerShdw blurRad="38100" dist="19050" dir="2700000" algn="tl" rotWithShape="0">
                    <a:schemeClr val="dk1">
                      <a:alpha val="40000"/>
                    </a:schemeClr>
                  </a:outerShdw>
                </a:effectLst>
              </a:rPr>
              <a:t>RNN does it the best.</a:t>
            </a:r>
            <a:endParaRPr lang="he-IL" sz="26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mc:Choice xmlns:a14="http://schemas.microsoft.com/office/drawing/2010/main" Requires="a14">
          <p:sp>
            <p:nvSpPr>
              <p:cNvPr id="5" name="מלבן 4"/>
              <p:cNvSpPr/>
              <p:nvPr/>
            </p:nvSpPr>
            <p:spPr>
              <a:xfrm>
                <a:off x="609600" y="4765119"/>
                <a:ext cx="11277600" cy="1692771"/>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600" dirty="0" smtClean="0">
                    <a:ln w="0"/>
                    <a:effectLst>
                      <a:outerShdw blurRad="38100" dist="19050" dir="2700000" algn="tl" rotWithShape="0">
                        <a:schemeClr val="dk1">
                          <a:alpha val="40000"/>
                        </a:schemeClr>
                      </a:outerShdw>
                    </a:effectLst>
                  </a:rPr>
                  <a:t>I is image region,(</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i="1" dirty="0">
                            <a:ln w="0"/>
                            <a:effectLst>
                              <a:outerShdw blurRad="38100" dist="19050" dir="2700000" algn="tl" rotWithShape="0">
                                <a:schemeClr val="dk1">
                                  <a:alpha val="40000"/>
                                </a:schemeClr>
                              </a:outerShdw>
                            </a:effectLst>
                            <a:latin typeface="Cambria Math" panose="02040503050406030204" pitchFamily="18" charset="0"/>
                          </a:rPr>
                          <m:t>𝑥</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1</m:t>
                        </m:r>
                      </m:sub>
                    </m:sSub>
                  </m:oMath>
                </a14:m>
                <a:r>
                  <a:rPr lang="en-US" sz="2600" dirty="0" smtClean="0">
                    <a:ln w="0"/>
                    <a:effectLst>
                      <a:outerShdw blurRad="38100" dist="19050" dir="2700000" algn="tl" rotWithShape="0">
                        <a:schemeClr val="dk1">
                          <a:alpha val="40000"/>
                        </a:schemeClr>
                      </a:outerShdw>
                    </a:effectLst>
                  </a:rPr>
                  <a:t>…</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𝑥</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𝑇</m:t>
                        </m:r>
                      </m:sub>
                    </m:sSub>
                  </m:oMath>
                </a14:m>
                <a:r>
                  <a:rPr lang="en-US" sz="2600" dirty="0" smtClean="0">
                    <a:ln w="0"/>
                    <a:effectLst>
                      <a:outerShdw blurRad="38100" dist="19050" dir="2700000" algn="tl" rotWithShape="0">
                        <a:schemeClr val="dk1">
                          <a:alpha val="40000"/>
                        </a:schemeClr>
                      </a:outerShdw>
                    </a:effectLst>
                  </a:rPr>
                  <a:t>) words input. And (</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h</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1</m:t>
                        </m:r>
                      </m:sub>
                    </m:sSub>
                  </m:oMath>
                </a14:m>
                <a:r>
                  <a:rPr lang="en-US" sz="2600" dirty="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rPr>
                  <a:t>…</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h</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𝑡</m:t>
                        </m:r>
                      </m:sub>
                    </m:sSub>
                  </m:oMath>
                </a14:m>
                <a:r>
                  <a:rPr lang="en-US" sz="2600" dirty="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rPr>
                  <a:t>) hidden layers and output (</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𝑦</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1</m:t>
                        </m:r>
                      </m:sub>
                    </m:sSub>
                  </m:oMath>
                </a14:m>
                <a:r>
                  <a:rPr lang="en-US" sz="2600" dirty="0" smtClean="0">
                    <a:ln w="0"/>
                    <a:effectLst>
                      <a:outerShdw blurRad="38100" dist="19050" dir="2700000" algn="tl" rotWithShape="0">
                        <a:schemeClr val="dk1">
                          <a:alpha val="40000"/>
                        </a:schemeClr>
                      </a:outerShdw>
                    </a:effectLst>
                  </a:rPr>
                  <a:t>,….</a:t>
                </a:r>
                <a:r>
                  <a:rPr lang="en-US" sz="2600" dirty="0">
                    <a:ln w="0"/>
                    <a:effectLst>
                      <a:outerShdw blurRad="38100" dist="19050" dir="2700000" algn="tl" rotWithShape="0">
                        <a:schemeClr val="dk1">
                          <a:alpha val="40000"/>
                        </a:schemeClr>
                      </a:outerShdw>
                    </a:effectLst>
                  </a:rPr>
                  <a:t> </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𝑦</m:t>
                        </m:r>
                      </m:e>
                      <m:sub>
                        <m:r>
                          <a:rPr lang="en-US" sz="2600" i="1" dirty="0">
                            <a:ln w="0"/>
                            <a:effectLst>
                              <a:outerShdw blurRad="38100" dist="19050" dir="2700000" algn="tl" rotWithShape="0">
                                <a:schemeClr val="dk1">
                                  <a:alpha val="40000"/>
                                </a:schemeClr>
                              </a:outerShdw>
                            </a:effectLst>
                            <a:latin typeface="Cambria Math" panose="02040503050406030204" pitchFamily="18" charset="0"/>
                          </a:rPr>
                          <m:t>𝑇</m:t>
                        </m:r>
                      </m:sub>
                    </m:sSub>
                  </m:oMath>
                </a14:m>
                <a:r>
                  <a:rPr lang="en-US" sz="2600" dirty="0" smtClean="0">
                    <a:ln w="0"/>
                    <a:effectLst>
                      <a:outerShdw blurRad="38100" dist="19050" dir="2700000" algn="tl" rotWithShape="0">
                        <a:schemeClr val="dk1">
                          <a:alpha val="40000"/>
                        </a:schemeClr>
                      </a:outerShdw>
                    </a:effectLst>
                  </a:rPr>
                  <a:t>) t=1 to T </a:t>
                </a:r>
                <a:endParaRPr lang="en-US" sz="2600" dirty="0" smtClean="0">
                  <a:ln w="0"/>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en-US" sz="2600" dirty="0" smtClean="0">
                    <a:ln w="0"/>
                    <a:effectLst>
                      <a:outerShdw blurRad="38100" dist="19050" dir="2700000" algn="tl" rotWithShape="0">
                        <a:schemeClr val="dk1">
                          <a:alpha val="40000"/>
                        </a:schemeClr>
                      </a:outerShdw>
                    </a:effectLst>
                  </a:rPr>
                  <a:t> </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𝑦</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𝑡</m:t>
                        </m:r>
                      </m:sub>
                    </m:sSub>
                  </m:oMath>
                </a14:m>
                <a:r>
                  <a:rPr lang="en-US" sz="2600" b="0" cap="none" spc="0" dirty="0" smtClean="0">
                    <a:ln w="0"/>
                    <a:solidFill>
                      <a:schemeClr val="tx1"/>
                    </a:solidFill>
                    <a:effectLst>
                      <a:outerShdw blurRad="38100" dist="19050" dir="2700000" algn="tl" rotWithShape="0">
                        <a:schemeClr val="dk1">
                          <a:alpha val="40000"/>
                        </a:schemeClr>
                      </a:outerShdw>
                    </a:effectLst>
                  </a:rPr>
                  <a:t> hold the log probabilities of words in the </a:t>
                </a:r>
                <a:r>
                  <a:rPr lang="en-US" sz="2600" b="0" cap="none" spc="0" dirty="0" smtClean="0">
                    <a:ln w="0"/>
                    <a:solidFill>
                      <a:schemeClr val="tx1"/>
                    </a:solidFill>
                    <a:effectLst>
                      <a:outerShdw blurRad="38100" dist="19050" dir="2700000" algn="tl" rotWithShape="0">
                        <a:schemeClr val="dk1">
                          <a:alpha val="40000"/>
                        </a:schemeClr>
                      </a:outerShdw>
                    </a:effectLst>
                  </a:rPr>
                  <a:t>dictionary</a:t>
                </a:r>
              </a:p>
              <a:p>
                <a:pPr marL="457200" indent="-457200">
                  <a:buFont typeface="Arial" panose="020B0604020202020204" pitchFamily="34" charset="0"/>
                  <a:buChar char="•"/>
                </a:pPr>
                <a:r>
                  <a:rPr lang="en-US" sz="2600" b="0" cap="none" spc="0" dirty="0" smtClean="0">
                    <a:ln w="0"/>
                    <a:solidFill>
                      <a:schemeClr val="tx1"/>
                    </a:solidFill>
                    <a:effectLst>
                      <a:outerShdw blurRad="38100" dist="19050" dir="2700000" algn="tl" rotWithShape="0">
                        <a:schemeClr val="dk1">
                          <a:alpha val="40000"/>
                        </a:schemeClr>
                      </a:outerShdw>
                    </a:effectLst>
                  </a:rPr>
                  <a:t> </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𝑏</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𝑣</m:t>
                        </m:r>
                      </m:sub>
                    </m:sSub>
                  </m:oMath>
                </a14:m>
                <a:r>
                  <a:rPr lang="en-US" sz="2600" b="0" cap="none" spc="0" dirty="0" smtClean="0">
                    <a:ln w="0"/>
                    <a:solidFill>
                      <a:schemeClr val="tx1"/>
                    </a:solidFill>
                    <a:effectLst>
                      <a:outerShdw blurRad="38100" dist="19050" dir="2700000" algn="tl" rotWithShape="0">
                        <a:schemeClr val="dk1">
                          <a:alpha val="40000"/>
                        </a:schemeClr>
                      </a:outerShdw>
                    </a:effectLst>
                  </a:rPr>
                  <a:t> is the bias which we give on the first iteration </a:t>
                </a:r>
                <a:r>
                  <a:rPr lang="en-US" sz="2600" b="0" cap="none" spc="0" dirty="0" smtClean="0">
                    <a:ln w="0"/>
                    <a:solidFill>
                      <a:schemeClr val="tx1"/>
                    </a:solidFill>
                    <a:effectLst>
                      <a:outerShdw blurRad="38100" dist="19050" dir="2700000" algn="tl" rotWithShape="0">
                        <a:schemeClr val="dk1">
                          <a:alpha val="40000"/>
                        </a:schemeClr>
                      </a:outerShdw>
                    </a:effectLst>
                  </a:rPr>
                  <a:t>only</a:t>
                </a:r>
                <a:endParaRPr lang="he-IL" sz="2600" b="0" cap="none" spc="0" dirty="0">
                  <a:ln w="0"/>
                  <a:solidFill>
                    <a:schemeClr val="tx1"/>
                  </a:solidFill>
                  <a:effectLst>
                    <a:outerShdw blurRad="38100" dist="19050" dir="2700000" algn="tl" rotWithShape="0">
                      <a:schemeClr val="dk1">
                        <a:alpha val="40000"/>
                      </a:schemeClr>
                    </a:outerShdw>
                  </a:effectLst>
                </a:endParaRPr>
              </a:p>
            </p:txBody>
          </p:sp>
        </mc:Choice>
        <mc:Fallback>
          <p:sp>
            <p:nvSpPr>
              <p:cNvPr id="5" name="מלבן 4"/>
              <p:cNvSpPr>
                <a:spLocks noRot="1" noChangeAspect="1" noMove="1" noResize="1" noEditPoints="1" noAdjustHandles="1" noChangeArrowheads="1" noChangeShapeType="1" noTextEdit="1"/>
              </p:cNvSpPr>
              <p:nvPr/>
            </p:nvSpPr>
            <p:spPr>
              <a:xfrm>
                <a:off x="609600" y="4765119"/>
                <a:ext cx="11277600" cy="1692771"/>
              </a:xfrm>
              <a:prstGeom prst="rect">
                <a:avLst/>
              </a:prstGeom>
              <a:blipFill rotWithShape="0">
                <a:blip r:embed="rId3"/>
                <a:stretch>
                  <a:fillRect l="-919" t="-4332" r="-1405" b="-10108"/>
                </a:stretch>
              </a:blipFill>
            </p:spPr>
            <p:txBody>
              <a:bodyPr/>
              <a:lstStyle/>
              <a:p>
                <a:r>
                  <a:rPr lang="en-US">
                    <a:noFill/>
                  </a:rPr>
                  <a:t> </a:t>
                </a:r>
              </a:p>
            </p:txBody>
          </p:sp>
        </mc:Fallback>
      </mc:AlternateContent>
    </p:spTree>
    <p:extLst>
      <p:ext uri="{BB962C8B-B14F-4D97-AF65-F5344CB8AC3E}">
        <p14:creationId xmlns:p14="http://schemas.microsoft.com/office/powerpoint/2010/main" val="200721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normAutofit fontScale="90000"/>
          </a:bodyPr>
          <a:lstStyle/>
          <a:p>
            <a:r>
              <a:rPr lang="en-US" dirty="0"/>
              <a:t>Generating </a:t>
            </a:r>
            <a:r>
              <a:rPr lang="en-US" dirty="0" smtClean="0"/>
              <a:t>descriptions:</a:t>
            </a:r>
            <a:br>
              <a:rPr lang="en-US" dirty="0" smtClean="0"/>
            </a:br>
            <a:r>
              <a:rPr lang="en-US" dirty="0" smtClean="0"/>
              <a:t>RNN training</a:t>
            </a:r>
            <a:endParaRPr lang="en-US" dirty="0"/>
          </a:p>
        </p:txBody>
      </p:sp>
      <p:sp>
        <p:nvSpPr>
          <p:cNvPr id="6" name="חץ ימינה 5"/>
          <p:cNvSpPr/>
          <p:nvPr/>
        </p:nvSpPr>
        <p:spPr>
          <a:xfrm>
            <a:off x="3157087" y="3508030"/>
            <a:ext cx="1174282" cy="81814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729856" y="3778603"/>
                <a:ext cx="1928861" cy="276999"/>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i="1" dirty="0">
                              <a:ln w="0"/>
                              <a:effectLst>
                                <a:outerShdw blurRad="38100" dist="19050" dir="2700000" algn="tl" rotWithShape="0">
                                  <a:schemeClr val="dk1">
                                    <a:alpha val="40000"/>
                                  </a:schemeClr>
                                </a:outerShdw>
                              </a:effectLst>
                              <a:latin typeface="Cambria Math" panose="02040503050406030204" pitchFamily="18" charset="0"/>
                            </a:rPr>
                            <m:t>𝑥</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𝑆𝑇𝐴𝑅𝑇</m:t>
                      </m:r>
                    </m:oMath>
                  </m:oMathPara>
                </a14:m>
                <a:endParaRPr lang="en-US" dirty="0" err="1" smtClean="0"/>
              </a:p>
            </p:txBody>
          </p:sp>
        </mc:Choice>
        <mc:Fallback xmlns="">
          <p:sp>
            <p:nvSpPr>
              <p:cNvPr id="7" name="TextBox 6"/>
              <p:cNvSpPr txBox="1">
                <a:spLocks noRot="1" noChangeAspect="1" noMove="1" noResize="1" noEditPoints="1" noAdjustHandles="1" noChangeArrowheads="1" noChangeShapeType="1" noTextEdit="1"/>
              </p:cNvSpPr>
              <p:nvPr/>
            </p:nvSpPr>
            <p:spPr>
              <a:xfrm>
                <a:off x="729856" y="3778603"/>
                <a:ext cx="1928861" cy="276999"/>
              </a:xfrm>
              <a:prstGeom prst="rect">
                <a:avLst/>
              </a:prstGeom>
              <a:blipFill rotWithShape="0">
                <a:blip r:embed="rId2"/>
                <a:stretch>
                  <a:fillRect b="-2444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29856" y="3277449"/>
                <a:ext cx="1928861" cy="276999"/>
              </a:xfrm>
              <a:prstGeom prst="rect">
                <a:avLst/>
              </a:prstGeom>
              <a:noFill/>
              <a:ln>
                <a:no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𝑦</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𝑓𝑖𝑟𝑠𝑡</m:t>
                      </m:r>
                      <m:r>
                        <a:rPr lang="en-US" b="0" i="1" smtClean="0">
                          <a:latin typeface="Cambria Math" panose="02040503050406030204" pitchFamily="18" charset="0"/>
                        </a:rPr>
                        <m:t> </m:t>
                      </m:r>
                      <m:r>
                        <a:rPr lang="en-US" b="0" i="1" smtClean="0">
                          <a:latin typeface="Cambria Math" panose="02040503050406030204" pitchFamily="18" charset="0"/>
                        </a:rPr>
                        <m:t>𝑤𝑜𝑟𝑑</m:t>
                      </m:r>
                    </m:oMath>
                  </m:oMathPara>
                </a14:m>
                <a:endParaRPr lang="en-US" dirty="0" err="1" smtClean="0"/>
              </a:p>
            </p:txBody>
          </p:sp>
        </mc:Choice>
        <mc:Fallback xmlns="">
          <p:sp>
            <p:nvSpPr>
              <p:cNvPr id="11" name="TextBox 10"/>
              <p:cNvSpPr txBox="1">
                <a:spLocks noRot="1" noChangeAspect="1" noMove="1" noResize="1" noEditPoints="1" noAdjustHandles="1" noChangeArrowheads="1" noChangeShapeType="1" noTextEdit="1"/>
              </p:cNvSpPr>
              <p:nvPr/>
            </p:nvSpPr>
            <p:spPr>
              <a:xfrm>
                <a:off x="729856" y="3277449"/>
                <a:ext cx="1928861" cy="276999"/>
              </a:xfrm>
              <a:prstGeom prst="rect">
                <a:avLst/>
              </a:prstGeom>
              <a:blipFill rotWithShape="0">
                <a:blip r:embed="rId3"/>
                <a:stretch>
                  <a:fillRect t="-4444" b="-3555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מלבן 11"/>
              <p:cNvSpPr/>
              <p:nvPr/>
            </p:nvSpPr>
            <p:spPr>
              <a:xfrm>
                <a:off x="713333" y="4233845"/>
                <a:ext cx="1928861" cy="369332"/>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i="1" dirty="0">
                              <a:ln w="0"/>
                              <a:effectLst>
                                <a:outerShdw blurRad="38100" dist="19050" dir="2700000" algn="tl" rotWithShape="0">
                                  <a:schemeClr val="dk1">
                                    <a:alpha val="40000"/>
                                  </a:schemeClr>
                                </a:outerShdw>
                              </a:effectLst>
                              <a:latin typeface="Cambria Math" panose="02040503050406030204" pitchFamily="18" charset="0"/>
                            </a:rPr>
                            <m:t>𝑥</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2</m:t>
                          </m:r>
                        </m:sub>
                      </m:sSub>
                      <m:r>
                        <a:rPr lang="en-US" i="1">
                          <a:latin typeface="Cambria Math" panose="02040503050406030204" pitchFamily="18" charset="0"/>
                        </a:rPr>
                        <m:t>=</m:t>
                      </m:r>
                      <m:r>
                        <a:rPr lang="en-US" i="1" smtClean="0">
                          <a:latin typeface="Cambria Math" panose="02040503050406030204" pitchFamily="18" charset="0"/>
                        </a:rPr>
                        <m:t>𝑓</m:t>
                      </m:r>
                      <m:r>
                        <a:rPr lang="en-US" b="0" i="1" smtClean="0">
                          <a:latin typeface="Cambria Math" panose="02040503050406030204" pitchFamily="18" charset="0"/>
                        </a:rPr>
                        <m:t>𝑖𝑟𝑠𝑡</m:t>
                      </m:r>
                      <m:r>
                        <a:rPr lang="en-US" b="0" i="1" smtClean="0">
                          <a:latin typeface="Cambria Math" panose="02040503050406030204" pitchFamily="18" charset="0"/>
                        </a:rPr>
                        <m:t> </m:t>
                      </m:r>
                      <m:r>
                        <a:rPr lang="en-US" b="0" i="1" smtClean="0">
                          <a:latin typeface="Cambria Math" panose="02040503050406030204" pitchFamily="18" charset="0"/>
                        </a:rPr>
                        <m:t>𝑤𝑜𝑟𝑑</m:t>
                      </m:r>
                    </m:oMath>
                  </m:oMathPara>
                </a14:m>
                <a:endParaRPr lang="en-US" dirty="0" err="1"/>
              </a:p>
            </p:txBody>
          </p:sp>
        </mc:Choice>
        <mc:Fallback xmlns="">
          <p:sp>
            <p:nvSpPr>
              <p:cNvPr id="12" name="מלבן 11"/>
              <p:cNvSpPr>
                <a:spLocks noRot="1" noChangeAspect="1" noMove="1" noResize="1" noEditPoints="1" noAdjustHandles="1" noChangeArrowheads="1" noChangeShapeType="1" noTextEdit="1"/>
              </p:cNvSpPr>
              <p:nvPr/>
            </p:nvSpPr>
            <p:spPr>
              <a:xfrm>
                <a:off x="713333" y="4233845"/>
                <a:ext cx="1928861" cy="369332"/>
              </a:xfrm>
              <a:prstGeom prst="rect">
                <a:avLst/>
              </a:prstGeom>
              <a:blipFill rotWithShape="0">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667623" y="3778604"/>
                <a:ext cx="2371547"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𝑝𝑟𝑒𝑑𝑖𝑐𝑡</m:t>
                      </m:r>
                      <m:sSub>
                        <m:sSubPr>
                          <m:ctrlPr>
                            <a:rPr lang="en-US"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 </m:t>
                          </m:r>
                          <m:r>
                            <a:rPr lang="en-US" b="0" i="1" dirty="0" smtClean="0">
                              <a:ln w="0"/>
                              <a:effectLst>
                                <a:outerShdw blurRad="38100" dist="19050" dir="2700000" algn="tl" rotWithShape="0">
                                  <a:schemeClr val="dk1">
                                    <a:alpha val="40000"/>
                                  </a:schemeClr>
                                </a:outerShdw>
                              </a:effectLst>
                              <a:latin typeface="Cambria Math" panose="02040503050406030204" pitchFamily="18" charset="0"/>
                            </a:rPr>
                            <m:t>𝑦</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𝑛𝑒𝑥𝑡</m:t>
                      </m:r>
                      <m:r>
                        <a:rPr lang="en-US" b="0" i="1" smtClean="0">
                          <a:latin typeface="Cambria Math" panose="02040503050406030204" pitchFamily="18" charset="0"/>
                        </a:rPr>
                        <m:t> </m:t>
                      </m:r>
                      <m:r>
                        <a:rPr lang="en-US" b="0" i="1" smtClean="0">
                          <a:latin typeface="Cambria Math" panose="02040503050406030204" pitchFamily="18" charset="0"/>
                        </a:rPr>
                        <m:t>𝑤𝑜𝑟𝑑</m:t>
                      </m:r>
                      <m:r>
                        <a:rPr lang="en-US" b="0" i="1" smtClean="0">
                          <a:latin typeface="Cambria Math" panose="02040503050406030204" pitchFamily="18" charset="0"/>
                        </a:rPr>
                        <m:t>)</m:t>
                      </m:r>
                    </m:oMath>
                  </m:oMathPara>
                </a14:m>
                <a:endParaRPr lang="en-US" dirty="0" err="1" smtClean="0"/>
              </a:p>
            </p:txBody>
          </p:sp>
        </mc:Choice>
        <mc:Fallback xmlns="">
          <p:sp>
            <p:nvSpPr>
              <p:cNvPr id="13" name="TextBox 12"/>
              <p:cNvSpPr txBox="1">
                <a:spLocks noRot="1" noChangeAspect="1" noMove="1" noResize="1" noEditPoints="1" noAdjustHandles="1" noChangeArrowheads="1" noChangeShapeType="1" noTextEdit="1"/>
              </p:cNvSpPr>
              <p:nvPr/>
            </p:nvSpPr>
            <p:spPr>
              <a:xfrm>
                <a:off x="4667623" y="3778604"/>
                <a:ext cx="2371547" cy="276999"/>
              </a:xfrm>
              <a:prstGeom prst="rect">
                <a:avLst/>
              </a:prstGeom>
              <a:blipFill rotWithShape="0">
                <a:blip r:embed="rId5"/>
                <a:stretch>
                  <a:fillRect l="-2571" t="-2222" r="-2571" b="-35556"/>
                </a:stretch>
              </a:blipFill>
              <a:ln>
                <a:noFill/>
              </a:ln>
            </p:spPr>
            <p:txBody>
              <a:bodyPr/>
              <a:lstStyle/>
              <a:p>
                <a:r>
                  <a:rPr lang="en-US">
                    <a:noFill/>
                  </a:rPr>
                  <a:t> </a:t>
                </a:r>
              </a:p>
            </p:txBody>
          </p:sp>
        </mc:Fallback>
      </mc:AlternateContent>
      <p:sp>
        <p:nvSpPr>
          <p:cNvPr id="14" name="חץ ימינה 13"/>
          <p:cNvSpPr/>
          <p:nvPr/>
        </p:nvSpPr>
        <p:spPr>
          <a:xfrm>
            <a:off x="7436594" y="3509097"/>
            <a:ext cx="1174282" cy="81814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p:cNvSpPr txBox="1"/>
              <p:nvPr/>
            </p:nvSpPr>
            <p:spPr>
              <a:xfrm>
                <a:off x="8832199" y="3331487"/>
                <a:ext cx="2892392" cy="841834"/>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𝑅𝑒𝑝𝑒𝑎𝑡</m:t>
                      </m:r>
                      <m:r>
                        <a:rPr lang="en-US" b="0" i="1" smtClean="0">
                          <a:latin typeface="Cambria Math" panose="02040503050406030204" pitchFamily="18" charset="0"/>
                        </a:rPr>
                        <m:t>. </m:t>
                      </m:r>
                      <m:r>
                        <a:rPr lang="en-US" b="0" i="1" smtClean="0">
                          <a:latin typeface="Cambria Math" panose="02040503050406030204" pitchFamily="18" charset="0"/>
                        </a:rPr>
                        <m:t>𝑢𝑛𝑡𝑖𝑙</m:t>
                      </m:r>
                      <m:sSub>
                        <m:sSubPr>
                          <m:ctrlPr>
                            <a:rPr lang="en-US"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 </m:t>
                          </m:r>
                          <m:r>
                            <a:rPr lang="en-US" i="1" dirty="0">
                              <a:ln w="0"/>
                              <a:effectLst>
                                <a:outerShdw blurRad="38100" dist="19050" dir="2700000" algn="tl" rotWithShape="0">
                                  <a:schemeClr val="dk1">
                                    <a:alpha val="40000"/>
                                  </a:schemeClr>
                                </a:outerShdw>
                              </a:effectLst>
                              <a:latin typeface="Cambria Math" panose="02040503050406030204" pitchFamily="18" charset="0"/>
                            </a:rPr>
                            <m:t>𝑥</m:t>
                          </m:r>
                        </m:e>
                        <m:sub>
                          <m:r>
                            <a:rPr lang="en-US" i="1" dirty="0">
                              <a:ln w="0"/>
                              <a:effectLst>
                                <a:outerShdw blurRad="38100" dist="19050" dir="2700000" algn="tl" rotWithShape="0">
                                  <a:schemeClr val="dk1">
                                    <a:alpha val="40000"/>
                                  </a:schemeClr>
                                </a:outerShdw>
                              </a:effectLst>
                              <a:latin typeface="Cambria Math" panose="02040503050406030204" pitchFamily="18" charset="0"/>
                            </a:rPr>
                            <m:t>𝑇</m:t>
                          </m:r>
                        </m:sub>
                      </m:sSub>
                      <m:r>
                        <a:rPr lang="en-US" b="0" i="1" smtClean="0">
                          <a:latin typeface="Cambria Math" panose="02040503050406030204" pitchFamily="18" charset="0"/>
                        </a:rPr>
                        <m:t>𝑟𝑒𝑝𝑟𝑒𝑠𝑛𝑡</m:t>
                      </m:r>
                      <m:r>
                        <a:rPr lang="en-US" b="0" i="1" smtClean="0">
                          <a:latin typeface="Cambria Math" panose="02040503050406030204" pitchFamily="18" charset="0"/>
                        </a:rPr>
                        <m:t> </m:t>
                      </m:r>
                    </m:oMath>
                  </m:oMathPara>
                </a14:m>
                <a:endParaRPr lang="en-US"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𝑙𝑎𝑠𝑡</m:t>
                      </m:r>
                      <m:r>
                        <a:rPr lang="en-US" b="0" i="1" smtClean="0">
                          <a:latin typeface="Cambria Math" panose="02040503050406030204" pitchFamily="18" charset="0"/>
                        </a:rPr>
                        <m:t> </m:t>
                      </m:r>
                      <m:r>
                        <a:rPr lang="en-US" b="0" i="1" smtClean="0">
                          <a:latin typeface="Cambria Math" panose="02040503050406030204" pitchFamily="18" charset="0"/>
                        </a:rPr>
                        <m:t>𝑤𝑜𝑟𝑑</m:t>
                      </m:r>
                    </m:oMath>
                  </m:oMathPara>
                </a14:m>
                <a:endParaRPr lang="en-US" b="0" dirty="0" smtClean="0"/>
              </a:p>
              <a:p>
                <a:endParaRPr lang="en-US" dirty="0" err="1" smtClean="0"/>
              </a:p>
            </p:txBody>
          </p:sp>
        </mc:Choice>
        <mc:Fallback xmlns="">
          <p:sp>
            <p:nvSpPr>
              <p:cNvPr id="15" name="TextBox 14"/>
              <p:cNvSpPr txBox="1">
                <a:spLocks noRot="1" noChangeAspect="1" noMove="1" noResize="1" noEditPoints="1" noAdjustHandles="1" noChangeArrowheads="1" noChangeShapeType="1" noTextEdit="1"/>
              </p:cNvSpPr>
              <p:nvPr/>
            </p:nvSpPr>
            <p:spPr>
              <a:xfrm>
                <a:off x="8832199" y="3331487"/>
                <a:ext cx="2892392" cy="841834"/>
              </a:xfrm>
              <a:prstGeom prst="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832199" y="4326178"/>
                <a:ext cx="2892392" cy="276999"/>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𝑦</m:t>
                          </m:r>
                        </m:e>
                        <m:sub>
                          <m:r>
                            <a:rPr lang="en-US" i="1" dirty="0">
                              <a:ln w="0"/>
                              <a:effectLst>
                                <a:outerShdw blurRad="38100" dist="19050" dir="2700000" algn="tl" rotWithShape="0">
                                  <a:schemeClr val="dk1">
                                    <a:alpha val="40000"/>
                                  </a:schemeClr>
                                </a:outerShdw>
                              </a:effectLst>
                              <a:latin typeface="Cambria Math" panose="02040503050406030204" pitchFamily="18" charset="0"/>
                            </a:rPr>
                            <m:t>𝑇</m:t>
                          </m:r>
                        </m:sub>
                      </m:sSub>
                      <m:r>
                        <a:rPr lang="en-US" b="0" i="1" smtClean="0">
                          <a:latin typeface="Cambria Math" panose="02040503050406030204" pitchFamily="18" charset="0"/>
                        </a:rPr>
                        <m:t>𝑟𝑒𝑝𝑟𝑒𝑠𝑒𝑛𝑡</m:t>
                      </m:r>
                      <m:r>
                        <a:rPr lang="en-US" b="0" i="1" smtClean="0">
                          <a:latin typeface="Cambria Math" panose="02040503050406030204" pitchFamily="18" charset="0"/>
                        </a:rPr>
                        <m:t> </m:t>
                      </m:r>
                      <m:r>
                        <a:rPr lang="en-US" b="0" i="1" smtClean="0">
                          <a:latin typeface="Cambria Math" panose="02040503050406030204" pitchFamily="18" charset="0"/>
                        </a:rPr>
                        <m:t>𝐸𝑁𝐷</m:t>
                      </m:r>
                    </m:oMath>
                  </m:oMathPara>
                </a14:m>
                <a:endParaRPr lang="en-US" dirty="0" err="1" smtClean="0"/>
              </a:p>
            </p:txBody>
          </p:sp>
        </mc:Choice>
        <mc:Fallback xmlns="">
          <p:sp>
            <p:nvSpPr>
              <p:cNvPr id="16" name="TextBox 15"/>
              <p:cNvSpPr txBox="1">
                <a:spLocks noRot="1" noChangeAspect="1" noMove="1" noResize="1" noEditPoints="1" noAdjustHandles="1" noChangeArrowheads="1" noChangeShapeType="1" noTextEdit="1"/>
              </p:cNvSpPr>
              <p:nvPr/>
            </p:nvSpPr>
            <p:spPr>
              <a:xfrm>
                <a:off x="8832199" y="4326178"/>
                <a:ext cx="2892392" cy="276999"/>
              </a:xfrm>
              <a:prstGeom prst="rect">
                <a:avLst/>
              </a:prstGeom>
              <a:blipFill rotWithShape="0">
                <a:blip r:embed="rId7"/>
                <a:stretch>
                  <a:fillRect b="-3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729856" y="2686429"/>
                <a:ext cx="1928861" cy="312458"/>
              </a:xfrm>
              <a:prstGeom prst="rect">
                <a:avLst/>
              </a:prstGeom>
              <a:noFill/>
              <a:ln>
                <a:no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h</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0</m:t>
                          </m:r>
                        </m:sub>
                      </m:sSub>
                      <m:r>
                        <a:rPr lang="en-US" b="0" i="1" smtClean="0">
                          <a:latin typeface="Cambria Math" panose="02040503050406030204" pitchFamily="18" charset="0"/>
                        </a:rPr>
                        <m:t>=</m:t>
                      </m:r>
                      <m:acc>
                        <m:accPr>
                          <m:chr m:val="⃗"/>
                          <m:ctrlPr>
                            <a:rPr lang="en-US" b="0"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US" b="0" i="1" smtClean="0">
                              <a:ln w="0"/>
                              <a:effectLst>
                                <a:outerShdw blurRad="38100" dist="19050" dir="2700000" algn="tl" rotWithShape="0">
                                  <a:schemeClr val="dk1">
                                    <a:alpha val="40000"/>
                                  </a:schemeClr>
                                </a:outerShdw>
                              </a:effectLst>
                              <a:latin typeface="Cambria Math" panose="02040503050406030204" pitchFamily="18" charset="0"/>
                            </a:rPr>
                            <m:t>0</m:t>
                          </m:r>
                        </m:e>
                      </m:acc>
                    </m:oMath>
                  </m:oMathPara>
                </a14:m>
                <a:endParaRPr lang="en-US" dirty="0" err="1" smtClean="0"/>
              </a:p>
            </p:txBody>
          </p:sp>
        </mc:Choice>
        <mc:Fallback xmlns="">
          <p:sp>
            <p:nvSpPr>
              <p:cNvPr id="17" name="TextBox 16"/>
              <p:cNvSpPr txBox="1">
                <a:spLocks noRot="1" noChangeAspect="1" noMove="1" noResize="1" noEditPoints="1" noAdjustHandles="1" noChangeArrowheads="1" noChangeShapeType="1" noTextEdit="1"/>
              </p:cNvSpPr>
              <p:nvPr/>
            </p:nvSpPr>
            <p:spPr>
              <a:xfrm>
                <a:off x="729856" y="2686429"/>
                <a:ext cx="1928861" cy="312458"/>
              </a:xfrm>
              <a:prstGeom prst="rect">
                <a:avLst/>
              </a:prstGeom>
              <a:blipFill rotWithShape="0">
                <a:blip r:embed="rId8"/>
                <a:stretch>
                  <a:fillRect b="-2156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7849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heel(1)">
                                      <p:cBhvr>
                                        <p:cTn id="36" dur="2000"/>
                                        <p:tgtEl>
                                          <p:spTgt spid="15"/>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2" grpId="0"/>
      <p:bldP spid="13" grpId="0"/>
      <p:bldP spid="14" grpId="0" animBg="1"/>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normAutofit fontScale="90000"/>
          </a:bodyPr>
          <a:lstStyle/>
          <a:p>
            <a:r>
              <a:rPr lang="en-US" dirty="0"/>
              <a:t>Generating descriptions: </a:t>
            </a:r>
            <a:r>
              <a:rPr lang="en-US" dirty="0" smtClean="0"/>
              <a:t/>
            </a:r>
            <a:br>
              <a:rPr lang="en-US" dirty="0" smtClean="0"/>
            </a:br>
            <a:r>
              <a:rPr lang="en-US" dirty="0" smtClean="0"/>
              <a:t>RNN testing</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1098722" y="3480710"/>
                <a:ext cx="1824617" cy="276999"/>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𝑥</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𝑆𝑇𝐴𝑅𝑇</m:t>
                      </m:r>
                    </m:oMath>
                  </m:oMathPara>
                </a14:m>
                <a:endParaRPr lang="en-US" dirty="0" err="1" smtClean="0"/>
              </a:p>
            </p:txBody>
          </p:sp>
        </mc:Choice>
        <mc:Fallback xmlns="">
          <p:sp>
            <p:nvSpPr>
              <p:cNvPr id="5" name="TextBox 4"/>
              <p:cNvSpPr txBox="1">
                <a:spLocks noRot="1" noChangeAspect="1" noMove="1" noResize="1" noEditPoints="1" noAdjustHandles="1" noChangeArrowheads="1" noChangeShapeType="1" noTextEdit="1"/>
              </p:cNvSpPr>
              <p:nvPr/>
            </p:nvSpPr>
            <p:spPr>
              <a:xfrm>
                <a:off x="1098722" y="3480710"/>
                <a:ext cx="1824617" cy="276999"/>
              </a:xfrm>
              <a:prstGeom prst="rect">
                <a:avLst/>
              </a:prstGeom>
              <a:blipFill rotWithShape="0">
                <a:blip r:embed="rId2"/>
                <a:stretch>
                  <a:fillRect b="-2444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98721" y="3923157"/>
                <a:ext cx="1824618" cy="276999"/>
              </a:xfrm>
              <a:prstGeom prst="rect">
                <a:avLst/>
              </a:prstGeom>
              <a:noFill/>
              <a:ln>
                <a:no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𝑔𝑒𝑡</m:t>
                      </m:r>
                      <m:r>
                        <a:rPr lang="en-US" b="0" i="1" smtClean="0">
                          <a:latin typeface="Cambria Math" panose="02040503050406030204" pitchFamily="18" charset="0"/>
                        </a:rPr>
                        <m:t> </m:t>
                      </m:r>
                      <m:sSub>
                        <m:sSubPr>
                          <m:ctrlPr>
                            <a:rPr lang="en-US"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𝑏</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𝑣</m:t>
                          </m:r>
                        </m:sub>
                      </m:s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 </m:t>
                      </m:r>
                      <m:r>
                        <a:rPr lang="en-US" b="0" i="1" smtClean="0">
                          <a:latin typeface="Cambria Math" panose="02040503050406030204" pitchFamily="18" charset="0"/>
                        </a:rPr>
                        <m:t>𝑓𝑟𝑜𝑚</m:t>
                      </m:r>
                      <m:r>
                        <a:rPr lang="en-US" b="0" i="1" smtClean="0">
                          <a:latin typeface="Cambria Math" panose="02040503050406030204" pitchFamily="18" charset="0"/>
                        </a:rPr>
                        <m:t> </m:t>
                      </m:r>
                      <m:r>
                        <a:rPr lang="en-US" b="0" i="1" smtClean="0">
                          <a:latin typeface="Cambria Math" panose="02040503050406030204" pitchFamily="18" charset="0"/>
                        </a:rPr>
                        <m:t>𝑖𝑚𝑎𝑔𝑒</m:t>
                      </m:r>
                    </m:oMath>
                  </m:oMathPara>
                </a14:m>
                <a:endParaRPr lang="en-US" dirty="0" err="1" smtClean="0"/>
              </a:p>
            </p:txBody>
          </p:sp>
        </mc:Choice>
        <mc:Fallback xmlns="">
          <p:sp>
            <p:nvSpPr>
              <p:cNvPr id="6" name="TextBox 5"/>
              <p:cNvSpPr txBox="1">
                <a:spLocks noRot="1" noChangeAspect="1" noMove="1" noResize="1" noEditPoints="1" noAdjustHandles="1" noChangeArrowheads="1" noChangeShapeType="1" noTextEdit="1"/>
              </p:cNvSpPr>
              <p:nvPr/>
            </p:nvSpPr>
            <p:spPr>
              <a:xfrm>
                <a:off x="1098721" y="3923157"/>
                <a:ext cx="1824618" cy="276999"/>
              </a:xfrm>
              <a:prstGeom prst="rect">
                <a:avLst/>
              </a:prstGeom>
              <a:blipFill rotWithShape="0">
                <a:blip r:embed="rId3"/>
                <a:stretch>
                  <a:fillRect l="-5333" t="-4444" r="-11333" b="-3555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חץ ימינה 6"/>
              <p:cNvSpPr/>
              <p:nvPr/>
            </p:nvSpPr>
            <p:spPr>
              <a:xfrm>
                <a:off x="3176338" y="3218584"/>
                <a:ext cx="1174282" cy="81814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Compute </a:t>
                </a:r>
                <a14:m>
                  <m:oMath xmlns:m="http://schemas.openxmlformats.org/officeDocument/2006/math">
                    <m:sSub>
                      <m:sSubPr>
                        <m:ctrlPr>
                          <a:rPr lang="en-US" sz="14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1400" b="0" i="1" dirty="0" smtClean="0">
                            <a:ln w="0"/>
                            <a:effectLst>
                              <a:outerShdw blurRad="38100" dist="19050" dir="2700000" algn="tl" rotWithShape="0">
                                <a:schemeClr val="dk1">
                                  <a:alpha val="40000"/>
                                </a:schemeClr>
                              </a:outerShdw>
                            </a:effectLst>
                            <a:latin typeface="Cambria Math" panose="02040503050406030204" pitchFamily="18" charset="0"/>
                          </a:rPr>
                          <m:t>𝑦</m:t>
                        </m:r>
                      </m:e>
                      <m:sub>
                        <m:r>
                          <a:rPr lang="en-US" sz="1400" b="0" i="1" dirty="0" smtClean="0">
                            <a:ln w="0"/>
                            <a:effectLst>
                              <a:outerShdw blurRad="38100" dist="19050" dir="2700000" algn="tl" rotWithShape="0">
                                <a:schemeClr val="dk1">
                                  <a:alpha val="40000"/>
                                </a:schemeClr>
                              </a:outerShdw>
                            </a:effectLst>
                            <a:latin typeface="Cambria Math" panose="02040503050406030204" pitchFamily="18" charset="0"/>
                          </a:rPr>
                          <m:t>1</m:t>
                        </m:r>
                      </m:sub>
                    </m:sSub>
                  </m:oMath>
                </a14:m>
                <a:endParaRPr lang="en-US" sz="1400" dirty="0"/>
              </a:p>
            </p:txBody>
          </p:sp>
        </mc:Choice>
        <mc:Fallback xmlns="">
          <p:sp>
            <p:nvSpPr>
              <p:cNvPr id="7" name="חץ ימינה 6"/>
              <p:cNvSpPr>
                <a:spLocks noRot="1" noChangeAspect="1" noMove="1" noResize="1" noEditPoints="1" noAdjustHandles="1" noChangeArrowheads="1" noChangeShapeType="1" noTextEdit="1"/>
              </p:cNvSpPr>
              <p:nvPr/>
            </p:nvSpPr>
            <p:spPr>
              <a:xfrm>
                <a:off x="3176338" y="3218584"/>
                <a:ext cx="1174282" cy="818148"/>
              </a:xfrm>
              <a:prstGeom prst="rightArrow">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662811" y="3489157"/>
                <a:ext cx="81778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𝑥</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2</m:t>
                          </m:r>
                        </m:sub>
                      </m:sSub>
                      <m:r>
                        <a:rPr lang="en-US" b="0" i="1" smtClean="0">
                          <a:latin typeface="Cambria Math" panose="02040503050406030204" pitchFamily="18" charset="0"/>
                        </a:rPr>
                        <m:t>=</m:t>
                      </m:r>
                      <m:sSub>
                        <m:sSubPr>
                          <m:ctrlPr>
                            <a:rPr lang="en-US"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𝑦</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1</m:t>
                          </m:r>
                        </m:sub>
                      </m:sSub>
                    </m:oMath>
                  </m:oMathPara>
                </a14:m>
                <a:endParaRPr lang="en-US" dirty="0" err="1" smtClean="0"/>
              </a:p>
            </p:txBody>
          </p:sp>
        </mc:Choice>
        <mc:Fallback xmlns="">
          <p:sp>
            <p:nvSpPr>
              <p:cNvPr id="8" name="TextBox 7"/>
              <p:cNvSpPr txBox="1">
                <a:spLocks noRot="1" noChangeAspect="1" noMove="1" noResize="1" noEditPoints="1" noAdjustHandles="1" noChangeArrowheads="1" noChangeShapeType="1" noTextEdit="1"/>
              </p:cNvSpPr>
              <p:nvPr/>
            </p:nvSpPr>
            <p:spPr>
              <a:xfrm>
                <a:off x="4662811" y="3489157"/>
                <a:ext cx="817788" cy="276999"/>
              </a:xfrm>
              <a:prstGeom prst="rect">
                <a:avLst/>
              </a:prstGeom>
              <a:blipFill rotWithShape="0">
                <a:blip r:embed="rId5"/>
                <a:stretch>
                  <a:fillRect l="-4478" r="-4478" b="-32609"/>
                </a:stretch>
              </a:blipFill>
              <a:ln>
                <a:noFill/>
              </a:ln>
            </p:spPr>
            <p:txBody>
              <a:bodyPr/>
              <a:lstStyle/>
              <a:p>
                <a:r>
                  <a:rPr lang="en-US">
                    <a:noFill/>
                  </a:rPr>
                  <a:t> </a:t>
                </a:r>
              </a:p>
            </p:txBody>
          </p:sp>
        </mc:Fallback>
      </mc:AlternateContent>
      <p:sp>
        <p:nvSpPr>
          <p:cNvPr id="9" name="חץ ימינה 8"/>
          <p:cNvSpPr/>
          <p:nvPr/>
        </p:nvSpPr>
        <p:spPr>
          <a:xfrm>
            <a:off x="5917604" y="3218584"/>
            <a:ext cx="1174282" cy="81814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7625101" y="3480711"/>
                <a:ext cx="330128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𝑅𝑒𝑝𝑒𝑎𝑡</m:t>
                      </m:r>
                      <m:r>
                        <a:rPr lang="en-US" b="0" i="1" smtClean="0">
                          <a:latin typeface="Cambria Math" panose="02040503050406030204" pitchFamily="18" charset="0"/>
                        </a:rPr>
                        <m:t>, </m:t>
                      </m:r>
                      <m:r>
                        <a:rPr lang="en-US" b="0" i="1" smtClean="0">
                          <a:latin typeface="Cambria Math" panose="02040503050406030204" pitchFamily="18" charset="0"/>
                        </a:rPr>
                        <m:t>𝑢𝑛𝑡𝑖𝑙</m:t>
                      </m:r>
                      <m:r>
                        <a:rPr lang="en-US" b="0" i="1" smtClean="0">
                          <a:latin typeface="Cambria Math" panose="02040503050406030204" pitchFamily="18" charset="0"/>
                        </a:rPr>
                        <m:t> </m:t>
                      </m:r>
                      <m:r>
                        <a:rPr lang="en-US" b="0" i="1" smtClean="0">
                          <a:latin typeface="Cambria Math" panose="02040503050406030204" pitchFamily="18" charset="0"/>
                        </a:rPr>
                        <m:t>𝑤𝑒</m:t>
                      </m:r>
                      <m:r>
                        <a:rPr lang="en-US" b="0" i="1" smtClean="0">
                          <a:latin typeface="Cambria Math" panose="02040503050406030204" pitchFamily="18" charset="0"/>
                        </a:rPr>
                        <m:t> </m:t>
                      </m:r>
                      <m:r>
                        <a:rPr lang="en-US" b="0" i="1" smtClean="0">
                          <a:latin typeface="Cambria Math" panose="02040503050406030204" pitchFamily="18" charset="0"/>
                        </a:rPr>
                        <m:t>𝑔𝑒𝑡</m:t>
                      </m:r>
                      <m:r>
                        <a:rPr lang="en-US" b="0" i="1" smtClean="0">
                          <a:latin typeface="Cambria Math" panose="02040503050406030204" pitchFamily="18" charset="0"/>
                        </a:rPr>
                        <m:t> </m:t>
                      </m:r>
                      <m:r>
                        <a:rPr lang="en-US" b="0" i="1" smtClean="0">
                          <a:latin typeface="Cambria Math" panose="02040503050406030204" pitchFamily="18" charset="0"/>
                        </a:rPr>
                        <m:t>𝐸𝑁𝐷</m:t>
                      </m:r>
                      <m:r>
                        <a:rPr lang="en-US" b="0" i="1" smtClean="0">
                          <a:latin typeface="Cambria Math" panose="02040503050406030204" pitchFamily="18" charset="0"/>
                        </a:rPr>
                        <m:t> </m:t>
                      </m:r>
                      <m:r>
                        <a:rPr lang="en-US" b="0" i="1" smtClean="0">
                          <a:latin typeface="Cambria Math" panose="02040503050406030204" pitchFamily="18" charset="0"/>
                        </a:rPr>
                        <m:t>𝑡𝑜𝑘𝑒𝑛</m:t>
                      </m:r>
                    </m:oMath>
                  </m:oMathPara>
                </a14:m>
                <a:endParaRPr lang="en-US" dirty="0" err="1" smtClean="0"/>
              </a:p>
            </p:txBody>
          </p:sp>
        </mc:Choice>
        <mc:Fallback xmlns="">
          <p:sp>
            <p:nvSpPr>
              <p:cNvPr id="11" name="TextBox 10"/>
              <p:cNvSpPr txBox="1">
                <a:spLocks noRot="1" noChangeAspect="1" noMove="1" noResize="1" noEditPoints="1" noAdjustHandles="1" noChangeArrowheads="1" noChangeShapeType="1" noTextEdit="1"/>
              </p:cNvSpPr>
              <p:nvPr/>
            </p:nvSpPr>
            <p:spPr>
              <a:xfrm>
                <a:off x="7625101" y="3480711"/>
                <a:ext cx="3301288" cy="276999"/>
              </a:xfrm>
              <a:prstGeom prst="rect">
                <a:avLst/>
              </a:prstGeom>
              <a:blipFill rotWithShape="0">
                <a:blip r:embed="rId6"/>
                <a:stretch>
                  <a:fillRect l="-2033" r="-1479" b="-3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098721" y="3002804"/>
                <a:ext cx="1928861" cy="312458"/>
              </a:xfrm>
              <a:prstGeom prst="rect">
                <a:avLst/>
              </a:prstGeom>
              <a:noFill/>
              <a:ln>
                <a:no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b="0" i="1" dirty="0" smtClean="0">
                              <a:ln w="0"/>
                              <a:effectLst>
                                <a:outerShdw blurRad="38100" dist="19050" dir="2700000" algn="tl" rotWithShape="0">
                                  <a:schemeClr val="dk1">
                                    <a:alpha val="40000"/>
                                  </a:schemeClr>
                                </a:outerShdw>
                              </a:effectLst>
                              <a:latin typeface="Cambria Math" panose="02040503050406030204" pitchFamily="18" charset="0"/>
                            </a:rPr>
                            <m:t>h</m:t>
                          </m:r>
                        </m:e>
                        <m:sub>
                          <m:r>
                            <a:rPr lang="en-US" b="0" i="1" dirty="0" smtClean="0">
                              <a:ln w="0"/>
                              <a:effectLst>
                                <a:outerShdw blurRad="38100" dist="19050" dir="2700000" algn="tl" rotWithShape="0">
                                  <a:schemeClr val="dk1">
                                    <a:alpha val="40000"/>
                                  </a:schemeClr>
                                </a:outerShdw>
                              </a:effectLst>
                              <a:latin typeface="Cambria Math" panose="02040503050406030204" pitchFamily="18" charset="0"/>
                            </a:rPr>
                            <m:t>0</m:t>
                          </m:r>
                        </m:sub>
                      </m:sSub>
                      <m:r>
                        <a:rPr lang="en-US" b="0" i="1" smtClean="0">
                          <a:latin typeface="Cambria Math" panose="02040503050406030204" pitchFamily="18" charset="0"/>
                        </a:rPr>
                        <m:t>=</m:t>
                      </m:r>
                      <m:acc>
                        <m:accPr>
                          <m:chr m:val="⃗"/>
                          <m:ctrlPr>
                            <a:rPr lang="en-US" b="0"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US" b="0" i="1" smtClean="0">
                              <a:ln w="0"/>
                              <a:effectLst>
                                <a:outerShdw blurRad="38100" dist="19050" dir="2700000" algn="tl" rotWithShape="0">
                                  <a:schemeClr val="dk1">
                                    <a:alpha val="40000"/>
                                  </a:schemeClr>
                                </a:outerShdw>
                              </a:effectLst>
                              <a:latin typeface="Cambria Math" panose="02040503050406030204" pitchFamily="18" charset="0"/>
                            </a:rPr>
                            <m:t>0</m:t>
                          </m:r>
                        </m:e>
                      </m:acc>
                    </m:oMath>
                  </m:oMathPara>
                </a14:m>
                <a:endParaRPr lang="en-US" dirty="0" err="1" smtClean="0"/>
              </a:p>
            </p:txBody>
          </p:sp>
        </mc:Choice>
        <mc:Fallback xmlns="">
          <p:sp>
            <p:nvSpPr>
              <p:cNvPr id="14" name="TextBox 13"/>
              <p:cNvSpPr txBox="1">
                <a:spLocks noRot="1" noChangeAspect="1" noMove="1" noResize="1" noEditPoints="1" noAdjustHandles="1" noChangeArrowheads="1" noChangeShapeType="1" noTextEdit="1"/>
              </p:cNvSpPr>
              <p:nvPr/>
            </p:nvSpPr>
            <p:spPr>
              <a:xfrm>
                <a:off x="1098721" y="3002804"/>
                <a:ext cx="1928861" cy="312458"/>
              </a:xfrm>
              <a:prstGeom prst="rect">
                <a:avLst/>
              </a:prstGeom>
              <a:blipFill rotWithShape="0">
                <a:blip r:embed="rId7"/>
                <a:stretch>
                  <a:fillRect b="-2156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1514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animBg="1"/>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985" b="37694"/>
          <a:stretch/>
        </p:blipFill>
        <p:spPr>
          <a:xfrm>
            <a:off x="1698510" y="2443277"/>
            <a:ext cx="8527089" cy="3369694"/>
          </a:xfrm>
        </p:spPr>
      </p:pic>
      <p:sp>
        <p:nvSpPr>
          <p:cNvPr id="3" name="Title 2"/>
          <p:cNvSpPr>
            <a:spLocks noGrp="1"/>
          </p:cNvSpPr>
          <p:nvPr>
            <p:ph type="title"/>
          </p:nvPr>
        </p:nvSpPr>
        <p:spPr/>
        <p:txBody>
          <a:bodyPr/>
          <a:lstStyle/>
          <a:p>
            <a:r>
              <a:rPr lang="en-US" dirty="0"/>
              <a:t>Generating </a:t>
            </a:r>
            <a:r>
              <a:rPr lang="en-US" dirty="0" smtClean="0"/>
              <a:t>descriptions: Review</a:t>
            </a:r>
            <a:endParaRPr lang="he-IL" dirty="0"/>
          </a:p>
        </p:txBody>
      </p:sp>
    </p:spTree>
    <p:extLst>
      <p:ext uri="{BB962C8B-B14F-4D97-AF65-F5344CB8AC3E}">
        <p14:creationId xmlns:p14="http://schemas.microsoft.com/office/powerpoint/2010/main" val="374121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marL="0" indent="0" algn="l" rtl="0">
              <a:buNone/>
            </a:pPr>
            <a:r>
              <a:rPr lang="en-US" dirty="0" smtClean="0">
                <a:effectLst>
                  <a:outerShdw blurRad="38100" dist="38100" dir="2700000" algn="tl">
                    <a:srgbClr val="000000">
                      <a:alpha val="43137"/>
                    </a:srgbClr>
                  </a:outerShdw>
                </a:effectLst>
              </a:rPr>
              <a:t>Using Flicker8K,Flicker30K </a:t>
            </a:r>
            <a:r>
              <a:rPr lang="en-US" dirty="0" smtClean="0">
                <a:effectLst>
                  <a:outerShdw blurRad="38100" dist="38100" dir="2700000" algn="tl">
                    <a:srgbClr val="000000">
                      <a:alpha val="43137"/>
                    </a:srgbClr>
                  </a:outerShdw>
                </a:effectLst>
              </a:rPr>
              <a:t>and MSCOCO which have 8K,31K,123K images and each has 5 sentences with Amazon Mechanical </a:t>
            </a:r>
            <a:r>
              <a:rPr lang="en-US" dirty="0">
                <a:effectLst>
                  <a:outerShdw blurRad="38100" dist="38100" dir="2700000" algn="tl">
                    <a:srgbClr val="000000">
                      <a:alpha val="43137"/>
                    </a:srgbClr>
                  </a:outerShdw>
                </a:effectLst>
              </a:rPr>
              <a:t>Turk </a:t>
            </a:r>
            <a:r>
              <a:rPr lang="en-US" dirty="0" smtClean="0">
                <a:effectLst>
                  <a:outerShdw blurRad="38100" dist="38100" dir="2700000" algn="tl">
                    <a:srgbClr val="000000">
                      <a:alpha val="43137"/>
                    </a:srgbClr>
                  </a:outerShdw>
                </a:effectLst>
              </a:rPr>
              <a:t>, in </a:t>
            </a:r>
            <a:r>
              <a:rPr lang="en-US" dirty="0">
                <a:effectLst>
                  <a:outerShdw blurRad="38100" dist="38100" dir="2700000" algn="tl">
                    <a:srgbClr val="000000">
                      <a:alpha val="43137"/>
                    </a:srgbClr>
                  </a:outerShdw>
                </a:effectLst>
              </a:rPr>
              <a:t>order to experiment the results from the model. </a:t>
            </a:r>
            <a:endParaRPr lang="en-US" dirty="0" smtClean="0">
              <a:effectLst>
                <a:outerShdw blurRad="38100" dist="38100" dir="2700000" algn="tl">
                  <a:srgbClr val="000000">
                    <a:alpha val="43137"/>
                  </a:srgbClr>
                </a:outerShdw>
              </a:effectLst>
            </a:endParaRPr>
          </a:p>
          <a:p>
            <a:pPr marL="0" indent="0" algn="l" rtl="0">
              <a:buNone/>
            </a:pPr>
            <a:endParaRPr lang="en-US" dirty="0" smtClean="0">
              <a:effectLst>
                <a:outerShdw blurRad="38100" dist="38100" dir="2700000" algn="tl">
                  <a:srgbClr val="000000">
                    <a:alpha val="43137"/>
                  </a:srgbClr>
                </a:outerShdw>
              </a:effectLst>
            </a:endParaRPr>
          </a:p>
          <a:p>
            <a:pPr marL="0" indent="0" algn="l" rtl="0">
              <a:buNone/>
            </a:pPr>
            <a:r>
              <a:rPr lang="en-US" dirty="0" smtClean="0">
                <a:effectLst>
                  <a:outerShdw blurRad="38100" dist="38100" dir="2700000" algn="tl">
                    <a:srgbClr val="000000">
                      <a:alpha val="43137"/>
                    </a:srgbClr>
                  </a:outerShdw>
                </a:effectLst>
              </a:rPr>
              <a:t>Each sentence converted to lower-case ,removed non-alphanumeric characters.</a:t>
            </a:r>
          </a:p>
          <a:p>
            <a:pPr marL="0" indent="0" algn="l" rtl="0">
              <a:buNone/>
            </a:pP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Experiments</a:t>
            </a:r>
            <a:endParaRPr lang="en-US" dirty="0"/>
          </a:p>
        </p:txBody>
      </p:sp>
    </p:spTree>
    <p:extLst>
      <p:ext uri="{BB962C8B-B14F-4D97-AF65-F5344CB8AC3E}">
        <p14:creationId xmlns:p14="http://schemas.microsoft.com/office/powerpoint/2010/main" val="79130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מציין מיקום תוכן 1"/>
              <p:cNvSpPr>
                <a:spLocks noGrp="1"/>
              </p:cNvSpPr>
              <p:nvPr>
                <p:ph idx="1"/>
              </p:nvPr>
            </p:nvSpPr>
            <p:spPr>
              <a:xfrm>
                <a:off x="609600" y="1935480"/>
                <a:ext cx="10850880" cy="2009503"/>
              </a:xfrm>
            </p:spPr>
            <p:txBody>
              <a:bodyPr>
                <a:normAutofit/>
              </a:bodyPr>
              <a:lstStyle/>
              <a:p>
                <a:pPr marL="0" indent="0" algn="l" rtl="0">
                  <a:buNone/>
                </a:pPr>
                <a:r>
                  <a:rPr lang="en-US" dirty="0" smtClean="0"/>
                  <a:t>Using the </a:t>
                </a:r>
                <a:r>
                  <a:rPr lang="en-US" dirty="0"/>
                  <a:t>image-sentence score </a:t>
                </a:r>
                <a14:m>
                  <m:oMath xmlns:m="http://schemas.openxmlformats.org/officeDocument/2006/math">
                    <m:sSub>
                      <m:sSubPr>
                        <m:ctrlPr>
                          <a:rPr lang="en-US"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i="1" dirty="0">
                            <a:ln w="0"/>
                            <a:effectLst>
                              <a:outerShdw blurRad="38100" dist="19050" dir="2700000" algn="tl" rotWithShape="0">
                                <a:schemeClr val="dk1">
                                  <a:alpha val="40000"/>
                                </a:schemeClr>
                              </a:outerShdw>
                            </a:effectLst>
                            <a:latin typeface="Cambria Math" panose="02040503050406030204" pitchFamily="18" charset="0"/>
                          </a:rPr>
                          <m:t>𝑆</m:t>
                        </m:r>
                      </m:e>
                      <m:sub>
                        <m:r>
                          <a:rPr lang="en-US" i="1" dirty="0">
                            <a:ln w="0"/>
                            <a:effectLst>
                              <a:outerShdw blurRad="38100" dist="19050" dir="2700000" algn="tl" rotWithShape="0">
                                <a:schemeClr val="dk1">
                                  <a:alpha val="40000"/>
                                </a:schemeClr>
                              </a:outerShdw>
                            </a:effectLst>
                            <a:latin typeface="Cambria Math" panose="02040503050406030204" pitchFamily="18" charset="0"/>
                          </a:rPr>
                          <m:t>𝑘𝑙</m:t>
                        </m:r>
                      </m:sub>
                    </m:sSub>
                  </m:oMath>
                </a14:m>
                <a:r>
                  <a:rPr lang="en-US" dirty="0" smtClean="0"/>
                  <a:t> for evaluation </a:t>
                </a:r>
                <a:r>
                  <a:rPr lang="en-US" dirty="0" smtClean="0"/>
                  <a:t>of the image-sentence alignments </a:t>
                </a:r>
                <a:r>
                  <a:rPr lang="en-US" dirty="0" smtClean="0"/>
                  <a:t>we. </a:t>
                </a:r>
              </a:p>
              <a:p>
                <a:pPr marL="0" indent="0" algn="l" rtl="0">
                  <a:buNone/>
                </a:pPr>
                <a:r>
                  <a:rPr lang="en-US" dirty="0" smtClean="0"/>
                  <a:t>Using median </a:t>
                </a:r>
                <a:r>
                  <a:rPr lang="en-US" dirty="0" smtClean="0"/>
                  <a:t>rank </a:t>
                </a:r>
                <a:r>
                  <a:rPr lang="en-US" dirty="0" smtClean="0"/>
                  <a:t>to get the </a:t>
                </a:r>
                <a:r>
                  <a:rPr lang="en-US" dirty="0" smtClean="0"/>
                  <a:t>fraction of times </a:t>
                </a:r>
                <a:r>
                  <a:rPr lang="en-US" dirty="0" smtClean="0"/>
                  <a:t>of a </a:t>
                </a:r>
                <a:r>
                  <a:rPr lang="en-US" dirty="0" smtClean="0"/>
                  <a:t>correct </a:t>
                </a:r>
                <a:r>
                  <a:rPr lang="en-US" dirty="0" smtClean="0"/>
                  <a:t>result was </a:t>
                </a:r>
                <a:r>
                  <a:rPr lang="en-US" dirty="0" smtClean="0"/>
                  <a:t>found among the K results.</a:t>
                </a:r>
                <a:endParaRPr lang="en-US" dirty="0"/>
              </a:p>
            </p:txBody>
          </p:sp>
        </mc:Choice>
        <mc:Fallback>
          <p:sp>
            <p:nvSpPr>
              <p:cNvPr id="2" name="מציין מיקום תוכן 1"/>
              <p:cNvSpPr>
                <a:spLocks noGrp="1" noRot="1" noChangeAspect="1" noMove="1" noResize="1" noEditPoints="1" noAdjustHandles="1" noChangeArrowheads="1" noChangeShapeType="1" noTextEdit="1"/>
              </p:cNvSpPr>
              <p:nvPr>
                <p:ph idx="1"/>
              </p:nvPr>
            </p:nvSpPr>
            <p:spPr>
              <a:xfrm>
                <a:off x="609600" y="1935480"/>
                <a:ext cx="10850880" cy="2009503"/>
              </a:xfrm>
              <a:blipFill rotWithShape="0">
                <a:blip r:embed="rId2"/>
                <a:stretch>
                  <a:fillRect l="-1011" t="-3040"/>
                </a:stretch>
              </a:blipFill>
            </p:spPr>
            <p:txBody>
              <a:bodyPr/>
              <a:lstStyle/>
              <a:p>
                <a:r>
                  <a:rPr lang="en-US">
                    <a:noFill/>
                  </a:rPr>
                  <a:t> </a:t>
                </a:r>
              </a:p>
            </p:txBody>
          </p:sp>
        </mc:Fallback>
      </mc:AlternateContent>
      <p:sp>
        <p:nvSpPr>
          <p:cNvPr id="3" name="כותרת 2"/>
          <p:cNvSpPr>
            <a:spLocks noGrp="1"/>
          </p:cNvSpPr>
          <p:nvPr>
            <p:ph type="title"/>
          </p:nvPr>
        </p:nvSpPr>
        <p:spPr/>
        <p:txBody>
          <a:bodyPr>
            <a:normAutofit fontScale="90000"/>
          </a:bodyPr>
          <a:lstStyle/>
          <a:p>
            <a:r>
              <a:rPr lang="en-US" dirty="0" smtClean="0"/>
              <a:t>Experiments:</a:t>
            </a:r>
            <a:br>
              <a:rPr lang="en-US" dirty="0" smtClean="0"/>
            </a:br>
            <a:r>
              <a:rPr lang="en-US" dirty="0" smtClean="0"/>
              <a:t>Image-sentence Alignment evaluation</a:t>
            </a:r>
            <a:endParaRPr lang="en-US" dirty="0"/>
          </a:p>
        </p:txBody>
      </p:sp>
      <p:pic>
        <p:nvPicPr>
          <p:cNvPr id="4" name="תמונה 3"/>
          <p:cNvPicPr>
            <a:picLocks noChangeAspect="1"/>
          </p:cNvPicPr>
          <p:nvPr/>
        </p:nvPicPr>
        <p:blipFill rotWithShape="1">
          <a:blip r:embed="rId3"/>
          <a:srcRect l="18803" t="45690" r="22009" b="12524"/>
          <a:stretch/>
        </p:blipFill>
        <p:spPr>
          <a:xfrm>
            <a:off x="7038507" y="4811485"/>
            <a:ext cx="5153493" cy="2046515"/>
          </a:xfrm>
          <a:prstGeom prst="rect">
            <a:avLst/>
          </a:prstGeom>
        </p:spPr>
      </p:pic>
      <p:pic>
        <p:nvPicPr>
          <p:cNvPr id="5" name="תמונה 4"/>
          <p:cNvPicPr>
            <a:picLocks noChangeAspect="1"/>
          </p:cNvPicPr>
          <p:nvPr/>
        </p:nvPicPr>
        <p:blipFill rotWithShape="1">
          <a:blip r:embed="rId4"/>
          <a:srcRect l="13636" t="30730" r="16703" b="34046"/>
          <a:stretch/>
        </p:blipFill>
        <p:spPr>
          <a:xfrm>
            <a:off x="0" y="3884022"/>
            <a:ext cx="7038507" cy="2081349"/>
          </a:xfrm>
          <a:prstGeom prst="rect">
            <a:avLst/>
          </a:prstGeom>
        </p:spPr>
      </p:pic>
    </p:spTree>
    <p:extLst>
      <p:ext uri="{BB962C8B-B14F-4D97-AF65-F5344CB8AC3E}">
        <p14:creationId xmlns:p14="http://schemas.microsoft.com/office/powerpoint/2010/main" val="373956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marL="0" indent="0" algn="l" rtl="0">
              <a:buNone/>
            </a:pPr>
            <a:r>
              <a:rPr lang="en-US" dirty="0" smtClean="0"/>
              <a:t>Evaluating </a:t>
            </a:r>
            <a:r>
              <a:rPr lang="en-US" dirty="0" smtClean="0"/>
              <a:t>the results </a:t>
            </a:r>
            <a:r>
              <a:rPr lang="en-US" dirty="0" smtClean="0"/>
              <a:t>from </a:t>
            </a:r>
            <a:r>
              <a:rPr lang="en-US" dirty="0" smtClean="0"/>
              <a:t>the RNN- the </a:t>
            </a:r>
            <a:r>
              <a:rPr lang="en-US" dirty="0"/>
              <a:t>description </a:t>
            </a:r>
            <a:r>
              <a:rPr lang="en-US" dirty="0" smtClean="0"/>
              <a:t>of each </a:t>
            </a:r>
            <a:r>
              <a:rPr lang="en-US" dirty="0" smtClean="0"/>
              <a:t>image </a:t>
            </a:r>
            <a:r>
              <a:rPr lang="en-US" dirty="0" smtClean="0"/>
              <a:t>region (</a:t>
            </a:r>
            <a:r>
              <a:rPr lang="en-US" dirty="0" smtClean="0"/>
              <a:t>full </a:t>
            </a:r>
            <a:r>
              <a:rPr lang="en-US" dirty="0" smtClean="0"/>
              <a:t>image).</a:t>
            </a:r>
          </a:p>
          <a:p>
            <a:pPr marL="0" indent="0" algn="l" rtl="0">
              <a:buNone/>
            </a:pPr>
            <a:endParaRPr lang="en-US" dirty="0" smtClean="0"/>
          </a:p>
          <a:p>
            <a:pPr marL="0" indent="0" algn="l" rtl="0">
              <a:buNone/>
            </a:pPr>
            <a:r>
              <a:rPr lang="en-US" dirty="0" smtClean="0"/>
              <a:t>First </a:t>
            </a:r>
            <a:r>
              <a:rPr lang="en-US" dirty="0" smtClean="0"/>
              <a:t>the result of the entire image were tested to check that the entire image is rich enough to distribute </a:t>
            </a:r>
            <a:r>
              <a:rPr lang="en-US" dirty="0" smtClean="0"/>
              <a:t>it to small </a:t>
            </a:r>
            <a:r>
              <a:rPr lang="en-US" dirty="0" smtClean="0"/>
              <a:t>sentences.</a:t>
            </a:r>
          </a:p>
          <a:p>
            <a:pPr marL="0" indent="0" algn="l" rtl="0">
              <a:buNone/>
            </a:pPr>
            <a:endParaRPr lang="en-US" dirty="0"/>
          </a:p>
          <a:p>
            <a:pPr marL="0" indent="0" algn="l" rtl="0">
              <a:buNone/>
            </a:pPr>
            <a:r>
              <a:rPr lang="en-US" dirty="0" smtClean="0"/>
              <a:t>Several methods were used to check </a:t>
            </a:r>
            <a:r>
              <a:rPr lang="en-US" dirty="0" smtClean="0"/>
              <a:t>how much a sentence is matched to 5 sentence on that image written by 5 different people.</a:t>
            </a:r>
          </a:p>
          <a:p>
            <a:pPr marL="0" indent="0" algn="l" rtl="0">
              <a:buNone/>
            </a:pPr>
            <a:endParaRPr lang="en-US" dirty="0" smtClean="0"/>
          </a:p>
        </p:txBody>
      </p:sp>
      <p:sp>
        <p:nvSpPr>
          <p:cNvPr id="3" name="כותרת 2"/>
          <p:cNvSpPr>
            <a:spLocks noGrp="1"/>
          </p:cNvSpPr>
          <p:nvPr>
            <p:ph type="title"/>
          </p:nvPr>
        </p:nvSpPr>
        <p:spPr>
          <a:xfrm>
            <a:off x="609600" y="704088"/>
            <a:ext cx="11486606" cy="1143000"/>
          </a:xfrm>
        </p:spPr>
        <p:txBody>
          <a:bodyPr>
            <a:normAutofit fontScale="90000"/>
          </a:bodyPr>
          <a:lstStyle/>
          <a:p>
            <a:r>
              <a:rPr lang="en-US" dirty="0"/>
              <a:t>Experiments:</a:t>
            </a:r>
            <a:br>
              <a:rPr lang="en-US" dirty="0"/>
            </a:br>
            <a:r>
              <a:rPr lang="en-US" dirty="0" smtClean="0"/>
              <a:t>Generated description - Full frame</a:t>
            </a:r>
            <a:endParaRPr lang="en-US" dirty="0"/>
          </a:p>
        </p:txBody>
      </p:sp>
    </p:spTree>
    <p:extLst>
      <p:ext uri="{BB962C8B-B14F-4D97-AF65-F5344CB8AC3E}">
        <p14:creationId xmlns:p14="http://schemas.microsoft.com/office/powerpoint/2010/main" val="150775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rtl="0">
              <a:buClrTx/>
            </a:pPr>
            <a:r>
              <a:rPr lang="en-US" dirty="0" smtClean="0"/>
              <a:t>Combining natural language and computer vision.</a:t>
            </a:r>
          </a:p>
          <a:p>
            <a:pPr algn="l" rtl="0">
              <a:buClrTx/>
            </a:pPr>
            <a:r>
              <a:rPr lang="en-US" dirty="0" smtClean="0"/>
              <a:t>Advancing to new fields and subjects in CV and deep learning.</a:t>
            </a:r>
          </a:p>
          <a:p>
            <a:pPr algn="l" rtl="0">
              <a:buClrTx/>
            </a:pPr>
            <a:endParaRPr lang="en-US" dirty="0"/>
          </a:p>
        </p:txBody>
      </p:sp>
      <p:sp>
        <p:nvSpPr>
          <p:cNvPr id="3" name="Title 2"/>
          <p:cNvSpPr>
            <a:spLocks noGrp="1"/>
          </p:cNvSpPr>
          <p:nvPr>
            <p:ph type="title"/>
          </p:nvPr>
        </p:nvSpPr>
        <p:spPr/>
        <p:txBody>
          <a:bodyPr/>
          <a:lstStyle/>
          <a:p>
            <a:r>
              <a:rPr lang="en-US" dirty="0" smtClean="0"/>
              <a:t>Our topic  today</a:t>
            </a:r>
            <a:endParaRPr lang="en-US" dirty="0"/>
          </a:p>
        </p:txBody>
      </p:sp>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normAutofit fontScale="90000"/>
          </a:bodyPr>
          <a:lstStyle/>
          <a:p>
            <a:r>
              <a:rPr lang="en-US" dirty="0"/>
              <a:t>Experiments:</a:t>
            </a:r>
            <a:br>
              <a:rPr lang="en-US" dirty="0"/>
            </a:br>
            <a:r>
              <a:rPr lang="en-US" dirty="0"/>
              <a:t>Generated </a:t>
            </a:r>
            <a:r>
              <a:rPr lang="en-US" dirty="0" smtClean="0"/>
              <a:t>description-Full frame cont.</a:t>
            </a:r>
            <a:endParaRPr lang="en-US" dirty="0"/>
          </a:p>
        </p:txBody>
      </p:sp>
      <p:pic>
        <p:nvPicPr>
          <p:cNvPr id="4" name="תמונה 3"/>
          <p:cNvPicPr>
            <a:picLocks noChangeAspect="1"/>
          </p:cNvPicPr>
          <p:nvPr/>
        </p:nvPicPr>
        <p:blipFill rotWithShape="1">
          <a:blip r:embed="rId2"/>
          <a:srcRect l="13665" t="17931" r="17501" b="14412"/>
          <a:stretch/>
        </p:blipFill>
        <p:spPr>
          <a:xfrm>
            <a:off x="992777" y="1985988"/>
            <a:ext cx="8473440" cy="4684763"/>
          </a:xfrm>
          <a:prstGeom prst="rect">
            <a:avLst/>
          </a:prstGeom>
        </p:spPr>
      </p:pic>
    </p:spTree>
    <p:extLst>
      <p:ext uri="{BB962C8B-B14F-4D97-AF65-F5344CB8AC3E}">
        <p14:creationId xmlns:p14="http://schemas.microsoft.com/office/powerpoint/2010/main" val="11470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marL="0" indent="0" algn="l" rtl="0">
              <a:buNone/>
            </a:pPr>
            <a:r>
              <a:rPr lang="en-US" dirty="0" smtClean="0"/>
              <a:t>Testing the </a:t>
            </a:r>
            <a:r>
              <a:rPr lang="en-US" dirty="0" smtClean="0"/>
              <a:t>results of regions found and corresponded text snippets  </a:t>
            </a:r>
            <a:r>
              <a:rPr lang="en-US" dirty="0"/>
              <a:t>i</a:t>
            </a:r>
            <a:r>
              <a:rPr lang="en-US" dirty="0" smtClean="0"/>
              <a:t>n </a:t>
            </a:r>
            <a:r>
              <a:rPr lang="en-US" dirty="0" smtClean="0"/>
              <a:t>the image and sentence.</a:t>
            </a:r>
          </a:p>
          <a:p>
            <a:pPr marL="0" indent="0" algn="l" rtl="0">
              <a:buNone/>
            </a:pPr>
            <a:r>
              <a:rPr lang="en-US" dirty="0" smtClean="0"/>
              <a:t>Creating a </a:t>
            </a:r>
            <a:r>
              <a:rPr lang="en-US" dirty="0" smtClean="0"/>
              <a:t>new dataset using AMT and MSCOCO, and </a:t>
            </a:r>
            <a:r>
              <a:rPr lang="en-US" dirty="0" smtClean="0"/>
              <a:t>creating 9,000 </a:t>
            </a:r>
            <a:r>
              <a:rPr lang="en-US" dirty="0" smtClean="0"/>
              <a:t>text snippets for 200 </a:t>
            </a:r>
            <a:r>
              <a:rPr lang="en-US" dirty="0" smtClean="0"/>
              <a:t>images .</a:t>
            </a:r>
            <a:endParaRPr lang="en-US" dirty="0" smtClean="0"/>
          </a:p>
          <a:p>
            <a:pPr marL="0" indent="0" algn="l" rtl="0">
              <a:buNone/>
            </a:pPr>
            <a:endParaRPr lang="en-US" dirty="0"/>
          </a:p>
        </p:txBody>
      </p:sp>
      <p:sp>
        <p:nvSpPr>
          <p:cNvPr id="3" name="כותרת 2"/>
          <p:cNvSpPr>
            <a:spLocks noGrp="1"/>
          </p:cNvSpPr>
          <p:nvPr>
            <p:ph type="title"/>
          </p:nvPr>
        </p:nvSpPr>
        <p:spPr/>
        <p:txBody>
          <a:bodyPr>
            <a:normAutofit fontScale="90000"/>
          </a:bodyPr>
          <a:lstStyle/>
          <a:p>
            <a:r>
              <a:rPr lang="en-US" dirty="0"/>
              <a:t>Experiments:</a:t>
            </a:r>
            <a:br>
              <a:rPr lang="en-US" dirty="0"/>
            </a:br>
            <a:r>
              <a:rPr lang="en-US" dirty="0"/>
              <a:t>Generated </a:t>
            </a:r>
            <a:r>
              <a:rPr lang="en-US" dirty="0" smtClean="0"/>
              <a:t>description-Region</a:t>
            </a:r>
            <a:endParaRPr lang="en-US" dirty="0"/>
          </a:p>
        </p:txBody>
      </p:sp>
      <p:pic>
        <p:nvPicPr>
          <p:cNvPr id="5" name="תמונה 4"/>
          <p:cNvPicPr>
            <a:picLocks noChangeAspect="1"/>
          </p:cNvPicPr>
          <p:nvPr/>
        </p:nvPicPr>
        <p:blipFill rotWithShape="1">
          <a:blip r:embed="rId2"/>
          <a:srcRect l="9229" t="18602" r="4680" b="49152"/>
          <a:stretch/>
        </p:blipFill>
        <p:spPr>
          <a:xfrm>
            <a:off x="3648891" y="5058064"/>
            <a:ext cx="8543109" cy="1799936"/>
          </a:xfrm>
          <a:prstGeom prst="rect">
            <a:avLst/>
          </a:prstGeom>
        </p:spPr>
      </p:pic>
      <p:pic>
        <p:nvPicPr>
          <p:cNvPr id="6" name="תמונה 5"/>
          <p:cNvPicPr>
            <a:picLocks noChangeAspect="1"/>
          </p:cNvPicPr>
          <p:nvPr/>
        </p:nvPicPr>
        <p:blipFill rotWithShape="1">
          <a:blip r:embed="rId3"/>
          <a:srcRect l="17248" t="54222" r="22098" b="17110"/>
          <a:stretch/>
        </p:blipFill>
        <p:spPr>
          <a:xfrm>
            <a:off x="609601" y="3673495"/>
            <a:ext cx="5207726" cy="1384569"/>
          </a:xfrm>
          <a:prstGeom prst="rect">
            <a:avLst/>
          </a:prstGeom>
        </p:spPr>
      </p:pic>
    </p:spTree>
    <p:extLst>
      <p:ext uri="{BB962C8B-B14F-4D97-AF65-F5344CB8AC3E}">
        <p14:creationId xmlns:p14="http://schemas.microsoft.com/office/powerpoint/2010/main" val="28498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marL="0" indent="0" algn="l" rtl="0">
              <a:buNone/>
            </a:pPr>
            <a:r>
              <a:rPr lang="en-US" dirty="0" smtClean="0"/>
              <a:t>Region </a:t>
            </a:r>
            <a:r>
              <a:rPr lang="en-US" dirty="0" smtClean="0"/>
              <a:t>evaluation brings better results. </a:t>
            </a:r>
            <a:r>
              <a:rPr lang="en-US" dirty="0" smtClean="0"/>
              <a:t/>
            </a:r>
            <a:br>
              <a:rPr lang="en-US" dirty="0" smtClean="0"/>
            </a:br>
            <a:endParaRPr lang="en-US" dirty="0" smtClean="0"/>
          </a:p>
          <a:p>
            <a:pPr marL="0" indent="0" algn="l" rtl="0">
              <a:buNone/>
            </a:pPr>
            <a:r>
              <a:rPr lang="en-US" dirty="0" smtClean="0"/>
              <a:t>Why? - </a:t>
            </a:r>
            <a:r>
              <a:rPr lang="en-US" dirty="0" smtClean="0"/>
              <a:t>The comparison method itself uses BLUE ranking and Full frame has much longer sentence therefore it more likely to have lower rank.</a:t>
            </a:r>
            <a:endParaRPr lang="en-US" dirty="0" smtClean="0"/>
          </a:p>
        </p:txBody>
      </p:sp>
      <p:sp>
        <p:nvSpPr>
          <p:cNvPr id="3" name="כותרת 2"/>
          <p:cNvSpPr>
            <a:spLocks noGrp="1"/>
          </p:cNvSpPr>
          <p:nvPr>
            <p:ph type="title"/>
          </p:nvPr>
        </p:nvSpPr>
        <p:spPr/>
        <p:txBody>
          <a:bodyPr>
            <a:normAutofit fontScale="90000"/>
          </a:bodyPr>
          <a:lstStyle/>
          <a:p>
            <a:r>
              <a:rPr lang="en-US" dirty="0"/>
              <a:t>Experiments:</a:t>
            </a:r>
            <a:br>
              <a:rPr lang="en-US" dirty="0"/>
            </a:br>
            <a:r>
              <a:rPr lang="en-US" dirty="0"/>
              <a:t>Generated </a:t>
            </a:r>
            <a:r>
              <a:rPr lang="en-US" dirty="0" smtClean="0"/>
              <a:t>description - Comparison</a:t>
            </a:r>
            <a:endParaRPr lang="en-US" dirty="0"/>
          </a:p>
        </p:txBody>
      </p:sp>
    </p:spTree>
    <p:extLst>
      <p:ext uri="{BB962C8B-B14F-4D97-AF65-F5344CB8AC3E}">
        <p14:creationId xmlns:p14="http://schemas.microsoft.com/office/powerpoint/2010/main" val="166755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en-US" dirty="0" smtClean="0"/>
              <a:t>Results</a:t>
            </a:r>
            <a:endParaRPr lang="en-US" dirty="0"/>
          </a:p>
        </p:txBody>
      </p:sp>
      <p:pic>
        <p:nvPicPr>
          <p:cNvPr id="4" name="תמונה 3"/>
          <p:cNvPicPr>
            <a:picLocks noChangeAspect="1"/>
          </p:cNvPicPr>
          <p:nvPr/>
        </p:nvPicPr>
        <p:blipFill rotWithShape="1">
          <a:blip r:embed="rId2"/>
          <a:srcRect l="19611" t="26371" r="20200" b="11252"/>
          <a:stretch/>
        </p:blipFill>
        <p:spPr>
          <a:xfrm>
            <a:off x="1526960" y="2130640"/>
            <a:ext cx="7874493" cy="4598634"/>
          </a:xfrm>
          <a:prstGeom prst="rect">
            <a:avLst/>
          </a:prstGeom>
        </p:spPr>
      </p:pic>
    </p:spTree>
    <p:extLst>
      <p:ext uri="{BB962C8B-B14F-4D97-AF65-F5344CB8AC3E}">
        <p14:creationId xmlns:p14="http://schemas.microsoft.com/office/powerpoint/2010/main" val="198828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marL="0" indent="0" algn="l" rtl="0">
              <a:buNone/>
            </a:pPr>
            <a:r>
              <a:rPr lang="en-US" dirty="0"/>
              <a:t>I</a:t>
            </a:r>
            <a:r>
              <a:rPr lang="en-US" dirty="0" smtClean="0"/>
              <a:t>ntroducing </a:t>
            </a:r>
            <a:r>
              <a:rPr lang="en-US" dirty="0" smtClean="0"/>
              <a:t>into a model that generates a natural language descriptions of image regions based on a dataset of images and sentence with few assumptions . </a:t>
            </a:r>
            <a:endParaRPr lang="en-US" dirty="0" smtClean="0"/>
          </a:p>
          <a:p>
            <a:pPr marL="0" indent="0" algn="l" rtl="0">
              <a:buNone/>
            </a:pPr>
            <a:r>
              <a:rPr lang="en-US" dirty="0" smtClean="0"/>
              <a:t>Demonstrating </a:t>
            </a:r>
            <a:r>
              <a:rPr lang="en-US" dirty="0" smtClean="0"/>
              <a:t>the feasibility of connecting image and natural language using a common multi model embedding.</a:t>
            </a:r>
          </a:p>
          <a:p>
            <a:pPr marL="0" indent="0" algn="l" rtl="0">
              <a:buNone/>
            </a:pPr>
            <a:endParaRPr lang="en-US" dirty="0"/>
          </a:p>
          <a:p>
            <a:pPr marL="0" indent="0" algn="l" rtl="0">
              <a:buNone/>
            </a:pPr>
            <a:r>
              <a:rPr lang="en-US" dirty="0" smtClean="0"/>
              <a:t>This approach features a novel ranking model that aligns part of visual and language through a common multi-model embedding.</a:t>
            </a:r>
            <a:endParaRPr lang="en-US" dirty="0"/>
          </a:p>
        </p:txBody>
      </p:sp>
      <p:sp>
        <p:nvSpPr>
          <p:cNvPr id="3" name="כותרת 2"/>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151376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a:noFill/>
          <a:ln>
            <a:noFill/>
          </a:ln>
        </p:spPr>
        <p:txBody>
          <a:bodyPr/>
          <a:lstStyle/>
          <a:p>
            <a:pPr algn="l"/>
            <a:r>
              <a:rPr lang="en-US" dirty="0">
                <a:effectLst>
                  <a:outerShdw blurRad="38100" dist="38100" dir="2700000" algn="tl">
                    <a:srgbClr val="000000">
                      <a:alpha val="43137"/>
                    </a:srgbClr>
                  </a:outerShdw>
                </a:effectLst>
              </a:rPr>
              <a:t>VQA: Visual Question Answering by </a:t>
            </a:r>
            <a:r>
              <a:rPr lang="en-US" dirty="0" err="1">
                <a:effectLst>
                  <a:outerShdw blurRad="38100" dist="38100" dir="2700000" algn="tl">
                    <a:srgbClr val="000000">
                      <a:alpha val="43137"/>
                    </a:srgbClr>
                  </a:outerShdw>
                </a:effectLst>
              </a:rPr>
              <a:t>Aishwarya</a:t>
            </a:r>
            <a:r>
              <a:rPr lang="en-US" dirty="0">
                <a:effectLst>
                  <a:outerShdw blurRad="38100" dist="38100" dir="2700000" algn="tl">
                    <a:srgbClr val="000000">
                      <a:alpha val="43137"/>
                    </a:srgbClr>
                  </a:outerShdw>
                </a:effectLst>
              </a:rPr>
              <a:t> Agrawal∗ , </a:t>
            </a:r>
            <a:r>
              <a:rPr lang="en-US" dirty="0" err="1">
                <a:effectLst>
                  <a:outerShdw blurRad="38100" dist="38100" dir="2700000" algn="tl">
                    <a:srgbClr val="000000">
                      <a:alpha val="43137"/>
                    </a:srgbClr>
                  </a:outerShdw>
                </a:effectLst>
              </a:rPr>
              <a:t>Jiasen</a:t>
            </a:r>
            <a:r>
              <a:rPr lang="en-US" dirty="0">
                <a:effectLst>
                  <a:outerShdw blurRad="38100" dist="38100" dir="2700000" algn="tl">
                    <a:srgbClr val="000000">
                      <a:alpha val="43137"/>
                    </a:srgbClr>
                  </a:outerShdw>
                </a:effectLst>
              </a:rPr>
              <a:t> Lu∗ , Stanislaw </a:t>
            </a:r>
            <a:r>
              <a:rPr lang="en-US" dirty="0" err="1">
                <a:effectLst>
                  <a:outerShdw blurRad="38100" dist="38100" dir="2700000" algn="tl">
                    <a:srgbClr val="000000">
                      <a:alpha val="43137"/>
                    </a:srgbClr>
                  </a:outerShdw>
                </a:effectLst>
              </a:rPr>
              <a:t>Antol</a:t>
            </a:r>
            <a:r>
              <a:rPr lang="en-US" dirty="0">
                <a:effectLst>
                  <a:outerShdw blurRad="38100" dist="38100" dir="2700000" algn="tl">
                    <a:srgbClr val="000000">
                      <a:alpha val="43137"/>
                    </a:srgbClr>
                  </a:outerShdw>
                </a:effectLst>
              </a:rPr>
              <a:t>∗ , Margaret Mitchell, C. Lawrence </a:t>
            </a:r>
            <a:r>
              <a:rPr lang="en-US" dirty="0" err="1">
                <a:effectLst>
                  <a:outerShdw blurRad="38100" dist="38100" dir="2700000" algn="tl">
                    <a:srgbClr val="000000">
                      <a:alpha val="43137"/>
                    </a:srgbClr>
                  </a:outerShdw>
                </a:effectLst>
              </a:rPr>
              <a:t>Zitnick</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Dhruv</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Batra</a:t>
            </a:r>
            <a:r>
              <a:rPr lang="en-US" dirty="0">
                <a:effectLst>
                  <a:outerShdw blurRad="38100" dist="38100" dir="2700000" algn="tl">
                    <a:srgbClr val="000000">
                      <a:alpha val="43137"/>
                    </a:srgbClr>
                  </a:outerShdw>
                </a:effectLst>
              </a:rPr>
              <a:t>, Devi Parikh </a:t>
            </a:r>
            <a:r>
              <a:rPr lang="en-US" dirty="0" smtClean="0">
                <a:effectLst>
                  <a:outerShdw blurRad="38100" dist="38100" dir="2700000" algn="tl">
                    <a:srgbClr val="000000">
                      <a:alpha val="43137"/>
                    </a:srgbClr>
                  </a:outerShdw>
                </a:effectLst>
              </a:rPr>
              <a:t>. 2015</a:t>
            </a: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2’nd article</a:t>
            </a:r>
            <a:endParaRPr lang="en-US" dirty="0"/>
          </a:p>
        </p:txBody>
      </p:sp>
    </p:spTree>
    <p:extLst>
      <p:ext uri="{BB962C8B-B14F-4D97-AF65-F5344CB8AC3E}">
        <p14:creationId xmlns:p14="http://schemas.microsoft.com/office/powerpoint/2010/main" val="325536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buClrTx/>
            </a:pPr>
            <a:r>
              <a:rPr lang="en-US" dirty="0" smtClean="0">
                <a:effectLst>
                  <a:outerShdw blurRad="38100" dist="38100" dir="2700000" algn="tl">
                    <a:srgbClr val="000000">
                      <a:alpha val="43137"/>
                    </a:srgbClr>
                  </a:outerShdw>
                </a:effectLst>
              </a:rPr>
              <a:t>What is VQA?</a:t>
            </a:r>
          </a:p>
          <a:p>
            <a:pPr algn="l" rtl="0">
              <a:buClrTx/>
            </a:pPr>
            <a:r>
              <a:rPr lang="en-US" dirty="0" smtClean="0">
                <a:effectLst>
                  <a:outerShdw blurRad="38100" dist="38100" dir="2700000" algn="tl">
                    <a:srgbClr val="000000">
                      <a:alpha val="43137"/>
                    </a:srgbClr>
                  </a:outerShdw>
                </a:effectLst>
              </a:rPr>
              <a:t>Task goal and why?</a:t>
            </a:r>
          </a:p>
          <a:p>
            <a:pPr algn="l" rtl="0">
              <a:buClrTx/>
            </a:pPr>
            <a:r>
              <a:rPr lang="en-US" dirty="0" smtClean="0">
                <a:effectLst>
                  <a:outerShdw blurRad="38100" dist="38100" dir="2700000" algn="tl">
                    <a:srgbClr val="000000">
                      <a:alpha val="43137"/>
                    </a:srgbClr>
                  </a:outerShdw>
                </a:effectLst>
              </a:rPr>
              <a:t>Dataset collection</a:t>
            </a:r>
          </a:p>
          <a:p>
            <a:pPr algn="l" rtl="0">
              <a:buClrTx/>
            </a:pPr>
            <a:r>
              <a:rPr lang="en-US" dirty="0" smtClean="0">
                <a:effectLst>
                  <a:outerShdw blurRad="38100" dist="38100" dir="2700000" algn="tl">
                    <a:srgbClr val="000000">
                      <a:alpha val="43137"/>
                    </a:srgbClr>
                  </a:outerShdw>
                </a:effectLst>
              </a:rPr>
              <a:t>Dataset analysis </a:t>
            </a:r>
          </a:p>
          <a:p>
            <a:pPr algn="l" rtl="0">
              <a:buClrTx/>
            </a:pPr>
            <a:r>
              <a:rPr lang="en-US" dirty="0" smtClean="0">
                <a:effectLst>
                  <a:outerShdw blurRad="38100" dist="38100" dir="2700000" algn="tl">
                    <a:srgbClr val="000000">
                      <a:alpha val="43137"/>
                    </a:srgbClr>
                  </a:outerShdw>
                </a:effectLst>
              </a:rPr>
              <a:t>Conclusion </a:t>
            </a:r>
          </a:p>
          <a:p>
            <a:pPr algn="l" rtl="0">
              <a:buClrTx/>
            </a:pPr>
            <a:r>
              <a:rPr lang="en-US" dirty="0" smtClean="0">
                <a:effectLst>
                  <a:outerShdw blurRad="38100" dist="38100" dir="2700000" algn="tl">
                    <a:srgbClr val="000000">
                      <a:alpha val="43137"/>
                    </a:srgbClr>
                  </a:outerShdw>
                </a:effectLst>
              </a:rPr>
              <a:t>Actual results(not in the paper)</a:t>
            </a:r>
          </a:p>
        </p:txBody>
      </p:sp>
      <p:sp>
        <p:nvSpPr>
          <p:cNvPr id="3" name="כותרת 2"/>
          <p:cNvSpPr>
            <a:spLocks noGrp="1"/>
          </p:cNvSpPr>
          <p:nvPr>
            <p:ph type="title"/>
          </p:nvPr>
        </p:nvSpPr>
        <p:spPr/>
        <p:txBody>
          <a:bodyPr/>
          <a:lstStyle/>
          <a:p>
            <a:r>
              <a:rPr lang="en-US" dirty="0" smtClean="0"/>
              <a:t>Topics</a:t>
            </a:r>
            <a:endParaRPr lang="en-US" dirty="0"/>
          </a:p>
        </p:txBody>
      </p:sp>
    </p:spTree>
    <p:extLst>
      <p:ext uri="{BB962C8B-B14F-4D97-AF65-F5344CB8AC3E}">
        <p14:creationId xmlns:p14="http://schemas.microsoft.com/office/powerpoint/2010/main" val="97214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buClrTx/>
            </a:pPr>
            <a:r>
              <a:rPr lang="en-US" dirty="0" smtClean="0">
                <a:effectLst>
                  <a:outerShdw blurRad="38100" dist="38100" dir="2700000" algn="tl">
                    <a:srgbClr val="000000">
                      <a:alpha val="43137"/>
                    </a:srgbClr>
                  </a:outerShdw>
                </a:effectLst>
              </a:rPr>
              <a:t>VQA – Visual Question Answering . </a:t>
            </a:r>
            <a:r>
              <a:rPr lang="en-US" dirty="0" smtClean="0">
                <a:effectLst>
                  <a:outerShdw blurRad="38100" dist="38100" dir="2700000" algn="tl">
                    <a:srgbClr val="000000">
                      <a:alpha val="43137"/>
                    </a:srgbClr>
                  </a:outerShdw>
                </a:effectLst>
              </a:rPr>
              <a:t>A natural </a:t>
            </a:r>
            <a:r>
              <a:rPr lang="en-US" dirty="0" smtClean="0">
                <a:effectLst>
                  <a:outerShdw blurRad="38100" dist="38100" dir="2700000" algn="tl">
                    <a:srgbClr val="000000">
                      <a:alpha val="43137"/>
                    </a:srgbClr>
                  </a:outerShdw>
                </a:effectLst>
              </a:rPr>
              <a:t>language questions and answers to be given to a set of images and their captions.</a:t>
            </a:r>
          </a:p>
          <a:p>
            <a:pPr algn="l" rtl="0">
              <a:buClrTx/>
            </a:pPr>
            <a:r>
              <a:rPr lang="en-US" dirty="0" smtClean="0">
                <a:effectLst>
                  <a:outerShdw blurRad="38100" dist="38100" dir="2700000" algn="tl">
                    <a:srgbClr val="000000">
                      <a:alpha val="43137"/>
                    </a:srgbClr>
                  </a:outerShdw>
                </a:effectLst>
              </a:rPr>
              <a:t>VQA targets different areas of an image including background and underlying context</a:t>
            </a:r>
          </a:p>
          <a:p>
            <a:pPr marL="0" indent="0" algn="l" rtl="0">
              <a:buNone/>
            </a:pP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pPr rtl="0"/>
            <a:r>
              <a:rPr lang="en-US" dirty="0" smtClean="0"/>
              <a:t>VQA</a:t>
            </a:r>
            <a:endParaRPr lang="en-US" dirty="0"/>
          </a:p>
        </p:txBody>
      </p:sp>
      <p:pic>
        <p:nvPicPr>
          <p:cNvPr id="1026" name="Picture 2" descr="http://www.visualqa.org/static/img/teaser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269" y="3980160"/>
            <a:ext cx="8293462" cy="1636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88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buClrTx/>
            </a:pPr>
            <a:r>
              <a:rPr lang="en-US" dirty="0" smtClean="0">
                <a:effectLst>
                  <a:outerShdw blurRad="38100" dist="38100" dir="2700000" algn="tl">
                    <a:srgbClr val="000000">
                      <a:alpha val="43137"/>
                    </a:srgbClr>
                  </a:outerShdw>
                </a:effectLst>
              </a:rPr>
              <a:t>free-form </a:t>
            </a:r>
            <a:r>
              <a:rPr lang="en-US" dirty="0" smtClean="0">
                <a:effectLst>
                  <a:outerShdw blurRad="38100" dist="38100" dir="2700000" algn="tl">
                    <a:srgbClr val="000000">
                      <a:alpha val="43137"/>
                    </a:srgbClr>
                  </a:outerShdw>
                </a:effectLst>
              </a:rPr>
              <a:t>open-ended Visual Questions Answering that given image natural language answer.</a:t>
            </a:r>
          </a:p>
          <a:p>
            <a:pPr algn="l" rtl="0">
              <a:buClrTx/>
            </a:pPr>
            <a:r>
              <a:rPr lang="en-US" dirty="0" smtClean="0">
                <a:effectLst>
                  <a:outerShdw blurRad="38100" dist="38100" dir="2700000" algn="tl">
                    <a:srgbClr val="000000">
                      <a:alpha val="43137"/>
                    </a:srgbClr>
                  </a:outerShdw>
                </a:effectLst>
              </a:rPr>
              <a:t>In </a:t>
            </a:r>
            <a:r>
              <a:rPr lang="en-US" dirty="0" smtClean="0">
                <a:effectLst>
                  <a:outerShdw blurRad="38100" dist="38100" dir="2700000" algn="tl">
                    <a:srgbClr val="000000">
                      <a:alpha val="43137"/>
                    </a:srgbClr>
                  </a:outerShdw>
                </a:effectLst>
              </a:rPr>
              <a:t>order to push forward the AI problems </a:t>
            </a:r>
            <a:r>
              <a:rPr lang="en-US" dirty="0" smtClean="0">
                <a:effectLst>
                  <a:outerShdw blurRad="38100" dist="38100" dir="2700000" algn="tl">
                    <a:srgbClr val="000000">
                      <a:alpha val="43137"/>
                    </a:srgbClr>
                  </a:outerShdw>
                </a:effectLst>
              </a:rPr>
              <a:t>forward: </a:t>
            </a:r>
          </a:p>
          <a:p>
            <a:pPr marL="708660" lvl="1" indent="-342900" algn="l" rtl="0">
              <a:buClrTx/>
            </a:pPr>
            <a:r>
              <a:rPr lang="en-US" dirty="0" smtClean="0">
                <a:effectLst>
                  <a:outerShdw blurRad="38100" dist="38100" dir="2700000" algn="tl">
                    <a:srgbClr val="000000">
                      <a:alpha val="43137"/>
                    </a:srgbClr>
                  </a:outerShdw>
                </a:effectLst>
              </a:rPr>
              <a:t>There is a need to involve more subject than a particular filed such as CV or NLP while combining and having a well defined quantitative evaluation metric </a:t>
            </a: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Task goal – and why?</a:t>
            </a:r>
            <a:endParaRPr lang="en-US" dirty="0"/>
          </a:p>
        </p:txBody>
      </p:sp>
    </p:spTree>
    <p:extLst>
      <p:ext uri="{BB962C8B-B14F-4D97-AF65-F5344CB8AC3E}">
        <p14:creationId xmlns:p14="http://schemas.microsoft.com/office/powerpoint/2010/main" val="411561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buClrTx/>
            </a:pPr>
            <a:r>
              <a:rPr lang="en-US" dirty="0" smtClean="0">
                <a:effectLst>
                  <a:outerShdw blurRad="38100" dist="38100" dir="2700000" algn="tl">
                    <a:srgbClr val="000000">
                      <a:alpha val="43137"/>
                    </a:srgbClr>
                  </a:outerShdw>
                </a:effectLst>
              </a:rPr>
              <a:t>Open ended question require vast set of AI capabilities to answer such as: recognition, object detection ,activity recognition commonsense reason etc.</a:t>
            </a:r>
          </a:p>
          <a:p>
            <a:pPr algn="l" rtl="0">
              <a:buClrTx/>
            </a:pPr>
            <a:r>
              <a:rPr lang="en-US" dirty="0" smtClean="0">
                <a:effectLst>
                  <a:outerShdw blurRad="38100" dist="38100" dir="2700000" algn="tl">
                    <a:srgbClr val="000000">
                      <a:alpha val="43137"/>
                    </a:srgbClr>
                  </a:outerShdw>
                </a:effectLst>
              </a:rPr>
              <a:t>VQA has automatic quantitative evaluation making it possible to effectively track progress on this task </a:t>
            </a: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How VQA and </a:t>
            </a:r>
            <a:r>
              <a:rPr lang="en-US" dirty="0" smtClean="0"/>
              <a:t>the goal </a:t>
            </a:r>
            <a:r>
              <a:rPr lang="en-US" dirty="0" smtClean="0"/>
              <a:t>connect?</a:t>
            </a:r>
            <a:endParaRPr lang="en-US" dirty="0"/>
          </a:p>
        </p:txBody>
      </p:sp>
      <p:pic>
        <p:nvPicPr>
          <p:cNvPr id="4" name="Picture 2" descr="Image result for Visual question answer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7034" y="4024675"/>
            <a:ext cx="4848325" cy="264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l" rtl="0">
              <a:buNone/>
            </a:pPr>
            <a:r>
              <a:rPr lang="en-US" dirty="0" smtClean="0"/>
              <a:t>Deep Visual-Semantic Alignments for Generating Image Descriptions</a:t>
            </a:r>
          </a:p>
          <a:p>
            <a:pPr marL="0" indent="0" algn="l" rtl="0">
              <a:buNone/>
            </a:pPr>
            <a:r>
              <a:rPr lang="en-US" dirty="0" smtClean="0"/>
              <a:t>By Andrej </a:t>
            </a:r>
            <a:r>
              <a:rPr lang="en-US" dirty="0" err="1" smtClean="0"/>
              <a:t>Karpathy</a:t>
            </a:r>
            <a:r>
              <a:rPr lang="en-US" dirty="0" smtClean="0"/>
              <a:t> &amp; Li </a:t>
            </a:r>
            <a:r>
              <a:rPr lang="en-US" dirty="0" err="1" smtClean="0"/>
              <a:t>Fei-Fei</a:t>
            </a:r>
            <a:r>
              <a:rPr lang="en-US" dirty="0" smtClean="0"/>
              <a:t>. 2015</a:t>
            </a:r>
          </a:p>
          <a:p>
            <a:pPr marL="0" indent="0" algn="l" rtl="0">
              <a:buNone/>
            </a:pPr>
            <a:endParaRPr lang="en-US" dirty="0"/>
          </a:p>
        </p:txBody>
      </p:sp>
      <p:sp>
        <p:nvSpPr>
          <p:cNvPr id="3" name="Title 2"/>
          <p:cNvSpPr>
            <a:spLocks noGrp="1"/>
          </p:cNvSpPr>
          <p:nvPr>
            <p:ph type="title"/>
          </p:nvPr>
        </p:nvSpPr>
        <p:spPr/>
        <p:txBody>
          <a:bodyPr/>
          <a:lstStyle/>
          <a:p>
            <a:r>
              <a:rPr lang="en-US" dirty="0" smtClean="0"/>
              <a:t>1’st article</a:t>
            </a:r>
            <a:endParaRPr lang="en-US" dirty="0"/>
          </a:p>
        </p:txBody>
      </p:sp>
    </p:spTree>
    <p:extLst>
      <p:ext uri="{BB962C8B-B14F-4D97-AF65-F5344CB8AC3E}">
        <p14:creationId xmlns:p14="http://schemas.microsoft.com/office/powerpoint/2010/main" val="333955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normAutofit/>
          </a:bodyPr>
          <a:lstStyle/>
          <a:p>
            <a:pPr algn="l" rtl="0">
              <a:buClrTx/>
            </a:pPr>
            <a:r>
              <a:rPr lang="en-US" dirty="0" smtClean="0">
                <a:effectLst>
                  <a:outerShdw blurRad="38100" dist="38100" dir="2700000" algn="tl">
                    <a:srgbClr val="000000">
                      <a:alpha val="43137"/>
                    </a:srgbClr>
                  </a:outerShdw>
                </a:effectLst>
              </a:rPr>
              <a:t>Creating 2 </a:t>
            </a:r>
            <a:r>
              <a:rPr lang="en-US" dirty="0" smtClean="0">
                <a:effectLst>
                  <a:outerShdw blurRad="38100" dist="38100" dir="2700000" algn="tl">
                    <a:srgbClr val="000000">
                      <a:alpha val="43137"/>
                    </a:srgbClr>
                  </a:outerShdw>
                </a:effectLst>
              </a:rPr>
              <a:t>kinds of dataset: </a:t>
            </a:r>
            <a:r>
              <a:rPr lang="en-US" u="sng" dirty="0" smtClean="0">
                <a:effectLst>
                  <a:outerShdw blurRad="38100" dist="38100" dir="2700000" algn="tl">
                    <a:srgbClr val="000000">
                      <a:alpha val="43137"/>
                    </a:srgbClr>
                  </a:outerShdw>
                </a:effectLst>
              </a:rPr>
              <a:t>Real Images </a:t>
            </a:r>
            <a:r>
              <a:rPr lang="en-US" dirty="0" smtClean="0">
                <a:effectLst>
                  <a:outerShdw blurRad="38100" dist="38100" dir="2700000" algn="tl">
                    <a:srgbClr val="000000">
                      <a:alpha val="43137"/>
                    </a:srgbClr>
                  </a:outerShdw>
                </a:effectLst>
              </a:rPr>
              <a:t>&amp; </a:t>
            </a:r>
            <a:r>
              <a:rPr lang="en-US" u="sng" dirty="0" smtClean="0">
                <a:effectLst>
                  <a:outerShdw blurRad="38100" dist="38100" dir="2700000" algn="tl">
                    <a:srgbClr val="000000">
                      <a:alpha val="43137"/>
                    </a:srgbClr>
                  </a:outerShdw>
                </a:effectLst>
              </a:rPr>
              <a:t>Abstract </a:t>
            </a:r>
            <a:r>
              <a:rPr lang="en-US" u="sng" dirty="0" smtClean="0">
                <a:effectLst>
                  <a:outerShdw blurRad="38100" dist="38100" dir="2700000" algn="tl">
                    <a:srgbClr val="000000">
                      <a:alpha val="43137"/>
                    </a:srgbClr>
                  </a:outerShdw>
                </a:effectLst>
              </a:rPr>
              <a:t>Images</a:t>
            </a:r>
          </a:p>
          <a:p>
            <a:pPr marL="0" indent="0" algn="l" rtl="0">
              <a:buClrTx/>
              <a:buNone/>
            </a:pPr>
            <a:endParaRPr lang="en-US" u="sng" dirty="0" smtClean="0">
              <a:effectLst>
                <a:outerShdw blurRad="38100" dist="38100" dir="2700000" algn="tl">
                  <a:srgbClr val="000000">
                    <a:alpha val="43137"/>
                  </a:srgbClr>
                </a:outerShdw>
              </a:effectLst>
            </a:endParaRPr>
          </a:p>
          <a:p>
            <a:pPr algn="l" rtl="0">
              <a:buClrTx/>
            </a:pPr>
            <a:r>
              <a:rPr lang="en-US" b="1" dirty="0" smtClean="0">
                <a:effectLst>
                  <a:outerShdw blurRad="38100" dist="38100" dir="2700000" algn="tl">
                    <a:srgbClr val="000000">
                      <a:alpha val="43137"/>
                    </a:srgbClr>
                  </a:outerShdw>
                </a:effectLst>
              </a:rPr>
              <a:t>Real Images </a:t>
            </a:r>
            <a:r>
              <a:rPr lang="en-US" dirty="0" smtClean="0">
                <a:effectLst>
                  <a:outerShdw blurRad="38100" dist="38100" dir="2700000" algn="tl">
                    <a:srgbClr val="000000">
                      <a:alpha val="43137"/>
                    </a:srgbClr>
                  </a:outerShdw>
                </a:effectLst>
              </a:rPr>
              <a:t>used MS </a:t>
            </a:r>
            <a:r>
              <a:rPr lang="en-US" dirty="0" smtClean="0">
                <a:effectLst>
                  <a:outerShdw blurRad="38100" dist="38100" dir="2700000" algn="tl">
                    <a:srgbClr val="000000">
                      <a:alpha val="43137"/>
                    </a:srgbClr>
                  </a:outerShdw>
                </a:effectLst>
              </a:rPr>
              <a:t>COCO dataset which has a rich contextual information and multiple object in it which is very well suited for VQA</a:t>
            </a:r>
            <a:r>
              <a:rPr lang="en-US" dirty="0" smtClean="0">
                <a:effectLst>
                  <a:outerShdw blurRad="38100" dist="38100" dir="2700000" algn="tl">
                    <a:srgbClr val="000000">
                      <a:alpha val="43137"/>
                    </a:srgbClr>
                  </a:outerShdw>
                </a:effectLst>
              </a:rPr>
              <a:t>. </a:t>
            </a:r>
          </a:p>
          <a:p>
            <a:pPr algn="l" rtl="0">
              <a:buClrTx/>
            </a:pPr>
            <a:endParaRPr lang="en-US" b="1" dirty="0">
              <a:effectLst>
                <a:outerShdw blurRad="38100" dist="38100" dir="2700000" algn="tl">
                  <a:srgbClr val="000000">
                    <a:alpha val="43137"/>
                  </a:srgbClr>
                </a:outerShdw>
              </a:effectLst>
            </a:endParaRPr>
          </a:p>
          <a:p>
            <a:pPr algn="l" rtl="0">
              <a:buClrTx/>
            </a:pPr>
            <a:r>
              <a:rPr lang="en-US" b="1" dirty="0" smtClean="0">
                <a:effectLst>
                  <a:outerShdw blurRad="38100" dist="38100" dir="2700000" algn="tl">
                    <a:srgbClr val="000000">
                      <a:alpha val="43137"/>
                    </a:srgbClr>
                  </a:outerShdw>
                </a:effectLst>
              </a:rPr>
              <a:t>Abstract Images </a:t>
            </a:r>
            <a:r>
              <a:rPr lang="en-US" dirty="0" smtClean="0">
                <a:effectLst>
                  <a:outerShdw blurRad="38100" dist="38100" dir="2700000" algn="tl">
                    <a:srgbClr val="000000">
                      <a:alpha val="43137"/>
                    </a:srgbClr>
                  </a:outerShdw>
                </a:effectLst>
              </a:rPr>
              <a:t> VQA requires a high and complex reasoning and in order to attract researchers which want to be more focused on that and less on the low level vision task this added to the dataset. </a:t>
            </a: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Dataset Collection</a:t>
            </a:r>
            <a:endParaRPr lang="en-US" dirty="0"/>
          </a:p>
        </p:txBody>
      </p:sp>
    </p:spTree>
    <p:extLst>
      <p:ext uri="{BB962C8B-B14F-4D97-AF65-F5344CB8AC3E}">
        <p14:creationId xmlns:p14="http://schemas.microsoft.com/office/powerpoint/2010/main" val="65972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en-US" dirty="0" smtClean="0"/>
              <a:t>Data Collection - Example</a:t>
            </a:r>
            <a:endParaRPr lang="en-US" dirty="0"/>
          </a:p>
        </p:txBody>
      </p:sp>
      <p:pic>
        <p:nvPicPr>
          <p:cNvPr id="5" name="תמונה 4"/>
          <p:cNvPicPr>
            <a:picLocks noChangeAspect="1"/>
          </p:cNvPicPr>
          <p:nvPr/>
        </p:nvPicPr>
        <p:blipFill rotWithShape="1">
          <a:blip r:embed="rId2"/>
          <a:srcRect l="14948" t="11564" r="50492" b="7361"/>
          <a:stretch/>
        </p:blipFill>
        <p:spPr>
          <a:xfrm>
            <a:off x="3901440" y="1847088"/>
            <a:ext cx="4467497" cy="5020622"/>
          </a:xfrm>
          <a:prstGeom prst="rect">
            <a:avLst/>
          </a:prstGeom>
        </p:spPr>
      </p:pic>
    </p:spTree>
    <p:extLst>
      <p:ext uri="{BB962C8B-B14F-4D97-AF65-F5344CB8AC3E}">
        <p14:creationId xmlns:p14="http://schemas.microsoft.com/office/powerpoint/2010/main" val="361884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buClrTx/>
            </a:pPr>
            <a:r>
              <a:rPr lang="en-US" dirty="0" smtClean="0">
                <a:effectLst>
                  <a:outerShdw blurRad="38100" dist="38100" dir="2700000" algn="tl">
                    <a:srgbClr val="000000">
                      <a:alpha val="43137"/>
                    </a:srgbClr>
                  </a:outerShdw>
                </a:effectLst>
              </a:rPr>
              <a:t>There is a need for interesting </a:t>
            </a:r>
            <a:r>
              <a:rPr lang="en-US" dirty="0" smtClean="0">
                <a:effectLst>
                  <a:outerShdw blurRad="38100" dist="38100" dir="2700000" algn="tl">
                    <a:srgbClr val="000000">
                      <a:alpha val="43137"/>
                    </a:srgbClr>
                  </a:outerShdw>
                </a:effectLst>
              </a:rPr>
              <a:t>diverse and well posed questions. Many questions require low level CV, some require common sense Knowledge. ALSO the questions should require the image to correctly answer and not be answerable using just commonsense while having variety of questions difficulty.</a:t>
            </a:r>
          </a:p>
          <a:p>
            <a:pPr algn="l" rtl="0"/>
            <a:endParaRPr lang="en-US" dirty="0" smtClean="0">
              <a:effectLst>
                <a:outerShdw blurRad="38100" dist="38100" dir="2700000" algn="tl">
                  <a:srgbClr val="000000">
                    <a:alpha val="43137"/>
                  </a:srgbClr>
                </a:outerShdw>
              </a:effectLst>
            </a:endParaRPr>
          </a:p>
          <a:p>
            <a:pPr algn="l" rtl="0"/>
            <a:endParaRPr lang="en-US" dirty="0" smtClean="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Questions</a:t>
            </a:r>
            <a:endParaRPr lang="en-US" dirty="0"/>
          </a:p>
        </p:txBody>
      </p:sp>
      <p:pic>
        <p:nvPicPr>
          <p:cNvPr id="4" name="תמונה 3"/>
          <p:cNvPicPr>
            <a:picLocks noChangeAspect="1"/>
          </p:cNvPicPr>
          <p:nvPr/>
        </p:nvPicPr>
        <p:blipFill rotWithShape="1">
          <a:blip r:embed="rId2"/>
          <a:srcRect l="51088" t="12313" r="16262" b="6765"/>
          <a:stretch/>
        </p:blipFill>
        <p:spPr>
          <a:xfrm>
            <a:off x="5746281" y="3640728"/>
            <a:ext cx="2868330" cy="3248360"/>
          </a:xfrm>
          <a:prstGeom prst="rect">
            <a:avLst/>
          </a:prstGeom>
        </p:spPr>
      </p:pic>
    </p:spTree>
    <p:extLst>
      <p:ext uri="{BB962C8B-B14F-4D97-AF65-F5344CB8AC3E}">
        <p14:creationId xmlns:p14="http://schemas.microsoft.com/office/powerpoint/2010/main" val="20237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marL="0" indent="0" algn="l" rtl="0">
              <a:buNone/>
            </a:pPr>
            <a:r>
              <a:rPr lang="en-US" dirty="0" smtClean="0">
                <a:effectLst>
                  <a:outerShdw blurRad="38100" dist="38100" dir="2700000" algn="tl">
                    <a:srgbClr val="000000">
                      <a:alpha val="43137"/>
                    </a:srgbClr>
                  </a:outerShdw>
                </a:effectLst>
              </a:rPr>
              <a:t>gathering </a:t>
            </a:r>
            <a:r>
              <a:rPr lang="en-US" dirty="0" smtClean="0">
                <a:effectLst>
                  <a:outerShdw blurRad="38100" dist="38100" dir="2700000" algn="tl">
                    <a:srgbClr val="000000">
                      <a:alpha val="43137"/>
                    </a:srgbClr>
                  </a:outerShdw>
                </a:effectLst>
              </a:rPr>
              <a:t>the questions?</a:t>
            </a:r>
          </a:p>
          <a:p>
            <a:pPr algn="l" rtl="0">
              <a:buClrTx/>
            </a:pPr>
            <a:r>
              <a:rPr lang="en-US" dirty="0" smtClean="0">
                <a:effectLst>
                  <a:outerShdw blurRad="38100" dist="38100" dir="2700000" algn="tl">
                    <a:srgbClr val="000000">
                      <a:alpha val="43137"/>
                    </a:srgbClr>
                  </a:outerShdw>
                </a:effectLst>
              </a:rPr>
              <a:t>First study: each subject was asked to create a question that a “toddler/alien/smart robot” would have trouble answering(each question had to be image-independent).</a:t>
            </a:r>
          </a:p>
          <a:p>
            <a:pPr algn="l" rtl="0">
              <a:buClrTx/>
            </a:pPr>
            <a:r>
              <a:rPr lang="en-US" dirty="0" smtClean="0">
                <a:effectLst>
                  <a:outerShdw blurRad="38100" dist="38100" dir="2700000" algn="tl">
                    <a:srgbClr val="000000">
                      <a:alpha val="43137"/>
                    </a:srgbClr>
                  </a:outerShdw>
                </a:effectLst>
              </a:rPr>
              <a:t>In total for each image/scene there are 3 questions (subjects were shown the previous questions already asked for that image )</a:t>
            </a:r>
          </a:p>
          <a:p>
            <a:pPr marL="0" indent="0" algn="l" rtl="0">
              <a:buNone/>
            </a:pPr>
            <a:endParaRPr lang="en-US" dirty="0">
              <a:effectLst>
                <a:outerShdw blurRad="38100" dist="38100" dir="2700000" algn="tl">
                  <a:srgbClr val="000000">
                    <a:alpha val="43137"/>
                  </a:srgbClr>
                </a:outerShdw>
              </a:effectLst>
            </a:endParaRPr>
          </a:p>
          <a:p>
            <a:pPr marL="0" indent="0" algn="l" rtl="0">
              <a:buNone/>
            </a:pPr>
            <a:r>
              <a:rPr lang="en-US" dirty="0" smtClean="0">
                <a:effectLst>
                  <a:outerShdw blurRad="38100" dist="38100" dir="2700000" algn="tl">
                    <a:srgbClr val="000000">
                      <a:alpha val="43137"/>
                    </a:srgbClr>
                  </a:outerShdw>
                </a:effectLst>
              </a:rPr>
              <a:t>In overall </a:t>
            </a:r>
            <a:r>
              <a:rPr lang="en-US"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0.76M questions</a:t>
            </a:r>
          </a:p>
          <a:p>
            <a:pPr algn="l" rtl="0"/>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Questions – cont.</a:t>
            </a:r>
            <a:endParaRPr lang="en-US" dirty="0"/>
          </a:p>
        </p:txBody>
      </p:sp>
    </p:spTree>
    <p:extLst>
      <p:ext uri="{BB962C8B-B14F-4D97-AF65-F5344CB8AC3E}">
        <p14:creationId xmlns:p14="http://schemas.microsoft.com/office/powerpoint/2010/main" val="128766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normAutofit fontScale="92500" lnSpcReduction="10000"/>
          </a:bodyPr>
          <a:lstStyle/>
          <a:p>
            <a:pPr marL="0" indent="0" algn="l" rtl="0">
              <a:buNone/>
            </a:pPr>
            <a:r>
              <a:rPr lang="en-US" dirty="0" smtClean="0">
                <a:effectLst>
                  <a:outerShdw blurRad="38100" dist="38100" dir="2700000" algn="tl">
                    <a:srgbClr val="000000">
                      <a:alpha val="43137"/>
                    </a:srgbClr>
                  </a:outerShdw>
                </a:effectLst>
              </a:rPr>
              <a:t>The answers should be open-ended with diverse set of possible answers. Although many questions are a simple “yes/no” other need short phrase</a:t>
            </a:r>
            <a:r>
              <a:rPr lang="en-US" dirty="0" smtClean="0">
                <a:effectLst>
                  <a:outerShdw blurRad="38100" dist="38100" dir="2700000" algn="tl">
                    <a:srgbClr val="000000">
                      <a:alpha val="43137"/>
                    </a:srgbClr>
                  </a:outerShdw>
                </a:effectLst>
              </a:rPr>
              <a:t>.</a:t>
            </a:r>
          </a:p>
          <a:p>
            <a:pPr marL="0" indent="0" algn="l" rtl="0">
              <a:buNone/>
            </a:pPr>
            <a:r>
              <a:rPr lang="en-US" dirty="0" smtClean="0">
                <a:effectLst>
                  <a:outerShdw blurRad="38100" dist="38100" dir="2700000" algn="tl">
                    <a:srgbClr val="000000">
                      <a:alpha val="43137"/>
                    </a:srgbClr>
                  </a:outerShdw>
                </a:effectLst>
              </a:rPr>
              <a:t> </a:t>
            </a:r>
          </a:p>
          <a:p>
            <a:pPr marL="0" indent="0" algn="l" rtl="0">
              <a:buNone/>
            </a:pPr>
            <a:r>
              <a:rPr lang="en-US" dirty="0" smtClean="0">
                <a:effectLst>
                  <a:outerShdw blurRad="38100" dist="38100" dir="2700000" algn="tl">
                    <a:srgbClr val="000000">
                      <a:alpha val="43137"/>
                    </a:srgbClr>
                  </a:outerShdw>
                </a:effectLst>
              </a:rPr>
              <a:t>Noted </a:t>
            </a:r>
            <a:r>
              <a:rPr lang="en-US" dirty="0" smtClean="0">
                <a:effectLst>
                  <a:outerShdw blurRad="38100" dist="38100" dir="2700000" algn="tl">
                    <a:srgbClr val="000000">
                      <a:alpha val="43137"/>
                    </a:srgbClr>
                  </a:outerShdw>
                </a:effectLst>
              </a:rPr>
              <a:t>many questions can be answered by multiple correct answers furthermore many subjects might disagree on the correct answer</a:t>
            </a:r>
            <a:r>
              <a:rPr lang="en-US" dirty="0" smtClean="0">
                <a:effectLst>
                  <a:outerShdw blurRad="38100" dist="38100" dir="2700000" algn="tl">
                    <a:srgbClr val="000000">
                      <a:alpha val="43137"/>
                    </a:srgbClr>
                  </a:outerShdw>
                </a:effectLst>
              </a:rPr>
              <a:t>.</a:t>
            </a:r>
          </a:p>
          <a:p>
            <a:pPr marL="0" indent="0" algn="l" rtl="0">
              <a:buNone/>
            </a:pPr>
            <a:endParaRPr lang="en-US" dirty="0">
              <a:effectLst>
                <a:outerShdw blurRad="38100" dist="38100" dir="2700000" algn="tl">
                  <a:srgbClr val="000000">
                    <a:alpha val="43137"/>
                  </a:srgbClr>
                </a:outerShdw>
              </a:effectLst>
            </a:endParaRPr>
          </a:p>
          <a:p>
            <a:pPr marL="0" indent="0" algn="l" rtl="0">
              <a:buNone/>
            </a:pPr>
            <a:r>
              <a:rPr lang="en-US" dirty="0" smtClean="0">
                <a:effectLst>
                  <a:outerShdw blurRad="38100" dist="38100" dir="2700000" algn="tl">
                    <a:srgbClr val="000000">
                      <a:alpha val="43137"/>
                    </a:srgbClr>
                  </a:outerShdw>
                </a:effectLst>
              </a:rPr>
              <a:t>10 answer were gathered </a:t>
            </a:r>
            <a:r>
              <a:rPr lang="en-US" dirty="0" smtClean="0">
                <a:effectLst>
                  <a:outerShdw blurRad="38100" dist="38100" dir="2700000" algn="tl">
                    <a:srgbClr val="000000">
                      <a:alpha val="43137"/>
                    </a:srgbClr>
                  </a:outerShdw>
                </a:effectLst>
              </a:rPr>
              <a:t>for </a:t>
            </a:r>
            <a:r>
              <a:rPr lang="en-US" dirty="0" smtClean="0">
                <a:effectLst>
                  <a:outerShdw blurRad="38100" dist="38100" dir="2700000" algn="tl">
                    <a:srgbClr val="000000">
                      <a:alpha val="43137"/>
                    </a:srgbClr>
                  </a:outerShdw>
                </a:effectLst>
              </a:rPr>
              <a:t>each </a:t>
            </a:r>
            <a:r>
              <a:rPr lang="en-US" dirty="0" smtClean="0">
                <a:effectLst>
                  <a:outerShdw blurRad="38100" dist="38100" dir="2700000" algn="tl">
                    <a:srgbClr val="000000">
                      <a:alpha val="43137"/>
                    </a:srgbClr>
                  </a:outerShdw>
                </a:effectLst>
              </a:rPr>
              <a:t>question from unique subject while ensuring the answer given is not by the asker</a:t>
            </a:r>
            <a:r>
              <a:rPr lang="en-US" dirty="0" smtClean="0">
                <a:effectLst>
                  <a:outerShdw blurRad="38100" dist="38100" dir="2700000" algn="tl">
                    <a:srgbClr val="000000">
                      <a:alpha val="43137"/>
                    </a:srgbClr>
                  </a:outerShdw>
                </a:effectLst>
              </a:rPr>
              <a:t>.</a:t>
            </a:r>
          </a:p>
          <a:p>
            <a:pPr marL="0" indent="0" algn="l" rtl="0">
              <a:buNone/>
            </a:pPr>
            <a:endParaRPr lang="en-US" dirty="0" smtClean="0">
              <a:effectLst>
                <a:outerShdw blurRad="38100" dist="38100" dir="2700000" algn="tl">
                  <a:srgbClr val="000000">
                    <a:alpha val="43137"/>
                  </a:srgbClr>
                </a:outerShdw>
              </a:effectLst>
            </a:endParaRPr>
          </a:p>
          <a:p>
            <a:pPr marL="0" indent="0" algn="l" rtl="0">
              <a:buNone/>
            </a:pPr>
            <a:r>
              <a:rPr lang="en-US" dirty="0" smtClean="0">
                <a:effectLst>
                  <a:outerShdw blurRad="38100" dist="38100" dir="2700000" algn="tl">
                    <a:srgbClr val="000000">
                      <a:alpha val="43137"/>
                    </a:srgbClr>
                  </a:outerShdw>
                </a:effectLst>
              </a:rPr>
              <a:t>Each subject was instructed to give a short phrase answer And also if they are sure they answer the question correctly  </a:t>
            </a:r>
          </a:p>
          <a:p>
            <a:pPr marL="0" indent="0" algn="l" rtl="0">
              <a:buNone/>
            </a:pPr>
            <a:endParaRPr lang="en-US" dirty="0" smtClean="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Answers</a:t>
            </a:r>
            <a:endParaRPr lang="en-US" dirty="0"/>
          </a:p>
        </p:txBody>
      </p:sp>
    </p:spTree>
    <p:extLst>
      <p:ext uri="{BB962C8B-B14F-4D97-AF65-F5344CB8AC3E}">
        <p14:creationId xmlns:p14="http://schemas.microsoft.com/office/powerpoint/2010/main" val="33467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מציין מיקום תוכן 1"/>
              <p:cNvSpPr>
                <a:spLocks noGrp="1"/>
              </p:cNvSpPr>
              <p:nvPr>
                <p:ph idx="1"/>
              </p:nvPr>
            </p:nvSpPr>
            <p:spPr/>
            <p:txBody>
              <a:bodyPr>
                <a:normAutofit fontScale="92500" lnSpcReduction="10000"/>
              </a:bodyPr>
              <a:lstStyle/>
              <a:p>
                <a:pPr marL="0" indent="0" algn="l" rtl="0">
                  <a:buNone/>
                </a:pPr>
                <a:r>
                  <a:rPr lang="en-US" dirty="0" smtClean="0">
                    <a:effectLst>
                      <a:outerShdw blurRad="38100" dist="38100" dir="2700000" algn="tl">
                        <a:srgbClr val="000000">
                          <a:alpha val="43137"/>
                        </a:srgbClr>
                      </a:outerShdw>
                    </a:effectLst>
                  </a:rPr>
                  <a:t>There are 2 kinds of answers – open answer and multiple-choice </a:t>
                </a:r>
              </a:p>
              <a:p>
                <a:pPr marL="0" indent="0" algn="l" rtl="0">
                  <a:buNone/>
                </a:pPr>
                <a:r>
                  <a:rPr lang="en-US" b="1" dirty="0" smtClean="0">
                    <a:effectLst>
                      <a:outerShdw blurRad="38100" dist="38100" dir="2700000" algn="tl">
                        <a:srgbClr val="000000">
                          <a:alpha val="43137"/>
                        </a:srgbClr>
                      </a:outerShdw>
                    </a:effectLst>
                  </a:rPr>
                  <a:t>Open-answer:</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valuating </a:t>
                </a:r>
                <a:r>
                  <a:rPr lang="en-US" dirty="0" smtClean="0">
                    <a:effectLst>
                      <a:outerShdw blurRad="38100" dist="38100" dir="2700000" algn="tl">
                        <a:srgbClr val="000000">
                          <a:alpha val="43137"/>
                        </a:srgbClr>
                      </a:outerShdw>
                    </a:effectLst>
                  </a:rPr>
                  <a:t>the accuracy of the answer using this formula-</a:t>
                </a:r>
              </a:p>
              <a:p>
                <a:pPr marL="0" indent="0" algn="l" rtl="0">
                  <a:buNone/>
                </a:pPr>
                <a14:m>
                  <m:oMath xmlns:m="http://schemas.openxmlformats.org/officeDocument/2006/math">
                    <m:func>
                      <m:funcPr>
                        <m:ctrlPr>
                          <a:rPr lang="en-US" b="0" i="1" smtClean="0">
                            <a:effectLst/>
                            <a:latin typeface="Cambria Math" panose="02040503050406030204" pitchFamily="18" charset="0"/>
                          </a:rPr>
                        </m:ctrlPr>
                      </m:funcPr>
                      <m:fName>
                        <m:r>
                          <m:rPr>
                            <m:sty m:val="p"/>
                          </m:rPr>
                          <a:rPr lang="en-US" b="0" i="0" smtClean="0">
                            <a:effectLst/>
                            <a:latin typeface="Cambria Math" panose="02040503050406030204" pitchFamily="18" charset="0"/>
                          </a:rPr>
                          <m:t>min</m:t>
                        </m:r>
                      </m:fName>
                      <m:e>
                        <m:d>
                          <m:dPr>
                            <m:ctrlPr>
                              <a:rPr lang="en-US" b="0" i="1" smtClean="0">
                                <a:effectLst/>
                                <a:latin typeface="Cambria Math" panose="02040503050406030204" pitchFamily="18" charset="0"/>
                              </a:rPr>
                            </m:ctrlPr>
                          </m:dPr>
                          <m:e>
                            <m:f>
                              <m:fPr>
                                <m:ctrlPr>
                                  <a:rPr lang="en-US" b="0" i="1" smtClean="0">
                                    <a:effectLst/>
                                    <a:latin typeface="Cambria Math" panose="02040503050406030204" pitchFamily="18" charset="0"/>
                                  </a:rPr>
                                </m:ctrlPr>
                              </m:fPr>
                              <m:num>
                                <m:r>
                                  <a:rPr lang="en-US" i="1" smtClean="0">
                                    <a:effectLst/>
                                    <a:latin typeface="Cambria Math" panose="02040503050406030204" pitchFamily="18" charset="0"/>
                                  </a:rPr>
                                  <m:t>#</m:t>
                                </m:r>
                                <m:r>
                                  <a:rPr lang="en-US" i="1" smtClean="0">
                                    <a:effectLst/>
                                    <a:latin typeface="Cambria Math" panose="02040503050406030204" pitchFamily="18" charset="0"/>
                                  </a:rPr>
                                  <m:t>h𝑢𝑚𝑎𝑛𝑠</m:t>
                                </m:r>
                                <m:r>
                                  <a:rPr lang="en-US" i="1" smtClean="0">
                                    <a:effectLst/>
                                    <a:latin typeface="Cambria Math" panose="02040503050406030204" pitchFamily="18" charset="0"/>
                                  </a:rPr>
                                  <m:t> </m:t>
                                </m:r>
                                <m:r>
                                  <a:rPr lang="en-US" i="1" smtClean="0">
                                    <a:effectLst/>
                                    <a:latin typeface="Cambria Math" panose="02040503050406030204" pitchFamily="18" charset="0"/>
                                  </a:rPr>
                                  <m:t>𝑡h𝑎𝑡</m:t>
                                </m:r>
                                <m:r>
                                  <a:rPr lang="en-US" i="1" smtClean="0">
                                    <a:effectLst/>
                                    <a:latin typeface="Cambria Math" panose="02040503050406030204" pitchFamily="18" charset="0"/>
                                  </a:rPr>
                                  <m:t> </m:t>
                                </m:r>
                                <m:r>
                                  <a:rPr lang="en-US" i="1" smtClean="0">
                                    <a:effectLst/>
                                    <a:latin typeface="Cambria Math" panose="02040503050406030204" pitchFamily="18" charset="0"/>
                                  </a:rPr>
                                  <m:t>𝑝𝑟𝑜𝑣𝑖𝑑𝑒𝑑</m:t>
                                </m:r>
                                <m:r>
                                  <a:rPr lang="en-US" i="1" smtClean="0">
                                    <a:effectLst/>
                                    <a:latin typeface="Cambria Math" panose="02040503050406030204" pitchFamily="18" charset="0"/>
                                  </a:rPr>
                                  <m:t> </m:t>
                                </m:r>
                                <m:r>
                                  <a:rPr lang="en-US" i="1" smtClean="0">
                                    <a:effectLst/>
                                    <a:latin typeface="Cambria Math" panose="02040503050406030204" pitchFamily="18" charset="0"/>
                                  </a:rPr>
                                  <m:t>𝑡h𝑎𝑡</m:t>
                                </m:r>
                                <m:r>
                                  <a:rPr lang="en-US" b="0" i="1" smtClean="0">
                                    <a:effectLst/>
                                    <a:latin typeface="Cambria Math" panose="02040503050406030204" pitchFamily="18" charset="0"/>
                                  </a:rPr>
                                  <m:t> </m:t>
                                </m:r>
                                <m:r>
                                  <a:rPr lang="en-US" i="1">
                                    <a:effectLst/>
                                    <a:latin typeface="Cambria Math" panose="02040503050406030204" pitchFamily="18" charset="0"/>
                                  </a:rPr>
                                  <m:t>𝑎𝑛𝑠𝑤𝑒𝑟</m:t>
                                </m:r>
                              </m:num>
                              <m:den>
                                <m:r>
                                  <a:rPr lang="en-US" b="0" i="1" smtClean="0">
                                    <a:effectLst/>
                                    <a:latin typeface="Cambria Math" panose="02040503050406030204" pitchFamily="18" charset="0"/>
                                  </a:rPr>
                                  <m:t>3</m:t>
                                </m:r>
                              </m:den>
                            </m:f>
                            <m:r>
                              <a:rPr lang="en-US" b="0" i="1" smtClean="0">
                                <a:effectLst/>
                                <a:latin typeface="Cambria Math" panose="02040503050406030204" pitchFamily="18" charset="0"/>
                              </a:rPr>
                              <m:t> ,</m:t>
                            </m:r>
                            <m:r>
                              <a:rPr lang="en-US" b="0" i="1" smtClean="0">
                                <a:effectLst/>
                                <a:latin typeface="Cambria Math" panose="02040503050406030204" pitchFamily="18" charset="0"/>
                              </a:rPr>
                              <m:t>1</m:t>
                            </m:r>
                          </m:e>
                        </m:d>
                      </m:e>
                    </m:func>
                    <m:r>
                      <a:rPr lang="en-US" b="0" i="1" smtClean="0">
                        <a:effectLst>
                          <a:outerShdw blurRad="38100" dist="38100" dir="2700000" algn="tl">
                            <a:srgbClr val="000000">
                              <a:alpha val="43137"/>
                            </a:srgbClr>
                          </a:outerShdw>
                        </a:effectLst>
                        <a:latin typeface="Cambria Math" panose="02040503050406030204" pitchFamily="18" charset="0"/>
                      </a:rPr>
                      <m:t>  </m:t>
                    </m:r>
                    <m:r>
                      <a:rPr lang="en-US" b="0" i="0" smtClean="0">
                        <a:effectLst>
                          <a:outerShdw blurRad="38100" dist="38100" dir="2700000" algn="tl">
                            <a:srgbClr val="000000">
                              <a:alpha val="43137"/>
                            </a:srgbClr>
                          </a:outerShdw>
                        </a:effectLst>
                        <a:latin typeface="Cambria Math" panose="02040503050406030204" pitchFamily="18" charset="0"/>
                      </a:rPr>
                      <m:t> </m:t>
                    </m:r>
                  </m:oMath>
                </a14:m>
                <a:r>
                  <a:rPr lang="en-US" dirty="0" smtClean="0">
                    <a:effectLst>
                      <a:outerShdw blurRad="38100" dist="38100" dir="2700000" algn="tl">
                        <a:srgbClr val="000000">
                          <a:alpha val="43137"/>
                        </a:srgbClr>
                      </a:outerShdw>
                    </a:effectLst>
                  </a:rPr>
                  <a:t>.</a:t>
                </a:r>
              </a:p>
              <a:p>
                <a:pPr marL="0" indent="0" algn="l" rtl="0">
                  <a:buNone/>
                </a:pPr>
                <a:r>
                  <a:rPr lang="en-US" b="1" dirty="0" smtClean="0">
                    <a:effectLst>
                      <a:outerShdw blurRad="38100" dist="38100" dir="2700000" algn="tl">
                        <a:srgbClr val="000000">
                          <a:alpha val="43137"/>
                        </a:srgbClr>
                      </a:outerShdw>
                    </a:effectLst>
                  </a:rPr>
                  <a:t>Multiple-choice:</a:t>
                </a:r>
                <a:r>
                  <a:rPr lang="en-US" dirty="0" smtClean="0">
                    <a:effectLst>
                      <a:outerShdw blurRad="38100" dist="38100" dir="2700000" algn="tl">
                        <a:srgbClr val="000000">
                          <a:alpha val="43137"/>
                        </a:srgbClr>
                      </a:outerShdw>
                    </a:effectLst>
                  </a:rPr>
                  <a:t> 18 candidate answers are created for each question </a:t>
                </a:r>
                <a:r>
                  <a:rPr lang="en-US" dirty="0" smtClean="0">
                    <a:effectLst>
                      <a:outerShdw blurRad="38100" dist="38100" dir="2700000" algn="tl">
                        <a:srgbClr val="000000">
                          <a:alpha val="43137"/>
                        </a:srgbClr>
                      </a:outerShdw>
                    </a:effectLst>
                  </a:rPr>
                  <a:t>,creating </a:t>
                </a:r>
                <a:r>
                  <a:rPr lang="en-US" dirty="0" smtClean="0">
                    <a:effectLst>
                      <a:outerShdw blurRad="38100" dist="38100" dir="2700000" algn="tl">
                        <a:srgbClr val="000000">
                          <a:alpha val="43137"/>
                        </a:srgbClr>
                      </a:outerShdw>
                    </a:effectLst>
                  </a:rPr>
                  <a:t>a set of correct and incorrect answer (top 10 answers</a:t>
                </a:r>
                <a:r>
                  <a:rPr lang="en-US" dirty="0" smtClean="0">
                    <a:effectLst>
                      <a:outerShdw blurRad="38100" dist="38100" dir="2700000" algn="tl">
                        <a:srgbClr val="000000">
                          <a:alpha val="43137"/>
                        </a:srgbClr>
                      </a:outerShdw>
                    </a:effectLst>
                  </a:rPr>
                  <a:t>).</a:t>
                </a:r>
              </a:p>
              <a:p>
                <a:pPr marL="0" indent="0" algn="l" rtl="0">
                  <a:buNone/>
                </a:pPr>
                <a:r>
                  <a:rPr lang="en-US" dirty="0" smtClean="0">
                    <a:effectLst>
                      <a:outerShdw blurRad="38100" dist="38100" dir="2700000" algn="tl">
                        <a:srgbClr val="000000">
                          <a:alpha val="43137"/>
                        </a:srgbClr>
                      </a:outerShdw>
                    </a:effectLst>
                  </a:rPr>
                  <a:t>For </a:t>
                </a:r>
                <a:r>
                  <a:rPr lang="en-US" dirty="0" smtClean="0">
                    <a:effectLst>
                      <a:outerShdw blurRad="38100" dist="38100" dir="2700000" algn="tl">
                        <a:srgbClr val="000000">
                          <a:alpha val="43137"/>
                        </a:srgbClr>
                      </a:outerShdw>
                    </a:effectLst>
                  </a:rPr>
                  <a:t>Plausible(incorrect) </a:t>
                </a:r>
                <a:r>
                  <a:rPr lang="en-US" dirty="0" smtClean="0">
                    <a:effectLst>
                      <a:outerShdw blurRad="38100" dist="38100" dir="2700000" algn="tl">
                        <a:srgbClr val="000000">
                          <a:alpha val="43137"/>
                        </a:srgbClr>
                      </a:outerShdw>
                    </a:effectLst>
                  </a:rPr>
                  <a:t>picking</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the answers that can be given without looking at the image (also help to ensure the need of the image not only common sense) also to generate total of 18 answers we added random answers from the data set</a:t>
                </a:r>
              </a:p>
              <a:p>
                <a:pPr marL="0" indent="0" algn="l" rtl="0">
                  <a:buNone/>
                </a:pPr>
                <a:endParaRPr lang="en-US" dirty="0">
                  <a:effectLst>
                    <a:outerShdw blurRad="38100" dist="38100" dir="2700000" algn="tl">
                      <a:srgbClr val="000000">
                        <a:alpha val="43137"/>
                      </a:srgbClr>
                    </a:outerShdw>
                  </a:effectLst>
                </a:endParaRPr>
              </a:p>
              <a:p>
                <a:pPr marL="0" indent="0" algn="l" rtl="0">
                  <a:buNone/>
                </a:pPr>
                <a:r>
                  <a:rPr lang="en-US" dirty="0" smtClean="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10M answers(including the answers without looking at the image)</a:t>
                </a:r>
              </a:p>
              <a:p>
                <a:pPr marL="0" indent="0" algn="l" rtl="0">
                  <a:buNone/>
                </a:pPr>
                <a:endParaRPr lang="en-US" dirty="0" smtClean="0">
                  <a:effectLst>
                    <a:outerShdw blurRad="38100" dist="38100" dir="2700000" algn="tl">
                      <a:srgbClr val="000000">
                        <a:alpha val="43137"/>
                      </a:srgbClr>
                    </a:outerShdw>
                  </a:effectLst>
                </a:endParaRPr>
              </a:p>
              <a:p>
                <a:pPr marL="0" indent="0" algn="l" rtl="0">
                  <a:buNone/>
                </a:pPr>
                <a:endParaRPr lang="en-US" dirty="0">
                  <a:effectLst>
                    <a:outerShdw blurRad="38100" dist="38100" dir="2700000" algn="tl">
                      <a:srgbClr val="000000">
                        <a:alpha val="43137"/>
                      </a:srgbClr>
                    </a:outerShdw>
                  </a:effectLst>
                </a:endParaRPr>
              </a:p>
            </p:txBody>
          </p:sp>
        </mc:Choice>
        <mc:Fallback>
          <p:sp>
            <p:nvSpPr>
              <p:cNvPr id="2" name="מציין מיקום תוכן 1"/>
              <p:cNvSpPr>
                <a:spLocks noGrp="1" noRot="1" noChangeAspect="1" noMove="1" noResize="1" noEditPoints="1" noAdjustHandles="1" noChangeArrowheads="1" noChangeShapeType="1" noTextEdit="1"/>
              </p:cNvSpPr>
              <p:nvPr>
                <p:ph idx="1"/>
              </p:nvPr>
            </p:nvSpPr>
            <p:spPr>
              <a:blipFill rotWithShape="0">
                <a:blip r:embed="rId2"/>
                <a:stretch>
                  <a:fillRect l="-889" t="-2083" r="-1167"/>
                </a:stretch>
              </a:blipFill>
            </p:spPr>
            <p:txBody>
              <a:bodyPr/>
              <a:lstStyle/>
              <a:p>
                <a:r>
                  <a:rPr lang="en-US">
                    <a:noFill/>
                  </a:rPr>
                  <a:t> </a:t>
                </a:r>
              </a:p>
            </p:txBody>
          </p:sp>
        </mc:Fallback>
      </mc:AlternateContent>
      <p:sp>
        <p:nvSpPr>
          <p:cNvPr id="3" name="כותרת 2"/>
          <p:cNvSpPr>
            <a:spLocks noGrp="1"/>
          </p:cNvSpPr>
          <p:nvPr>
            <p:ph type="title"/>
          </p:nvPr>
        </p:nvSpPr>
        <p:spPr/>
        <p:txBody>
          <a:bodyPr>
            <a:normAutofit fontScale="90000"/>
          </a:bodyPr>
          <a:lstStyle/>
          <a:p>
            <a:r>
              <a:rPr lang="en-US" dirty="0" smtClean="0"/>
              <a:t>Testing Answer-question evaluation </a:t>
            </a:r>
            <a:endParaRPr lang="en-US" dirty="0"/>
          </a:p>
        </p:txBody>
      </p:sp>
    </p:spTree>
    <p:extLst>
      <p:ext uri="{BB962C8B-B14F-4D97-AF65-F5344CB8AC3E}">
        <p14:creationId xmlns:p14="http://schemas.microsoft.com/office/powerpoint/2010/main" val="104090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marL="0" indent="0" algn="l" rtl="0">
              <a:buNone/>
            </a:pPr>
            <a:r>
              <a:rPr lang="en-US" dirty="0" smtClean="0">
                <a:effectLst>
                  <a:outerShdw blurRad="38100" dist="38100" dir="2700000" algn="tl">
                    <a:srgbClr val="000000">
                      <a:alpha val="43137"/>
                    </a:srgbClr>
                  </a:outerShdw>
                </a:effectLst>
              </a:rPr>
              <a:t>In order </a:t>
            </a:r>
            <a:r>
              <a:rPr lang="en-US" dirty="0" smtClean="0">
                <a:effectLst>
                  <a:outerShdw blurRad="38100" dist="38100" dir="2700000" algn="tl">
                    <a:srgbClr val="000000">
                      <a:alpha val="43137"/>
                    </a:srgbClr>
                  </a:outerShdw>
                </a:effectLst>
              </a:rPr>
              <a:t>to understand the type of questions asked and the answers provided</a:t>
            </a:r>
            <a:r>
              <a:rPr lang="en-US" dirty="0" smtClean="0">
                <a:effectLst>
                  <a:outerShdw blurRad="38100" dist="38100" dir="2700000" algn="tl">
                    <a:srgbClr val="000000">
                      <a:alpha val="43137"/>
                    </a:srgbClr>
                  </a:outerShdw>
                </a:effectLst>
              </a:rPr>
              <a:t>.</a:t>
            </a:r>
          </a:p>
          <a:p>
            <a:pPr marL="0" indent="0" algn="l" rtl="0">
              <a:buNone/>
            </a:pPr>
            <a:endParaRPr lang="en-US" dirty="0" smtClean="0">
              <a:effectLst>
                <a:outerShdw blurRad="38100" dist="38100" dir="2700000" algn="tl">
                  <a:srgbClr val="000000">
                    <a:alpha val="43137"/>
                  </a:srgbClr>
                </a:outerShdw>
              </a:effectLst>
            </a:endParaRPr>
          </a:p>
          <a:p>
            <a:pPr marL="0" indent="0" algn="l" rtl="0">
              <a:buNone/>
            </a:pPr>
            <a:r>
              <a:rPr lang="en-US" dirty="0" smtClean="0">
                <a:effectLst>
                  <a:outerShdw blurRad="38100" dist="38100" dir="2700000" algn="tl">
                    <a:srgbClr val="000000">
                      <a:alpha val="43137"/>
                    </a:srgbClr>
                  </a:outerShdw>
                </a:effectLst>
              </a:rPr>
              <a:t>Gathering 614k </a:t>
            </a:r>
            <a:r>
              <a:rPr lang="en-US" dirty="0" smtClean="0">
                <a:effectLst>
                  <a:outerShdw blurRad="38100" dist="38100" dir="2700000" algn="tl">
                    <a:srgbClr val="000000">
                      <a:alpha val="43137"/>
                    </a:srgbClr>
                  </a:outerShdw>
                </a:effectLst>
              </a:rPr>
              <a:t>questions and 8M answers for 204K real images and 1.9 M answers and 150K questions for abstract scenes.</a:t>
            </a: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Dataset Analysis</a:t>
            </a:r>
            <a:endParaRPr lang="en-US" dirty="0"/>
          </a:p>
        </p:txBody>
      </p:sp>
    </p:spTree>
    <p:extLst>
      <p:ext uri="{BB962C8B-B14F-4D97-AF65-F5344CB8AC3E}">
        <p14:creationId xmlns:p14="http://schemas.microsoft.com/office/powerpoint/2010/main" val="380451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normAutofit/>
          </a:bodyPr>
          <a:lstStyle/>
          <a:p>
            <a:r>
              <a:rPr lang="en-US" dirty="0"/>
              <a:t>Dataset </a:t>
            </a:r>
            <a:r>
              <a:rPr lang="en-US" dirty="0" smtClean="0"/>
              <a:t>analysis- typical questions</a:t>
            </a:r>
            <a:endParaRPr lang="en-US" dirty="0"/>
          </a:p>
        </p:txBody>
      </p:sp>
      <p:pic>
        <p:nvPicPr>
          <p:cNvPr id="5" name="תמונה 4"/>
          <p:cNvPicPr>
            <a:picLocks noChangeAspect="1"/>
          </p:cNvPicPr>
          <p:nvPr/>
        </p:nvPicPr>
        <p:blipFill rotWithShape="1">
          <a:blip r:embed="rId2"/>
          <a:srcRect l="9492" t="11642" r="5664" b="18258"/>
          <a:stretch/>
        </p:blipFill>
        <p:spPr>
          <a:xfrm>
            <a:off x="1249679" y="1983606"/>
            <a:ext cx="9692641" cy="4504624"/>
          </a:xfrm>
          <a:prstGeom prst="rect">
            <a:avLst/>
          </a:prstGeom>
        </p:spPr>
      </p:pic>
    </p:spTree>
    <p:extLst>
      <p:ext uri="{BB962C8B-B14F-4D97-AF65-F5344CB8AC3E}">
        <p14:creationId xmlns:p14="http://schemas.microsoft.com/office/powerpoint/2010/main" val="397589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normAutofit/>
          </a:bodyPr>
          <a:lstStyle/>
          <a:p>
            <a:r>
              <a:rPr lang="en-US" dirty="0"/>
              <a:t>Dataset </a:t>
            </a:r>
            <a:r>
              <a:rPr lang="en-US" dirty="0" smtClean="0"/>
              <a:t>analysis- questions lengths</a:t>
            </a:r>
            <a:endParaRPr lang="en-US" dirty="0"/>
          </a:p>
        </p:txBody>
      </p:sp>
      <p:pic>
        <p:nvPicPr>
          <p:cNvPr id="4" name="תמונה 3"/>
          <p:cNvPicPr>
            <a:picLocks noChangeAspect="1"/>
          </p:cNvPicPr>
          <p:nvPr/>
        </p:nvPicPr>
        <p:blipFill rotWithShape="1">
          <a:blip r:embed="rId2"/>
          <a:srcRect l="838" t="38689" r="41620" b="18941"/>
          <a:stretch/>
        </p:blipFill>
        <p:spPr>
          <a:xfrm>
            <a:off x="609600" y="2502567"/>
            <a:ext cx="6739380" cy="2818370"/>
          </a:xfrm>
          <a:prstGeom prst="rect">
            <a:avLst/>
          </a:prstGeom>
        </p:spPr>
      </p:pic>
    </p:spTree>
    <p:extLst>
      <p:ext uri="{BB962C8B-B14F-4D97-AF65-F5344CB8AC3E}">
        <p14:creationId xmlns:p14="http://schemas.microsoft.com/office/powerpoint/2010/main" val="176311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en-US" dirty="0"/>
              <a:t>Dataset </a:t>
            </a:r>
            <a:r>
              <a:rPr lang="en-US" dirty="0" smtClean="0"/>
              <a:t>analysis – typical answers</a:t>
            </a:r>
            <a:endParaRPr lang="en-US" dirty="0"/>
          </a:p>
        </p:txBody>
      </p:sp>
      <p:pic>
        <p:nvPicPr>
          <p:cNvPr id="4" name="תמונה 3"/>
          <p:cNvPicPr>
            <a:picLocks noChangeAspect="1"/>
          </p:cNvPicPr>
          <p:nvPr/>
        </p:nvPicPr>
        <p:blipFill rotWithShape="1">
          <a:blip r:embed="rId2"/>
          <a:srcRect l="22226" t="11427" r="23455" b="4186"/>
          <a:stretch/>
        </p:blipFill>
        <p:spPr>
          <a:xfrm>
            <a:off x="6872438" y="1847088"/>
            <a:ext cx="5236143" cy="5000324"/>
          </a:xfrm>
          <a:prstGeom prst="rect">
            <a:avLst/>
          </a:prstGeom>
        </p:spPr>
      </p:pic>
      <p:sp>
        <p:nvSpPr>
          <p:cNvPr id="2" name="מציין מיקום תוכן 1"/>
          <p:cNvSpPr>
            <a:spLocks noGrp="1"/>
          </p:cNvSpPr>
          <p:nvPr>
            <p:ph idx="1"/>
          </p:nvPr>
        </p:nvSpPr>
        <p:spPr/>
        <p:txBody>
          <a:bodyPr/>
          <a:lstStyle/>
          <a:p>
            <a:pPr marL="0" indent="0" algn="l" rtl="0">
              <a:buNone/>
            </a:pPr>
            <a:r>
              <a:rPr lang="en-US" dirty="0" smtClean="0">
                <a:effectLst>
                  <a:outerShdw blurRad="38100" dist="38100" dir="2700000" algn="tl">
                    <a:srgbClr val="000000">
                      <a:alpha val="43137"/>
                    </a:srgbClr>
                  </a:outerShdw>
                </a:effectLst>
              </a:rPr>
              <a:t>Answers length are mostly a single word </a:t>
            </a:r>
          </a:p>
          <a:p>
            <a:pPr marL="0" indent="0" algn="l" rtl="0">
              <a:buNone/>
            </a:pPr>
            <a:r>
              <a:rPr lang="en-US" dirty="0" smtClean="0">
                <a:effectLst>
                  <a:outerShdw blurRad="38100" dist="38100" dir="2700000" algn="tl">
                    <a:srgbClr val="000000">
                      <a:alpha val="43137"/>
                    </a:srgbClr>
                  </a:outerShdw>
                </a:effectLst>
              </a:rPr>
              <a:t>The distribution of answer with one word.</a:t>
            </a:r>
          </a:p>
          <a:p>
            <a:pPr marL="0" indent="0" algn="l" rtl="0">
              <a:buNone/>
            </a:pPr>
            <a:r>
              <a:rPr lang="en-US" dirty="0" smtClean="0">
                <a:effectLst>
                  <a:outerShdw blurRad="38100" dist="38100" dir="2700000" algn="tl">
                    <a:srgbClr val="000000">
                      <a:alpha val="43137"/>
                    </a:srgbClr>
                  </a:outerShdw>
                </a:effectLst>
              </a:rPr>
              <a:t>two and three words as follow:</a:t>
            </a:r>
          </a:p>
          <a:p>
            <a:pPr marL="0" indent="0" algn="l" rtl="0">
              <a:buNone/>
            </a:pPr>
            <a:r>
              <a:rPr lang="en-US" dirty="0" smtClean="0">
                <a:effectLst>
                  <a:outerShdw blurRad="38100" dist="38100" dir="2700000" algn="tl">
                    <a:srgbClr val="000000">
                      <a:alpha val="43137"/>
                    </a:srgbClr>
                  </a:outerShdw>
                </a:effectLst>
              </a:rPr>
              <a:t> 89.32%,6.91% and 2.74% for real images</a:t>
            </a:r>
          </a:p>
          <a:p>
            <a:pPr marL="0" indent="0" algn="l" rtl="0">
              <a:buNone/>
            </a:pPr>
            <a:r>
              <a:rPr lang="en-US" dirty="0" smtClean="0">
                <a:effectLst>
                  <a:outerShdw blurRad="38100" dist="38100" dir="2700000" algn="tl">
                    <a:srgbClr val="000000">
                      <a:alpha val="43137"/>
                    </a:srgbClr>
                  </a:outerShdw>
                </a:effectLst>
              </a:rPr>
              <a:t>And 90.51% ,5.89% and 2.49% for abstract</a:t>
            </a:r>
          </a:p>
          <a:p>
            <a:pPr marL="0" indent="0" algn="l" rtl="0">
              <a:buNone/>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585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1171" y="1975756"/>
            <a:ext cx="5853227" cy="4718957"/>
          </a:xfrm>
        </p:spPr>
      </p:pic>
      <p:sp>
        <p:nvSpPr>
          <p:cNvPr id="3" name="Title 2"/>
          <p:cNvSpPr>
            <a:spLocks noGrp="1"/>
          </p:cNvSpPr>
          <p:nvPr>
            <p:ph type="title"/>
          </p:nvPr>
        </p:nvSpPr>
        <p:spPr/>
        <p:txBody>
          <a:bodyPr/>
          <a:lstStyle/>
          <a:p>
            <a:r>
              <a:rPr lang="en-US" dirty="0" smtClean="0"/>
              <a:t>Subject Example</a:t>
            </a:r>
            <a:endParaRPr lang="en-US" dirty="0"/>
          </a:p>
        </p:txBody>
      </p:sp>
    </p:spTree>
    <p:extLst>
      <p:ext uri="{BB962C8B-B14F-4D97-AF65-F5344CB8AC3E}">
        <p14:creationId xmlns:p14="http://schemas.microsoft.com/office/powerpoint/2010/main" val="11508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buClrTx/>
            </a:pPr>
            <a:r>
              <a:rPr lang="en-US" dirty="0" smtClean="0">
                <a:effectLst>
                  <a:outerShdw blurRad="38100" dist="38100" dir="2700000" algn="tl">
                    <a:srgbClr val="000000">
                      <a:alpha val="43137"/>
                    </a:srgbClr>
                  </a:outerShdw>
                </a:effectLst>
              </a:rPr>
              <a:t>Many of the questions are answered with “yes”/”no” 38.37% and 40.66% of the questions on real image and abstract while there is a bias towards “yes” 58.83% for real and 55.86% in yes/no questions.</a:t>
            </a:r>
          </a:p>
          <a:p>
            <a:pPr algn="l" rtl="0">
              <a:buClrTx/>
            </a:pPr>
            <a:r>
              <a:rPr lang="en-US" dirty="0" smtClean="0">
                <a:effectLst>
                  <a:outerShdw blurRad="38100" dist="38100" dir="2700000" algn="tl">
                    <a:srgbClr val="000000">
                      <a:alpha val="43137"/>
                    </a:srgbClr>
                  </a:outerShdw>
                </a:effectLst>
              </a:rPr>
              <a:t>Questions type as “How many..” are answered using number 12.31% and 14.48% of the questions on real image and abstract while “2” is the most popular answer among number questions</a:t>
            </a: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normAutofit fontScale="90000"/>
          </a:bodyPr>
          <a:lstStyle/>
          <a:p>
            <a:r>
              <a:rPr lang="en-US" dirty="0"/>
              <a:t>Dataset </a:t>
            </a:r>
            <a:r>
              <a:rPr lang="en-US" dirty="0" smtClean="0"/>
              <a:t>analysis – ‘yes/no’/’number’</a:t>
            </a:r>
            <a:endParaRPr lang="en-US" dirty="0"/>
          </a:p>
        </p:txBody>
      </p:sp>
    </p:spTree>
    <p:extLst>
      <p:ext uri="{BB962C8B-B14F-4D97-AF65-F5344CB8AC3E}">
        <p14:creationId xmlns:p14="http://schemas.microsoft.com/office/powerpoint/2010/main" val="300264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normAutofit fontScale="90000"/>
          </a:bodyPr>
          <a:lstStyle/>
          <a:p>
            <a:r>
              <a:rPr lang="en-US" dirty="0" smtClean="0"/>
              <a:t>Dataset analysis-</a:t>
            </a:r>
            <a:br>
              <a:rPr lang="en-US" dirty="0" smtClean="0"/>
            </a:br>
            <a:r>
              <a:rPr lang="en-US" dirty="0" smtClean="0"/>
              <a:t>Subject Confidence &amp; Agreement</a:t>
            </a:r>
            <a:endParaRPr lang="en-US" dirty="0"/>
          </a:p>
        </p:txBody>
      </p:sp>
      <p:pic>
        <p:nvPicPr>
          <p:cNvPr id="4" name="תמונה 3"/>
          <p:cNvPicPr>
            <a:picLocks noChangeAspect="1"/>
          </p:cNvPicPr>
          <p:nvPr/>
        </p:nvPicPr>
        <p:blipFill rotWithShape="1">
          <a:blip r:embed="rId3"/>
          <a:srcRect l="7117" t="20806" r="14715" b="10996"/>
          <a:stretch/>
        </p:blipFill>
        <p:spPr>
          <a:xfrm>
            <a:off x="6897188" y="4129238"/>
            <a:ext cx="5294811" cy="2723949"/>
          </a:xfrm>
          <a:prstGeom prst="rect">
            <a:avLst/>
          </a:prstGeom>
        </p:spPr>
      </p:pic>
      <p:sp>
        <p:nvSpPr>
          <p:cNvPr id="2" name="מציין מיקום תוכן 1"/>
          <p:cNvSpPr>
            <a:spLocks noGrp="1"/>
          </p:cNvSpPr>
          <p:nvPr>
            <p:ph idx="1"/>
          </p:nvPr>
        </p:nvSpPr>
        <p:spPr/>
        <p:txBody>
          <a:bodyPr/>
          <a:lstStyle/>
          <a:p>
            <a:pPr algn="l" rtl="0">
              <a:buClrTx/>
            </a:pPr>
            <a:r>
              <a:rPr lang="en-US" dirty="0">
                <a:effectLst>
                  <a:outerShdw blurRad="38100" dist="38100" dir="2700000" algn="tl">
                    <a:srgbClr val="000000">
                      <a:alpha val="43137"/>
                    </a:srgbClr>
                  </a:outerShdw>
                </a:effectLst>
              </a:rPr>
              <a:t>E</a:t>
            </a:r>
            <a:r>
              <a:rPr lang="en-US" dirty="0" smtClean="0">
                <a:effectLst>
                  <a:outerShdw blurRad="38100" dist="38100" dir="2700000" algn="tl">
                    <a:srgbClr val="000000">
                      <a:alpha val="43137"/>
                    </a:srgbClr>
                  </a:outerShdw>
                </a:effectLst>
              </a:rPr>
              <a:t>ach </a:t>
            </a:r>
            <a:r>
              <a:rPr lang="en-US" dirty="0" smtClean="0">
                <a:effectLst>
                  <a:outerShdw blurRad="38100" dist="38100" dir="2700000" algn="tl">
                    <a:srgbClr val="000000">
                      <a:alpha val="43137"/>
                    </a:srgbClr>
                  </a:outerShdw>
                </a:effectLst>
              </a:rPr>
              <a:t>answer the subject </a:t>
            </a:r>
            <a:r>
              <a:rPr lang="en-US" dirty="0" smtClean="0">
                <a:effectLst>
                  <a:outerShdw blurRad="38100" dist="38100" dir="2700000" algn="tl">
                    <a:srgbClr val="000000">
                      <a:alpha val="43137"/>
                    </a:srgbClr>
                  </a:outerShdw>
                </a:effectLst>
              </a:rPr>
              <a:t>gave, he was asked </a:t>
            </a:r>
            <a:r>
              <a:rPr lang="en-US" dirty="0" smtClean="0">
                <a:effectLst>
                  <a:outerShdw blurRad="38100" dist="38100" dir="2700000" algn="tl">
                    <a:srgbClr val="000000">
                      <a:alpha val="43137"/>
                    </a:srgbClr>
                  </a:outerShdw>
                </a:effectLst>
              </a:rPr>
              <a:t>to rank </a:t>
            </a:r>
            <a:r>
              <a:rPr lang="en-US" dirty="0" smtClean="0">
                <a:effectLst>
                  <a:outerShdw blurRad="38100" dist="38100" dir="2700000" algn="tl">
                    <a:srgbClr val="000000">
                      <a:alpha val="43137"/>
                    </a:srgbClr>
                  </a:outerShdw>
                </a:effectLst>
              </a:rPr>
              <a:t>his confidence </a:t>
            </a:r>
            <a:r>
              <a:rPr lang="en-US" dirty="0" smtClean="0">
                <a:effectLst>
                  <a:outerShdw blurRad="38100" dist="38100" dir="2700000" algn="tl">
                    <a:srgbClr val="000000">
                      <a:alpha val="43137"/>
                    </a:srgbClr>
                  </a:outerShdw>
                </a:effectLst>
              </a:rPr>
              <a:t>in </a:t>
            </a:r>
            <a:r>
              <a:rPr lang="en-US" dirty="0" smtClean="0">
                <a:effectLst>
                  <a:outerShdw blurRad="38100" dist="38100" dir="2700000" algn="tl">
                    <a:srgbClr val="000000">
                      <a:alpha val="43137"/>
                    </a:srgbClr>
                  </a:outerShdw>
                </a:effectLst>
              </a:rPr>
              <a:t>his answer</a:t>
            </a:r>
            <a:endParaRPr lang="en-US" dirty="0" smtClean="0">
              <a:effectLst>
                <a:outerShdw blurRad="38100" dist="38100" dir="2700000" algn="tl">
                  <a:srgbClr val="000000">
                    <a:alpha val="43137"/>
                  </a:srgbClr>
                </a:outerShdw>
              </a:effectLst>
            </a:endParaRPr>
          </a:p>
          <a:p>
            <a:pPr algn="l" rtl="0">
              <a:buClrTx/>
            </a:pPr>
            <a:r>
              <a:rPr lang="en-US" dirty="0" smtClean="0">
                <a:effectLst>
                  <a:outerShdw blurRad="38100" dist="38100" dir="2700000" algn="tl">
                    <a:srgbClr val="000000">
                      <a:alpha val="43137"/>
                    </a:srgbClr>
                  </a:outerShdw>
                </a:effectLst>
              </a:rPr>
              <a:t>The </a:t>
            </a:r>
            <a:r>
              <a:rPr lang="en-US" dirty="0" smtClean="0">
                <a:effectLst>
                  <a:outerShdw blurRad="38100" dist="38100" dir="2700000" algn="tl">
                    <a:srgbClr val="000000">
                      <a:alpha val="43137"/>
                    </a:srgbClr>
                  </a:outerShdw>
                </a:effectLst>
              </a:rPr>
              <a:t>influence of </a:t>
            </a:r>
            <a:r>
              <a:rPr lang="en-US" dirty="0" smtClean="0">
                <a:effectLst>
                  <a:outerShdw blurRad="38100" dist="38100" dir="2700000" algn="tl">
                    <a:srgbClr val="000000">
                      <a:alpha val="43137"/>
                    </a:srgbClr>
                  </a:outerShdw>
                </a:effectLst>
              </a:rPr>
              <a:t>person confidence </a:t>
            </a:r>
            <a:r>
              <a:rPr lang="en-US" dirty="0" smtClean="0">
                <a:effectLst>
                  <a:outerShdw blurRad="38100" dist="38100" dir="2700000" algn="tl">
                    <a:srgbClr val="000000">
                      <a:alpha val="43137"/>
                    </a:srgbClr>
                  </a:outerShdw>
                </a:effectLst>
              </a:rPr>
              <a:t>in his answer and the human </a:t>
            </a:r>
            <a:r>
              <a:rPr lang="en-US" dirty="0" smtClean="0">
                <a:effectLst>
                  <a:outerShdw blurRad="38100" dist="38100" dir="2700000" algn="tl">
                    <a:srgbClr val="000000">
                      <a:alpha val="43137"/>
                    </a:srgbClr>
                  </a:outerShdw>
                </a:effectLst>
              </a:rPr>
              <a:t>agreement upon </a:t>
            </a:r>
            <a:r>
              <a:rPr lang="en-US" dirty="0" smtClean="0">
                <a:effectLst>
                  <a:outerShdw blurRad="38100" dist="38100" dir="2700000" algn="tl">
                    <a:srgbClr val="000000">
                      <a:alpha val="43137"/>
                    </a:srgbClr>
                  </a:outerShdw>
                </a:effectLst>
              </a:rPr>
              <a:t>their </a:t>
            </a:r>
            <a:r>
              <a:rPr lang="en-US" dirty="0" smtClean="0">
                <a:effectLst>
                  <a:outerShdw blurRad="38100" dist="38100" dir="2700000" algn="tl">
                    <a:srgbClr val="000000">
                      <a:alpha val="43137"/>
                    </a:srgbClr>
                  </a:outerShdw>
                </a:effectLst>
              </a:rPr>
              <a:t>answers was checked</a:t>
            </a:r>
          </a:p>
          <a:p>
            <a:pPr marL="0" indent="0" algn="l" rtl="0">
              <a:buClrTx/>
              <a:buNone/>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as expected the agreement </a:t>
            </a:r>
          </a:p>
          <a:p>
            <a:pPr marL="0" indent="0" algn="l" rtl="0">
              <a:buNone/>
            </a:pPr>
            <a:r>
              <a:rPr lang="en-US" dirty="0" smtClean="0">
                <a:effectLst>
                  <a:outerShdw blurRad="38100" dist="38100" dir="2700000" algn="tl">
                    <a:srgbClr val="000000">
                      <a:alpha val="43137"/>
                    </a:srgbClr>
                  </a:outerShdw>
                </a:effectLst>
              </a:rPr>
              <a:t>   between subjects</a:t>
            </a:r>
          </a:p>
          <a:p>
            <a:pPr marL="0" indent="0" algn="l" rtl="0">
              <a:buNone/>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increase </a:t>
            </a:r>
            <a:r>
              <a:rPr lang="en-US" dirty="0" smtClean="0">
                <a:effectLst>
                  <a:outerShdw blurRad="38100" dist="38100" dir="2700000" algn="tl">
                    <a:srgbClr val="000000">
                      <a:alpha val="43137"/>
                    </a:srgbClr>
                  </a:outerShdw>
                </a:effectLst>
              </a:rPr>
              <a:t>with </a:t>
            </a:r>
            <a:r>
              <a:rPr lang="en-US" dirty="0" smtClean="0">
                <a:effectLst>
                  <a:outerShdw blurRad="38100" dist="38100" dir="2700000" algn="tl">
                    <a:srgbClr val="000000">
                      <a:alpha val="43137"/>
                    </a:srgbClr>
                  </a:outerShdw>
                </a:effectLst>
              </a:rPr>
              <a:t>confidence</a:t>
            </a:r>
          </a:p>
          <a:p>
            <a:pPr algn="l" rtl="0"/>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1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normAutofit/>
          </a:bodyPr>
          <a:lstStyle/>
          <a:p>
            <a:pPr algn="l" rtl="0">
              <a:buClrTx/>
            </a:pPr>
            <a:r>
              <a:rPr lang="en-US" dirty="0" smtClean="0">
                <a:effectLst>
                  <a:outerShdw blurRad="38100" dist="38100" dir="2700000" algn="tl">
                    <a:srgbClr val="000000">
                      <a:alpha val="43137"/>
                    </a:srgbClr>
                  </a:outerShdw>
                </a:effectLst>
              </a:rPr>
              <a:t>Avoiding a question </a:t>
            </a:r>
            <a:r>
              <a:rPr lang="en-US" dirty="0" smtClean="0">
                <a:effectLst>
                  <a:outerShdw blurRad="38100" dist="38100" dir="2700000" algn="tl">
                    <a:srgbClr val="000000">
                      <a:alpha val="43137"/>
                    </a:srgbClr>
                  </a:outerShdw>
                </a:effectLst>
              </a:rPr>
              <a:t>that is </a:t>
            </a:r>
            <a:r>
              <a:rPr lang="en-US" dirty="0" smtClean="0">
                <a:effectLst>
                  <a:outerShdw blurRad="38100" dist="38100" dir="2700000" algn="tl">
                    <a:srgbClr val="000000">
                      <a:alpha val="43137"/>
                    </a:srgbClr>
                  </a:outerShdw>
                </a:effectLst>
              </a:rPr>
              <a:t>given, </a:t>
            </a:r>
            <a:r>
              <a:rPr lang="en-US" dirty="0" smtClean="0">
                <a:effectLst>
                  <a:outerShdw blurRad="38100" dist="38100" dir="2700000" algn="tl">
                    <a:srgbClr val="000000">
                      <a:alpha val="43137"/>
                    </a:srgbClr>
                  </a:outerShdw>
                </a:effectLst>
              </a:rPr>
              <a:t>won’t be answered using only </a:t>
            </a:r>
            <a:r>
              <a:rPr lang="en-US" dirty="0" smtClean="0">
                <a:effectLst>
                  <a:outerShdw blurRad="38100" dist="38100" dir="2700000" algn="tl">
                    <a:srgbClr val="000000">
                      <a:alpha val="43137"/>
                    </a:srgbClr>
                  </a:outerShdw>
                </a:effectLst>
              </a:rPr>
              <a:t>commonsense whether by looking </a:t>
            </a:r>
            <a:r>
              <a:rPr lang="en-US" dirty="0" smtClean="0">
                <a:effectLst>
                  <a:outerShdw blurRad="38100" dist="38100" dir="2700000" algn="tl">
                    <a:srgbClr val="000000">
                      <a:alpha val="43137"/>
                    </a:srgbClr>
                  </a:outerShdw>
                </a:effectLst>
              </a:rPr>
              <a:t>at the image. </a:t>
            </a:r>
            <a:endParaRPr lang="en-US" dirty="0" smtClean="0">
              <a:effectLst>
                <a:outerShdw blurRad="38100" dist="38100" dir="2700000" algn="tl">
                  <a:srgbClr val="000000">
                    <a:alpha val="43137"/>
                  </a:srgbClr>
                </a:outerShdw>
              </a:effectLst>
            </a:endParaRPr>
          </a:p>
          <a:p>
            <a:pPr algn="l" rtl="0">
              <a:buClrTx/>
            </a:pPr>
            <a:r>
              <a:rPr lang="en-US" dirty="0" smtClean="0">
                <a:effectLst>
                  <a:outerShdw blurRad="38100" dist="38100" dir="2700000" algn="tl">
                    <a:srgbClr val="000000">
                      <a:alpha val="43137"/>
                    </a:srgbClr>
                  </a:outerShdw>
                </a:effectLst>
              </a:rPr>
              <a:t>Asking each </a:t>
            </a:r>
            <a:r>
              <a:rPr lang="en-US" dirty="0" smtClean="0">
                <a:effectLst>
                  <a:outerShdw blurRad="38100" dist="38100" dir="2700000" algn="tl">
                    <a:srgbClr val="000000">
                      <a:alpha val="43137"/>
                    </a:srgbClr>
                  </a:outerShdw>
                </a:effectLst>
              </a:rPr>
              <a:t>subject to answer the question without looking at the image. </a:t>
            </a:r>
            <a:endParaRPr lang="en-US" dirty="0" smtClean="0">
              <a:effectLst>
                <a:outerShdw blurRad="38100" dist="38100" dir="2700000" algn="tl">
                  <a:srgbClr val="000000">
                    <a:alpha val="43137"/>
                  </a:srgbClr>
                </a:outerShdw>
              </a:effectLst>
            </a:endParaRPr>
          </a:p>
          <a:p>
            <a:pPr algn="l" rtl="0">
              <a:buClrTx/>
            </a:pPr>
            <a:r>
              <a:rPr lang="en-US" dirty="0" smtClean="0">
                <a:effectLst>
                  <a:outerShdw blurRad="38100" dist="38100" dir="2700000" algn="tl">
                    <a:srgbClr val="000000">
                      <a:alpha val="43137"/>
                    </a:srgbClr>
                  </a:outerShdw>
                </a:effectLst>
              </a:rPr>
              <a:t>From the table it is clear that t</a:t>
            </a:r>
            <a:r>
              <a:rPr lang="en-US" dirty="0" smtClean="0">
                <a:effectLst>
                  <a:outerShdw blurRad="38100" dist="38100" dir="2700000" algn="tl">
                    <a:srgbClr val="000000">
                      <a:alpha val="43137"/>
                    </a:srgbClr>
                  </a:outerShdw>
                </a:effectLst>
              </a:rPr>
              <a:t>he </a:t>
            </a:r>
            <a:r>
              <a:rPr lang="en-US" dirty="0" smtClean="0">
                <a:effectLst>
                  <a:outerShdw blurRad="38100" dist="38100" dir="2700000" algn="tl">
                    <a:srgbClr val="000000">
                      <a:alpha val="43137"/>
                    </a:srgbClr>
                  </a:outerShdw>
                </a:effectLst>
              </a:rPr>
              <a:t>need of image is critical for VQA and information and commonsense are not enough</a:t>
            </a:r>
          </a:p>
          <a:p>
            <a:pPr algn="l" rtl="0">
              <a:buClrTx/>
            </a:pP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normAutofit fontScale="90000"/>
          </a:bodyPr>
          <a:lstStyle/>
          <a:p>
            <a:r>
              <a:rPr lang="en-US" dirty="0" smtClean="0"/>
              <a:t>Dataset analysis -</a:t>
            </a:r>
            <a:br>
              <a:rPr lang="en-US" dirty="0" smtClean="0"/>
            </a:br>
            <a:r>
              <a:rPr lang="en-US" dirty="0" smtClean="0"/>
              <a:t>Commonsense Knowledge </a:t>
            </a:r>
            <a:endParaRPr lang="en-US" dirty="0"/>
          </a:p>
        </p:txBody>
      </p:sp>
      <p:pic>
        <p:nvPicPr>
          <p:cNvPr id="4" name="תמונה 3"/>
          <p:cNvPicPr>
            <a:picLocks noChangeAspect="1"/>
          </p:cNvPicPr>
          <p:nvPr/>
        </p:nvPicPr>
        <p:blipFill rotWithShape="1">
          <a:blip r:embed="rId2"/>
          <a:srcRect l="36887" t="47890" r="13512" b="19210"/>
          <a:stretch/>
        </p:blipFill>
        <p:spPr>
          <a:xfrm>
            <a:off x="7190951" y="4815840"/>
            <a:ext cx="4641247" cy="1731630"/>
          </a:xfrm>
          <a:prstGeom prst="rect">
            <a:avLst/>
          </a:prstGeom>
        </p:spPr>
      </p:pic>
    </p:spTree>
    <p:extLst>
      <p:ext uri="{BB962C8B-B14F-4D97-AF65-F5344CB8AC3E}">
        <p14:creationId xmlns:p14="http://schemas.microsoft.com/office/powerpoint/2010/main" val="199042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buClrTx/>
            </a:pPr>
            <a:r>
              <a:rPr lang="en-US" dirty="0" smtClean="0">
                <a:effectLst>
                  <a:outerShdw blurRad="38100" dist="38100" dir="2700000" algn="tl">
                    <a:srgbClr val="000000">
                      <a:alpha val="43137"/>
                    </a:srgbClr>
                  </a:outerShdw>
                </a:effectLst>
              </a:rPr>
              <a:t>In order to </a:t>
            </a:r>
            <a:r>
              <a:rPr lang="en-US" dirty="0" smtClean="0">
                <a:effectLst>
                  <a:outerShdw blurRad="38100" dist="38100" dir="2700000" algn="tl">
                    <a:srgbClr val="000000">
                      <a:alpha val="43137"/>
                    </a:srgbClr>
                  </a:outerShdw>
                </a:effectLst>
              </a:rPr>
              <a:t>emphases </a:t>
            </a:r>
            <a:r>
              <a:rPr lang="en-US" dirty="0" smtClean="0">
                <a:effectLst>
                  <a:outerShdw blurRad="38100" dist="38100" dir="2700000" algn="tl">
                    <a:srgbClr val="000000">
                      <a:alpha val="43137"/>
                    </a:srgbClr>
                  </a:outerShdw>
                </a:effectLst>
              </a:rPr>
              <a:t>the importance of image </a:t>
            </a:r>
            <a:r>
              <a:rPr lang="en-US" dirty="0" smtClean="0">
                <a:effectLst>
                  <a:outerShdw blurRad="38100" dist="38100" dir="2700000" algn="tl">
                    <a:srgbClr val="000000">
                      <a:alpha val="43137"/>
                    </a:srgbClr>
                  </a:outerShdw>
                </a:effectLst>
              </a:rPr>
              <a:t>for answering correctly </a:t>
            </a:r>
            <a:r>
              <a:rPr lang="en-US" dirty="0" smtClean="0">
                <a:effectLst>
                  <a:outerShdw blurRad="38100" dist="38100" dir="2700000" algn="tl">
                    <a:srgbClr val="000000">
                      <a:alpha val="43137"/>
                    </a:srgbClr>
                  </a:outerShdw>
                </a:effectLst>
              </a:rPr>
              <a:t>a VQA </a:t>
            </a:r>
            <a:r>
              <a:rPr lang="en-US"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 question </a:t>
            </a:r>
            <a:r>
              <a:rPr lang="en-US" dirty="0" smtClean="0">
                <a:effectLst>
                  <a:outerShdw blurRad="38100" dist="38100" dir="2700000" algn="tl">
                    <a:srgbClr val="000000">
                      <a:alpha val="43137"/>
                    </a:srgbClr>
                  </a:outerShdw>
                </a:effectLst>
              </a:rPr>
              <a:t>and their answer using only a caption( description of the image</a:t>
            </a:r>
            <a:r>
              <a:rPr lang="en-US" dirty="0" smtClean="0">
                <a:effectLst>
                  <a:outerShdw blurRad="38100" dist="38100" dir="2700000" algn="tl">
                    <a:srgbClr val="000000">
                      <a:alpha val="43137"/>
                    </a:srgbClr>
                  </a:outerShdw>
                </a:effectLst>
              </a:rPr>
              <a:t>) were tested. </a:t>
            </a:r>
          </a:p>
          <a:p>
            <a:pPr marL="0" indent="0" algn="l" rtl="0">
              <a:buClrTx/>
              <a:buNone/>
            </a:pPr>
            <a:endParaRPr lang="en-US" dirty="0" smtClean="0">
              <a:effectLst>
                <a:outerShdw blurRad="38100" dist="38100" dir="2700000" algn="tl">
                  <a:srgbClr val="000000">
                    <a:alpha val="43137"/>
                  </a:srgbClr>
                </a:outerShdw>
              </a:effectLst>
            </a:endParaRPr>
          </a:p>
          <a:p>
            <a:pPr algn="l" rtl="0">
              <a:buClrTx/>
            </a:pPr>
            <a:r>
              <a:rPr lang="en-US" dirty="0" smtClean="0">
                <a:effectLst>
                  <a:outerShdw blurRad="38100" dist="38100" dir="2700000" algn="tl">
                    <a:srgbClr val="000000">
                      <a:alpha val="43137"/>
                    </a:srgbClr>
                  </a:outerShdw>
                </a:effectLst>
              </a:rPr>
              <a:t>The deeper </a:t>
            </a:r>
            <a:r>
              <a:rPr lang="en-US" dirty="0" smtClean="0">
                <a:effectLst>
                  <a:outerShdw blurRad="38100" dist="38100" dir="2700000" algn="tl">
                    <a:srgbClr val="000000">
                      <a:alpha val="43137"/>
                    </a:srgbClr>
                  </a:outerShdw>
                </a:effectLst>
              </a:rPr>
              <a:t>image understanding is needed to answer question whether just normal description of an image.</a:t>
            </a: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normAutofit fontScale="90000"/>
          </a:bodyPr>
          <a:lstStyle/>
          <a:p>
            <a:r>
              <a:rPr lang="en-US" dirty="0" smtClean="0"/>
              <a:t>Dataset analysis-</a:t>
            </a:r>
            <a:br>
              <a:rPr lang="en-US" dirty="0" smtClean="0"/>
            </a:br>
            <a:r>
              <a:rPr lang="en-US" dirty="0" smtClean="0"/>
              <a:t>Captions</a:t>
            </a:r>
            <a:endParaRPr lang="en-US" dirty="0"/>
          </a:p>
        </p:txBody>
      </p:sp>
    </p:spTree>
    <p:extLst>
      <p:ext uri="{BB962C8B-B14F-4D97-AF65-F5344CB8AC3E}">
        <p14:creationId xmlns:p14="http://schemas.microsoft.com/office/powerpoint/2010/main" val="22036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buClrTx/>
            </a:pPr>
            <a:r>
              <a:rPr lang="en-US" dirty="0" smtClean="0">
                <a:effectLst>
                  <a:outerShdw blurRad="38100" dist="38100" dir="2700000" algn="tl">
                    <a:srgbClr val="000000">
                      <a:alpha val="43137"/>
                    </a:srgbClr>
                  </a:outerShdw>
                </a:effectLst>
              </a:rPr>
              <a:t>C</a:t>
            </a:r>
            <a:r>
              <a:rPr lang="en-US" dirty="0" smtClean="0">
                <a:effectLst>
                  <a:outerShdw blurRad="38100" dist="38100" dir="2700000" algn="tl">
                    <a:srgbClr val="000000">
                      <a:alpha val="43137"/>
                    </a:srgbClr>
                  </a:outerShdw>
                </a:effectLst>
              </a:rPr>
              <a:t>hecking </a:t>
            </a:r>
            <a:r>
              <a:rPr lang="en-US" dirty="0" smtClean="0">
                <a:effectLst>
                  <a:outerShdw blurRad="38100" dist="38100" dir="2700000" algn="tl">
                    <a:srgbClr val="000000">
                      <a:alpha val="43137"/>
                    </a:srgbClr>
                  </a:outerShdw>
                </a:effectLst>
              </a:rPr>
              <a:t>the difficulty of the dataset </a:t>
            </a:r>
            <a:r>
              <a:rPr lang="en-US" dirty="0" smtClean="0">
                <a:effectLst>
                  <a:outerShdw blurRad="38100" dist="38100" dir="2700000" algn="tl">
                    <a:srgbClr val="000000">
                      <a:alpha val="43137"/>
                    </a:srgbClr>
                  </a:outerShdw>
                </a:effectLst>
              </a:rPr>
              <a:t>that provided.</a:t>
            </a:r>
            <a:endParaRPr lang="en-US" dirty="0" smtClean="0">
              <a:effectLst>
                <a:outerShdw blurRad="38100" dist="38100" dir="2700000" algn="tl">
                  <a:srgbClr val="000000">
                    <a:alpha val="43137"/>
                  </a:srgbClr>
                </a:outerShdw>
              </a:effectLst>
            </a:endParaRPr>
          </a:p>
          <a:p>
            <a:pPr algn="l" rtl="0">
              <a:buClrTx/>
            </a:pPr>
            <a:r>
              <a:rPr lang="en-US" dirty="0">
                <a:effectLst>
                  <a:outerShdw blurRad="38100" dist="38100" dir="2700000" algn="tl">
                    <a:srgbClr val="000000">
                      <a:alpha val="43137"/>
                    </a:srgbClr>
                  </a:outerShdw>
                </a:effectLst>
              </a:rPr>
              <a:t>First </a:t>
            </a:r>
            <a:r>
              <a:rPr lang="en-US" dirty="0" smtClean="0">
                <a:effectLst>
                  <a:outerShdw blurRad="38100" dist="38100" dir="2700000" algn="tl">
                    <a:srgbClr val="000000">
                      <a:alpha val="43137"/>
                    </a:srgbClr>
                  </a:outerShdw>
                </a:effectLst>
              </a:rPr>
              <a:t>checking </a:t>
            </a:r>
            <a:r>
              <a:rPr lang="en-US" dirty="0">
                <a:effectLst>
                  <a:outerShdw blurRad="38100" dist="38100" dir="2700000" algn="tl">
                    <a:srgbClr val="000000">
                      <a:alpha val="43137"/>
                    </a:srgbClr>
                  </a:outerShdw>
                </a:effectLst>
              </a:rPr>
              <a:t>the results of randomly choosing an answer from the top 1K answers </a:t>
            </a:r>
            <a:r>
              <a:rPr lang="en-US" dirty="0" smtClean="0">
                <a:effectLst>
                  <a:outerShdw blurRad="38100" dist="38100" dir="2700000" algn="tl">
                    <a:srgbClr val="000000">
                      <a:alpha val="43137"/>
                    </a:srgbClr>
                  </a:outerShdw>
                </a:effectLst>
              </a:rPr>
              <a:t>gets accuracy </a:t>
            </a:r>
            <a:r>
              <a:rPr lang="en-US" dirty="0">
                <a:effectLst>
                  <a:outerShdw blurRad="38100" dist="38100" dir="2700000" algn="tl">
                    <a:srgbClr val="000000">
                      <a:alpha val="43137"/>
                    </a:srgbClr>
                  </a:outerShdw>
                </a:effectLst>
              </a:rPr>
              <a:t>of 0.12</a:t>
            </a:r>
            <a:r>
              <a:rPr lang="en-US" dirty="0" smtClean="0">
                <a:effectLst>
                  <a:outerShdw blurRad="38100" dist="38100" dir="2700000" algn="tl">
                    <a:srgbClr val="000000">
                      <a:alpha val="43137"/>
                    </a:srgbClr>
                  </a:outerShdw>
                </a:effectLst>
              </a:rPr>
              <a:t>%.</a:t>
            </a:r>
          </a:p>
          <a:p>
            <a:pPr algn="l" rtl="0">
              <a:buClrTx/>
            </a:pPr>
            <a:r>
              <a:rPr lang="en-US" dirty="0">
                <a:effectLst>
                  <a:outerShdw blurRad="38100" dist="38100" dir="2700000" algn="tl">
                    <a:srgbClr val="000000">
                      <a:alpha val="43137"/>
                    </a:srgbClr>
                  </a:outerShdw>
                </a:effectLst>
              </a:rPr>
              <a:t>U</a:t>
            </a:r>
            <a:r>
              <a:rPr lang="en-US" dirty="0" smtClean="0">
                <a:effectLst>
                  <a:outerShdw blurRad="38100" dist="38100" dir="2700000" algn="tl">
                    <a:srgbClr val="000000">
                      <a:alpha val="43137"/>
                    </a:srgbClr>
                  </a:outerShdw>
                </a:effectLst>
              </a:rPr>
              <a:t>nless picking </a:t>
            </a:r>
            <a:r>
              <a:rPr lang="en-US" dirty="0">
                <a:effectLst>
                  <a:outerShdw blurRad="38100" dist="38100" dir="2700000" algn="tl">
                    <a:srgbClr val="000000">
                      <a:alpha val="43137"/>
                    </a:srgbClr>
                  </a:outerShdw>
                </a:effectLst>
              </a:rPr>
              <a:t>always the word “yes” </a:t>
            </a:r>
            <a:r>
              <a:rPr lang="en-US" dirty="0" smtClean="0">
                <a:effectLst>
                  <a:outerShdw blurRad="38100" dist="38100" dir="2700000" algn="tl">
                    <a:srgbClr val="000000">
                      <a:alpha val="43137"/>
                    </a:srgbClr>
                  </a:outerShdw>
                </a:effectLst>
              </a:rPr>
              <a:t>gets </a:t>
            </a:r>
            <a:r>
              <a:rPr lang="en-US" dirty="0">
                <a:effectLst>
                  <a:outerShdw blurRad="38100" dist="38100" dir="2700000" algn="tl">
                    <a:srgbClr val="000000">
                      <a:alpha val="43137"/>
                    </a:srgbClr>
                  </a:outerShdw>
                </a:effectLst>
              </a:rPr>
              <a:t>accuracy of 29.72%. While picking the most popular answer per question type provide 36.18 % accuracy and a nearest- neighbor provides 40.61%.</a:t>
            </a:r>
          </a:p>
          <a:p>
            <a:pPr marL="0" indent="0" algn="l" rtl="0">
              <a:buNone/>
            </a:pPr>
            <a:r>
              <a:rPr lang="en-US" dirty="0">
                <a:effectLst>
                  <a:outerShdw blurRad="38100" dist="38100" dir="2700000" algn="tl">
                    <a:srgbClr val="000000">
                      <a:alpha val="43137"/>
                    </a:srgbClr>
                  </a:outerShdw>
                </a:effectLst>
              </a:rPr>
              <a:t>T</a:t>
            </a:r>
            <a:r>
              <a:rPr lang="en-US" dirty="0" smtClean="0">
                <a:effectLst>
                  <a:outerShdw blurRad="38100" dist="38100" dir="2700000" algn="tl">
                    <a:srgbClr val="000000">
                      <a:alpha val="43137"/>
                    </a:srgbClr>
                  </a:outerShdw>
                </a:effectLst>
              </a:rPr>
              <a:t>he </a:t>
            </a:r>
            <a:r>
              <a:rPr lang="en-US" dirty="0" smtClean="0">
                <a:effectLst>
                  <a:outerShdw blurRad="38100" dist="38100" dir="2700000" algn="tl">
                    <a:srgbClr val="000000">
                      <a:alpha val="43137"/>
                    </a:srgbClr>
                  </a:outerShdw>
                </a:effectLst>
              </a:rPr>
              <a:t>results </a:t>
            </a:r>
            <a:r>
              <a:rPr lang="en-US" dirty="0" smtClean="0">
                <a:effectLst>
                  <a:outerShdw blurRad="38100" dist="38100" dir="2700000" algn="tl">
                    <a:srgbClr val="000000">
                      <a:alpha val="43137"/>
                    </a:srgbClr>
                  </a:outerShdw>
                </a:effectLst>
              </a:rPr>
              <a:t>were tested also with </a:t>
            </a:r>
            <a:r>
              <a:rPr lang="en-US" dirty="0" smtClean="0">
                <a:effectLst>
                  <a:outerShdw blurRad="38100" dist="38100" dir="2700000" algn="tl">
                    <a:srgbClr val="000000">
                      <a:alpha val="43137"/>
                    </a:srgbClr>
                  </a:outerShdw>
                </a:effectLst>
              </a:rPr>
              <a:t>LSTM model with </a:t>
            </a:r>
            <a:r>
              <a:rPr lang="en-US" dirty="0" err="1" smtClean="0">
                <a:effectLst>
                  <a:outerShdw blurRad="38100" dist="38100" dir="2700000" algn="tl">
                    <a:srgbClr val="000000">
                      <a:alpha val="43137"/>
                    </a:srgbClr>
                  </a:outerShdw>
                </a:effectLst>
              </a:rPr>
              <a:t>softmax</a:t>
            </a:r>
            <a:r>
              <a:rPr lang="en-US" dirty="0" smtClean="0">
                <a:effectLst>
                  <a:outerShdw blurRad="38100" dist="38100" dir="2700000" algn="tl">
                    <a:srgbClr val="000000">
                      <a:alpha val="43137"/>
                    </a:srgbClr>
                  </a:outerShdw>
                </a:effectLst>
              </a:rPr>
              <a:t> layer to generate answer.</a:t>
            </a: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normAutofit fontScale="90000"/>
          </a:bodyPr>
          <a:lstStyle/>
          <a:p>
            <a:r>
              <a:rPr lang="en-US" dirty="0" smtClean="0"/>
              <a:t>Dataset analysis – </a:t>
            </a:r>
            <a:br>
              <a:rPr lang="en-US" dirty="0" smtClean="0"/>
            </a:br>
            <a:r>
              <a:rPr lang="en-US" smtClean="0"/>
              <a:t>dataset difficulty</a:t>
            </a:r>
            <a:endParaRPr lang="en-US" dirty="0"/>
          </a:p>
        </p:txBody>
      </p:sp>
    </p:spTree>
    <p:extLst>
      <p:ext uri="{BB962C8B-B14F-4D97-AF65-F5344CB8AC3E}">
        <p14:creationId xmlns:p14="http://schemas.microsoft.com/office/powerpoint/2010/main" val="234816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normAutofit/>
          </a:bodyPr>
          <a:lstStyle/>
          <a:p>
            <a:pPr marL="0" indent="0" algn="l" rtl="0">
              <a:buNone/>
            </a:pPr>
            <a:r>
              <a:rPr lang="en-US" dirty="0" smtClean="0">
                <a:effectLst>
                  <a:outerShdw blurRad="38100" dist="38100" dir="2700000" algn="tl">
                    <a:srgbClr val="000000">
                      <a:alpha val="43137"/>
                    </a:srgbClr>
                  </a:outerShdw>
                </a:effectLst>
              </a:rPr>
              <a:t>Questions: </a:t>
            </a:r>
            <a:r>
              <a:rPr lang="en-US" dirty="0" smtClean="0">
                <a:effectLst>
                  <a:outerShdw blurRad="38100" dist="38100" dir="2700000" algn="tl">
                    <a:srgbClr val="000000">
                      <a:alpha val="43137"/>
                    </a:srgbClr>
                  </a:outerShdw>
                </a:effectLst>
              </a:rPr>
              <a:t>choosing </a:t>
            </a:r>
            <a:r>
              <a:rPr lang="en-US" dirty="0" smtClean="0">
                <a:effectLst>
                  <a:outerShdw blurRad="38100" dist="38100" dir="2700000" algn="tl">
                    <a:srgbClr val="000000">
                      <a:alpha val="43137"/>
                    </a:srgbClr>
                  </a:outerShdw>
                </a:effectLst>
              </a:rPr>
              <a:t>the 1000 words in the questions as bag-of-words </a:t>
            </a:r>
            <a:r>
              <a:rPr lang="en-US" dirty="0" smtClean="0">
                <a:effectLst>
                  <a:outerShdw blurRad="38100" dist="38100" dir="2700000" algn="tl">
                    <a:srgbClr val="000000">
                      <a:alpha val="43137"/>
                    </a:srgbClr>
                  </a:outerShdw>
                </a:effectLst>
              </a:rPr>
              <a:t>repressions</a:t>
            </a:r>
          </a:p>
          <a:p>
            <a:pPr marL="0" indent="0" algn="l" rtl="0">
              <a:buNone/>
            </a:pPr>
            <a:r>
              <a:rPr lang="en-US" dirty="0" smtClean="0">
                <a:effectLst>
                  <a:outerShdw blurRad="38100" dist="38100" dir="2700000" algn="tl">
                    <a:srgbClr val="000000">
                      <a:alpha val="43137"/>
                    </a:srgbClr>
                  </a:outerShdw>
                </a:effectLst>
              </a:rPr>
              <a:t>Caption</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using the </a:t>
            </a:r>
            <a:r>
              <a:rPr lang="en-US" dirty="0" smtClean="0">
                <a:effectLst>
                  <a:outerShdw blurRad="38100" dist="38100" dir="2700000" algn="tl">
                    <a:srgbClr val="000000">
                      <a:alpha val="43137"/>
                    </a:srgbClr>
                  </a:outerShdw>
                </a:effectLst>
              </a:rPr>
              <a:t>1000 most popular words in the captions as bag-of-words</a:t>
            </a:r>
          </a:p>
          <a:p>
            <a:pPr marL="0" indent="0" algn="l" rtl="0">
              <a:buNone/>
            </a:pPr>
            <a:r>
              <a:rPr lang="en-US" dirty="0" smtClean="0">
                <a:effectLst>
                  <a:outerShdw blurRad="38100" dist="38100" dir="2700000" algn="tl">
                    <a:srgbClr val="000000">
                      <a:alpha val="43137"/>
                    </a:srgbClr>
                  </a:outerShdw>
                </a:effectLst>
              </a:rPr>
              <a:t>Image: </a:t>
            </a:r>
            <a:r>
              <a:rPr lang="en-US" dirty="0" smtClean="0">
                <a:effectLst>
                  <a:outerShdw blurRad="38100" dist="38100" dir="2700000" algn="tl">
                    <a:srgbClr val="000000">
                      <a:alpha val="43137"/>
                    </a:srgbClr>
                  </a:outerShdw>
                </a:effectLst>
              </a:rPr>
              <a:t>using </a:t>
            </a:r>
            <a:r>
              <a:rPr lang="en-US" dirty="0" err="1" smtClean="0">
                <a:effectLst>
                  <a:outerShdw blurRad="38100" dist="38100" dir="2700000" algn="tl">
                    <a:srgbClr val="000000">
                      <a:alpha val="43137"/>
                    </a:srgbClr>
                  </a:outerShdw>
                </a:effectLst>
              </a:rPr>
              <a:t>VGGNet</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last hidden layer as feature(4096-dim)</a:t>
            </a:r>
          </a:p>
          <a:p>
            <a:pPr algn="l" rtl="0">
              <a:buClrTx/>
            </a:pPr>
            <a:r>
              <a:rPr lang="en-US" dirty="0" smtClean="0">
                <a:effectLst>
                  <a:outerShdw blurRad="38100" dist="38100" dir="2700000" algn="tl">
                    <a:srgbClr val="000000">
                      <a:alpha val="43137"/>
                    </a:srgbClr>
                  </a:outerShdw>
                </a:effectLst>
              </a:rPr>
              <a:t>As expected multiple-choice gives </a:t>
            </a:r>
          </a:p>
          <a:p>
            <a:pPr marL="0" indent="0" algn="l" rtl="0">
              <a:buNone/>
            </a:pPr>
            <a:r>
              <a:rPr lang="en-US" dirty="0" smtClean="0">
                <a:effectLst>
                  <a:outerShdw blurRad="38100" dist="38100" dir="2700000" algn="tl">
                    <a:srgbClr val="000000">
                      <a:alpha val="43137"/>
                    </a:srgbClr>
                  </a:outerShdw>
                </a:effectLst>
              </a:rPr>
              <a:t>better results than open-answer</a:t>
            </a:r>
          </a:p>
          <a:p>
            <a:pPr marL="0" indent="0" algn="l" rtl="0">
              <a:buNone/>
            </a:pPr>
            <a:r>
              <a:rPr lang="en-US" dirty="0" smtClean="0">
                <a:effectLst>
                  <a:outerShdw blurRad="38100" dist="38100" dir="2700000" algn="tl">
                    <a:srgbClr val="000000">
                      <a:alpha val="43137"/>
                    </a:srgbClr>
                  </a:outerShdw>
                </a:effectLst>
              </a:rPr>
              <a:t>(all give worse results than human)</a:t>
            </a:r>
          </a:p>
          <a:p>
            <a:pPr marL="0" indent="0" algn="l" rtl="0">
              <a:buNone/>
            </a:pPr>
            <a:r>
              <a:rPr lang="en-US" dirty="0" smtClean="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normAutofit fontScale="90000"/>
          </a:bodyPr>
          <a:lstStyle/>
          <a:p>
            <a:r>
              <a:rPr lang="en-US" dirty="0"/>
              <a:t>Dataset analysis – </a:t>
            </a:r>
            <a:br>
              <a:rPr lang="en-US" dirty="0"/>
            </a:br>
            <a:r>
              <a:rPr lang="en-US" dirty="0"/>
              <a:t>dataset difficulty </a:t>
            </a:r>
            <a:r>
              <a:rPr lang="en-US" dirty="0" smtClean="0"/>
              <a:t>cont.</a:t>
            </a:r>
            <a:endParaRPr lang="en-US" dirty="0"/>
          </a:p>
        </p:txBody>
      </p:sp>
      <p:pic>
        <p:nvPicPr>
          <p:cNvPr id="4" name="תמונה 3"/>
          <p:cNvPicPr>
            <a:picLocks noChangeAspect="1"/>
          </p:cNvPicPr>
          <p:nvPr/>
        </p:nvPicPr>
        <p:blipFill rotWithShape="1">
          <a:blip r:embed="rId2"/>
          <a:srcRect l="14657" t="30162" r="19161" b="18541"/>
          <a:stretch/>
        </p:blipFill>
        <p:spPr>
          <a:xfrm>
            <a:off x="6628598" y="4504622"/>
            <a:ext cx="5563402" cy="2353377"/>
          </a:xfrm>
          <a:prstGeom prst="rect">
            <a:avLst/>
          </a:prstGeom>
        </p:spPr>
      </p:pic>
    </p:spTree>
    <p:extLst>
      <p:ext uri="{BB962C8B-B14F-4D97-AF65-F5344CB8AC3E}">
        <p14:creationId xmlns:p14="http://schemas.microsoft.com/office/powerpoint/2010/main" val="28840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r>
              <a:rPr lang="en-US" dirty="0" smtClean="0"/>
              <a:t>LTSM is an improved RNN with Long memory ability</a:t>
            </a:r>
          </a:p>
          <a:p>
            <a:pPr algn="l" rtl="0"/>
            <a:r>
              <a:rPr lang="en-US" dirty="0" smtClean="0"/>
              <a:t>LSTM answers a need of remembering information from a very long distance time spaces – problem of the vanishing gradients that RNN has</a:t>
            </a:r>
          </a:p>
          <a:p>
            <a:pPr algn="l" rtl="0"/>
            <a:r>
              <a:rPr lang="en-US" dirty="0" smtClean="0"/>
              <a:t>LSTM vs RNN – instead of just connecting the hidden layer to the next input we connect it to a LSTM unit which determine what to do with it a protect the error in the LSTM unit</a:t>
            </a:r>
          </a:p>
          <a:p>
            <a:pPr marL="0" indent="0" algn="l" rtl="0">
              <a:buNone/>
            </a:pPr>
            <a:endParaRPr lang="en-US" dirty="0"/>
          </a:p>
        </p:txBody>
      </p:sp>
      <p:sp>
        <p:nvSpPr>
          <p:cNvPr id="3" name="כותרת 2"/>
          <p:cNvSpPr>
            <a:spLocks noGrp="1"/>
          </p:cNvSpPr>
          <p:nvPr>
            <p:ph type="title"/>
          </p:nvPr>
        </p:nvSpPr>
        <p:spPr/>
        <p:txBody>
          <a:bodyPr/>
          <a:lstStyle/>
          <a:p>
            <a:r>
              <a:rPr lang="en-US" dirty="0" smtClean="0"/>
              <a:t>LSTM: Long-Short term memory</a:t>
            </a:r>
            <a:endParaRPr lang="en-US" dirty="0"/>
          </a:p>
        </p:txBody>
      </p:sp>
    </p:spTree>
    <p:extLst>
      <p:ext uri="{BB962C8B-B14F-4D97-AF65-F5344CB8AC3E}">
        <p14:creationId xmlns:p14="http://schemas.microsoft.com/office/powerpoint/2010/main" val="86770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a:xfrm>
            <a:off x="609600" y="1935479"/>
            <a:ext cx="3814354" cy="2044337"/>
          </a:xfrm>
        </p:spPr>
        <p:txBody>
          <a:bodyPr>
            <a:normAutofit/>
          </a:bodyPr>
          <a:lstStyle/>
          <a:p>
            <a:pPr algn="l" rtl="0"/>
            <a:r>
              <a:rPr lang="en-US" dirty="0" smtClean="0"/>
              <a:t>The sigmoid function squashed in time happens in backpropagation</a:t>
            </a:r>
            <a:endParaRPr lang="en-US" dirty="0"/>
          </a:p>
        </p:txBody>
      </p:sp>
      <p:sp>
        <p:nvSpPr>
          <p:cNvPr id="3" name="כותרת 2"/>
          <p:cNvSpPr>
            <a:spLocks noGrp="1"/>
          </p:cNvSpPr>
          <p:nvPr>
            <p:ph type="title"/>
          </p:nvPr>
        </p:nvSpPr>
        <p:spPr/>
        <p:txBody>
          <a:bodyPr>
            <a:normAutofit fontScale="90000"/>
          </a:bodyPr>
          <a:lstStyle/>
          <a:p>
            <a:r>
              <a:rPr lang="en-US" dirty="0"/>
              <a:t>LSTM: Long-Short term </a:t>
            </a:r>
            <a:r>
              <a:rPr lang="en-US" dirty="0" smtClean="0"/>
              <a:t>memory cont.</a:t>
            </a:r>
            <a:endParaRPr lang="en-US" dirty="0"/>
          </a:p>
        </p:txBody>
      </p:sp>
      <p:pic>
        <p:nvPicPr>
          <p:cNvPr id="4" name="תמונה 3"/>
          <p:cNvPicPr>
            <a:picLocks noChangeAspect="1"/>
          </p:cNvPicPr>
          <p:nvPr/>
        </p:nvPicPr>
        <p:blipFill rotWithShape="1">
          <a:blip r:embed="rId2"/>
          <a:srcRect l="38173" t="9208" r="12622" b="15594"/>
          <a:stretch/>
        </p:blipFill>
        <p:spPr>
          <a:xfrm>
            <a:off x="4869574" y="2157487"/>
            <a:ext cx="3882539" cy="3337621"/>
          </a:xfrm>
          <a:prstGeom prst="rect">
            <a:avLst/>
          </a:prstGeom>
        </p:spPr>
      </p:pic>
      <p:pic>
        <p:nvPicPr>
          <p:cNvPr id="5" name="תמונה 4"/>
          <p:cNvPicPr>
            <a:picLocks noChangeAspect="1"/>
          </p:cNvPicPr>
          <p:nvPr/>
        </p:nvPicPr>
        <p:blipFill rotWithShape="1">
          <a:blip r:embed="rId3"/>
          <a:srcRect l="33253" t="17783" r="21302" b="18331"/>
          <a:stretch/>
        </p:blipFill>
        <p:spPr>
          <a:xfrm>
            <a:off x="609600" y="3979816"/>
            <a:ext cx="3204756" cy="2534194"/>
          </a:xfrm>
          <a:prstGeom prst="rect">
            <a:avLst/>
          </a:prstGeom>
        </p:spPr>
      </p:pic>
      <p:sp>
        <p:nvSpPr>
          <p:cNvPr id="6" name="TextBox 5"/>
          <p:cNvSpPr txBox="1"/>
          <p:nvPr/>
        </p:nvSpPr>
        <p:spPr>
          <a:xfrm>
            <a:off x="8995954" y="2002971"/>
            <a:ext cx="2882537" cy="4401205"/>
          </a:xfrm>
          <a:prstGeom prst="rect">
            <a:avLst/>
          </a:prstGeom>
          <a:noFill/>
          <a:ln>
            <a:solidFill>
              <a:schemeClr val="bg2"/>
            </a:solidFill>
          </a:ln>
        </p:spPr>
        <p:txBody>
          <a:bodyPr wrap="square" rtlCol="0">
            <a:spAutoFit/>
          </a:bodyPr>
          <a:lstStyle/>
          <a:p>
            <a:pPr marL="285750" indent="-285750">
              <a:buClr>
                <a:schemeClr val="accent3"/>
              </a:buClr>
              <a:buSzPct val="109000"/>
              <a:buFont typeface="Arial" panose="020B0604020202020204" pitchFamily="34" charset="0"/>
              <a:buChar char="•"/>
            </a:pPr>
            <a:r>
              <a:rPr lang="en-US" sz="2000" dirty="0" smtClean="0"/>
              <a:t>Cell unit is used to Write , Read and save data( contains 3 gates)</a:t>
            </a:r>
          </a:p>
          <a:p>
            <a:r>
              <a:rPr lang="en-US" sz="2000" b="1" dirty="0" smtClean="0"/>
              <a:t>Input</a:t>
            </a:r>
            <a:r>
              <a:rPr lang="en-US" sz="2000" dirty="0" smtClean="0"/>
              <a:t> – determine whether to use </a:t>
            </a:r>
            <a:r>
              <a:rPr lang="en-US" sz="2000" dirty="0" smtClean="0"/>
              <a:t>new input</a:t>
            </a:r>
          </a:p>
          <a:p>
            <a:r>
              <a:rPr lang="en-US" sz="2000" b="1" dirty="0" smtClean="0"/>
              <a:t>Forget</a:t>
            </a:r>
            <a:r>
              <a:rPr lang="en-US" sz="2000" dirty="0" smtClean="0"/>
              <a:t> </a:t>
            </a:r>
            <a:r>
              <a:rPr lang="en-US" sz="2000" dirty="0"/>
              <a:t>– determine Whether </a:t>
            </a:r>
            <a:r>
              <a:rPr lang="en-US" sz="2000" dirty="0" smtClean="0"/>
              <a:t>to </a:t>
            </a:r>
            <a:r>
              <a:rPr lang="en-US" sz="2000" dirty="0" smtClean="0"/>
              <a:t>forget the current data in the cell</a:t>
            </a:r>
          </a:p>
          <a:p>
            <a:r>
              <a:rPr lang="en-US" sz="2000" b="1" dirty="0" smtClean="0"/>
              <a:t>Output</a:t>
            </a:r>
            <a:r>
              <a:rPr lang="en-US" sz="2000" dirty="0" smtClean="0"/>
              <a:t> </a:t>
            </a:r>
            <a:r>
              <a:rPr lang="en-US" sz="2000" dirty="0"/>
              <a:t>– determine Whether </a:t>
            </a:r>
            <a:r>
              <a:rPr lang="en-US" sz="2000" dirty="0" smtClean="0"/>
              <a:t>let the output effect the NN itself</a:t>
            </a:r>
          </a:p>
          <a:p>
            <a:endParaRPr lang="en-US" sz="2000" dirty="0" smtClean="0"/>
          </a:p>
        </p:txBody>
      </p:sp>
    </p:spTree>
    <p:extLst>
      <p:ext uri="{BB962C8B-B14F-4D97-AF65-F5344CB8AC3E}">
        <p14:creationId xmlns:p14="http://schemas.microsoft.com/office/powerpoint/2010/main" val="407468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en-US" dirty="0" smtClean="0"/>
              <a:t>Results</a:t>
            </a:r>
            <a:endParaRPr lang="en-US" dirty="0"/>
          </a:p>
        </p:txBody>
      </p:sp>
      <p:pic>
        <p:nvPicPr>
          <p:cNvPr id="4" name="תמונה 3"/>
          <p:cNvPicPr>
            <a:picLocks noChangeAspect="1"/>
          </p:cNvPicPr>
          <p:nvPr/>
        </p:nvPicPr>
        <p:blipFill rotWithShape="1">
          <a:blip r:embed="rId2"/>
          <a:srcRect l="6266" t="19971" r="5448" b="23952"/>
          <a:stretch/>
        </p:blipFill>
        <p:spPr>
          <a:xfrm>
            <a:off x="5094514" y="1847088"/>
            <a:ext cx="6792685" cy="2426970"/>
          </a:xfrm>
          <a:prstGeom prst="rect">
            <a:avLst/>
          </a:prstGeom>
        </p:spPr>
      </p:pic>
      <p:pic>
        <p:nvPicPr>
          <p:cNvPr id="5" name="תמונה 4"/>
          <p:cNvPicPr>
            <a:picLocks noChangeAspect="1"/>
          </p:cNvPicPr>
          <p:nvPr/>
        </p:nvPicPr>
        <p:blipFill rotWithShape="1">
          <a:blip r:embed="rId3"/>
          <a:srcRect l="6040" t="20546" r="5751" b="25095"/>
          <a:stretch/>
        </p:blipFill>
        <p:spPr>
          <a:xfrm>
            <a:off x="5094514" y="4274058"/>
            <a:ext cx="6104708" cy="2116183"/>
          </a:xfrm>
          <a:prstGeom prst="rect">
            <a:avLst/>
          </a:prstGeom>
        </p:spPr>
      </p:pic>
      <p:pic>
        <p:nvPicPr>
          <p:cNvPr id="6" name="תמונה 5"/>
          <p:cNvPicPr>
            <a:picLocks noChangeAspect="1"/>
          </p:cNvPicPr>
          <p:nvPr/>
        </p:nvPicPr>
        <p:blipFill rotWithShape="1">
          <a:blip r:embed="rId4"/>
          <a:srcRect l="6399" t="16259" r="6457" b="28066"/>
          <a:stretch/>
        </p:blipFill>
        <p:spPr>
          <a:xfrm>
            <a:off x="1" y="2100076"/>
            <a:ext cx="5094513" cy="2173982"/>
          </a:xfrm>
          <a:prstGeom prst="rect">
            <a:avLst/>
          </a:prstGeom>
        </p:spPr>
      </p:pic>
      <p:pic>
        <p:nvPicPr>
          <p:cNvPr id="7" name="תמונה 6"/>
          <p:cNvPicPr>
            <a:picLocks noChangeAspect="1"/>
          </p:cNvPicPr>
          <p:nvPr/>
        </p:nvPicPr>
        <p:blipFill rotWithShape="1">
          <a:blip r:embed="rId5"/>
          <a:srcRect l="6206" t="22538" r="6384" b="22358"/>
          <a:stretch/>
        </p:blipFill>
        <p:spPr>
          <a:xfrm>
            <a:off x="1" y="4527046"/>
            <a:ext cx="5094514" cy="1920994"/>
          </a:xfrm>
          <a:prstGeom prst="rect">
            <a:avLst/>
          </a:prstGeom>
        </p:spPr>
      </p:pic>
    </p:spTree>
    <p:extLst>
      <p:ext uri="{BB962C8B-B14F-4D97-AF65-F5344CB8AC3E}">
        <p14:creationId xmlns:p14="http://schemas.microsoft.com/office/powerpoint/2010/main" val="268291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p:txBody>
          <a:bodyPr/>
          <a:lstStyle/>
          <a:p>
            <a:pPr algn="l" rtl="0">
              <a:buClrTx/>
            </a:pPr>
            <a:r>
              <a:rPr lang="en-US" dirty="0" smtClean="0">
                <a:effectLst>
                  <a:outerShdw blurRad="38100" dist="38100" dir="2700000" algn="tl">
                    <a:srgbClr val="000000">
                      <a:alpha val="43137"/>
                    </a:srgbClr>
                  </a:outerShdw>
                </a:effectLst>
              </a:rPr>
              <a:t>Challenging a</a:t>
            </a:r>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new task of VQA given an image and an open-ended natural language question about an image and provide an natural language answer. </a:t>
            </a:r>
          </a:p>
          <a:p>
            <a:pPr algn="l" rtl="0">
              <a:buClrTx/>
            </a:pPr>
            <a:r>
              <a:rPr lang="en-US" dirty="0">
                <a:effectLst>
                  <a:outerShdw blurRad="38100" dist="38100" dir="2700000" algn="tl">
                    <a:srgbClr val="000000">
                      <a:alpha val="43137"/>
                    </a:srgbClr>
                  </a:outerShdw>
                </a:effectLst>
              </a:rPr>
              <a:t>P</a:t>
            </a:r>
            <a:r>
              <a:rPr lang="en-US" dirty="0" smtClean="0">
                <a:effectLst>
                  <a:outerShdw blurRad="38100" dist="38100" dir="2700000" algn="tl">
                    <a:srgbClr val="000000">
                      <a:alpha val="43137"/>
                    </a:srgbClr>
                  </a:outerShdw>
                </a:effectLst>
              </a:rPr>
              <a:t>roviding </a:t>
            </a:r>
            <a:r>
              <a:rPr lang="en-US" dirty="0" smtClean="0">
                <a:effectLst>
                  <a:outerShdw blurRad="38100" dist="38100" dir="2700000" algn="tl">
                    <a:srgbClr val="000000">
                      <a:alpha val="43137"/>
                    </a:srgbClr>
                  </a:outerShdw>
                </a:effectLst>
              </a:rPr>
              <a:t>a variety of question and answers in </a:t>
            </a:r>
            <a:r>
              <a:rPr lang="en-US" dirty="0" smtClean="0">
                <a:effectLst>
                  <a:outerShdw blurRad="38100" dist="38100" dir="2700000" algn="tl">
                    <a:srgbClr val="000000">
                      <a:alpha val="43137"/>
                    </a:srgbClr>
                  </a:outerShdw>
                </a:effectLst>
              </a:rPr>
              <a:t>dataset </a:t>
            </a:r>
            <a:r>
              <a:rPr lang="en-US" dirty="0" smtClean="0">
                <a:effectLst>
                  <a:outerShdw blurRad="38100" dist="38100" dir="2700000" algn="tl">
                    <a:srgbClr val="000000">
                      <a:alpha val="43137"/>
                    </a:srgbClr>
                  </a:outerShdw>
                </a:effectLst>
              </a:rPr>
              <a:t>as well as the diverse set of AI capabilities in </a:t>
            </a:r>
            <a:r>
              <a:rPr lang="en-US" dirty="0" smtClean="0">
                <a:effectLst>
                  <a:outerShdw blurRad="38100" dist="38100" dir="2700000" algn="tl">
                    <a:srgbClr val="000000">
                      <a:alpha val="43137"/>
                    </a:srgbClr>
                  </a:outerShdw>
                </a:effectLst>
              </a:rPr>
              <a:t>CV, NLP </a:t>
            </a:r>
            <a:r>
              <a:rPr lang="en-US" dirty="0" smtClean="0">
                <a:effectLst>
                  <a:outerShdw blurRad="38100" dist="38100" dir="2700000" algn="tl">
                    <a:srgbClr val="000000">
                      <a:alpha val="43137"/>
                    </a:srgbClr>
                  </a:outerShdw>
                </a:effectLst>
              </a:rPr>
              <a:t>and commonsense reasoning required to answer these questions correctly.</a:t>
            </a:r>
          </a:p>
          <a:p>
            <a:pPr algn="l" rtl="0">
              <a:buClrTx/>
            </a:pPr>
            <a:endParaRPr lang="en-US" dirty="0">
              <a:effectLst>
                <a:outerShdw blurRad="38100" dist="38100" dir="2700000" algn="tl">
                  <a:srgbClr val="000000">
                    <a:alpha val="43137"/>
                  </a:srgbClr>
                </a:outerShdw>
              </a:effectLst>
            </a:endParaRPr>
          </a:p>
        </p:txBody>
      </p:sp>
      <p:sp>
        <p:nvSpPr>
          <p:cNvPr id="3" name="כותרת 2"/>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9561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rtl="0">
              <a:buClrTx/>
            </a:pPr>
            <a:r>
              <a:rPr lang="en-US" dirty="0" smtClean="0"/>
              <a:t>Data preparation – Data alignment(contains 2 parts) </a:t>
            </a:r>
          </a:p>
          <a:p>
            <a:pPr algn="l" rtl="0">
              <a:buClrTx/>
            </a:pPr>
            <a:r>
              <a:rPr lang="en-US" dirty="0" smtClean="0"/>
              <a:t>Generating descriptions</a:t>
            </a:r>
            <a:endParaRPr lang="en-US" dirty="0"/>
          </a:p>
        </p:txBody>
      </p:sp>
      <p:sp>
        <p:nvSpPr>
          <p:cNvPr id="3" name="Title 2"/>
          <p:cNvSpPr>
            <a:spLocks noGrp="1"/>
          </p:cNvSpPr>
          <p:nvPr>
            <p:ph type="title"/>
          </p:nvPr>
        </p:nvSpPr>
        <p:spPr/>
        <p:txBody>
          <a:bodyPr/>
          <a:lstStyle/>
          <a:p>
            <a:r>
              <a:rPr lang="en-US" dirty="0" smtClean="0"/>
              <a:t>The Model</a:t>
            </a:r>
            <a:endParaRPr lang="en-US" dirty="0"/>
          </a:p>
        </p:txBody>
      </p:sp>
    </p:spTree>
    <p:extLst>
      <p:ext uri="{BB962C8B-B14F-4D97-AF65-F5344CB8AC3E}">
        <p14:creationId xmlns:p14="http://schemas.microsoft.com/office/powerpoint/2010/main" val="325200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331041"/>
            <a:ext cx="10972800" cy="1932166"/>
          </a:xfrm>
        </p:spPr>
      </p:pic>
      <p:sp>
        <p:nvSpPr>
          <p:cNvPr id="3" name="Title 2"/>
          <p:cNvSpPr>
            <a:spLocks noGrp="1"/>
          </p:cNvSpPr>
          <p:nvPr>
            <p:ph type="title"/>
          </p:nvPr>
        </p:nvSpPr>
        <p:spPr/>
        <p:txBody>
          <a:bodyPr/>
          <a:lstStyle/>
          <a:p>
            <a:pPr rtl="0"/>
            <a:r>
              <a:rPr lang="en-US" dirty="0"/>
              <a:t>Data preparation – Data alignment </a:t>
            </a:r>
          </a:p>
        </p:txBody>
      </p:sp>
    </p:spTree>
    <p:extLst>
      <p:ext uri="{BB962C8B-B14F-4D97-AF65-F5344CB8AC3E}">
        <p14:creationId xmlns:p14="http://schemas.microsoft.com/office/powerpoint/2010/main" val="14194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3772" y="3690478"/>
            <a:ext cx="5709337" cy="737640"/>
          </a:xfrm>
        </p:spPr>
      </p:pic>
      <p:sp>
        <p:nvSpPr>
          <p:cNvPr id="3" name="Title 2"/>
          <p:cNvSpPr>
            <a:spLocks noGrp="1"/>
          </p:cNvSpPr>
          <p:nvPr>
            <p:ph type="title"/>
          </p:nvPr>
        </p:nvSpPr>
        <p:spPr/>
        <p:txBody>
          <a:bodyPr>
            <a:normAutofit fontScale="90000"/>
          </a:bodyPr>
          <a:lstStyle/>
          <a:p>
            <a:r>
              <a:rPr lang="en-US" dirty="0" smtClean="0"/>
              <a:t>Data-alignment:</a:t>
            </a:r>
            <a:br>
              <a:rPr lang="en-US" dirty="0" smtClean="0"/>
            </a:br>
            <a:r>
              <a:rPr lang="en-US" dirty="0" smtClean="0"/>
              <a:t> Representing Image</a:t>
            </a:r>
            <a:endParaRPr lang="en-US" dirty="0"/>
          </a:p>
        </p:txBody>
      </p:sp>
      <p:sp>
        <p:nvSpPr>
          <p:cNvPr id="2" name="מלבן 1"/>
          <p:cNvSpPr/>
          <p:nvPr/>
        </p:nvSpPr>
        <p:spPr>
          <a:xfrm>
            <a:off x="1103178" y="2305483"/>
            <a:ext cx="8683787" cy="954107"/>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800" b="0" cap="none" spc="0" dirty="0" smtClean="0">
                <a:ln w="0"/>
                <a:solidFill>
                  <a:schemeClr val="tx1"/>
                </a:solidFill>
                <a:effectLst>
                  <a:outerShdw blurRad="38100" dist="19050" dir="2700000" algn="tl" rotWithShape="0">
                    <a:schemeClr val="dk1">
                      <a:alpha val="40000"/>
                    </a:schemeClr>
                  </a:outerShdw>
                </a:effectLst>
              </a:rPr>
              <a:t>Using RCNN to get the top 19 places in the picture</a:t>
            </a:r>
          </a:p>
          <a:p>
            <a:endParaRPr lang="he-IL" sz="2800" b="0" cap="none" spc="0" dirty="0">
              <a:ln w="0"/>
              <a:solidFill>
                <a:schemeClr val="tx1"/>
              </a:solidFill>
              <a:effectLst>
                <a:outerShdw blurRad="38100" dist="19050" dir="2700000" algn="tl" rotWithShape="0">
                  <a:schemeClr val="dk1">
                    <a:alpha val="40000"/>
                  </a:schemeClr>
                </a:outerShdw>
              </a:effectLst>
            </a:endParaRPr>
          </a:p>
        </p:txBody>
      </p:sp>
      <p:sp>
        <p:nvSpPr>
          <p:cNvPr id="5" name="מלבן 4"/>
          <p:cNvSpPr/>
          <p:nvPr/>
        </p:nvSpPr>
        <p:spPr>
          <a:xfrm>
            <a:off x="1813034" y="4657351"/>
            <a:ext cx="184731" cy="523220"/>
          </a:xfrm>
          <a:prstGeom prst="rect">
            <a:avLst/>
          </a:prstGeom>
          <a:noFill/>
        </p:spPr>
        <p:txBody>
          <a:bodyPr wrap="none" lIns="91440" tIns="45720" rIns="91440" bIns="45720">
            <a:spAutoFit/>
          </a:bodyPr>
          <a:lstStyle/>
          <a:p>
            <a:pPr algn="ctr"/>
            <a:endParaRPr lang="he-IL" sz="28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6" name="מלבן 5"/>
              <p:cNvSpPr/>
              <p:nvPr/>
            </p:nvSpPr>
            <p:spPr>
              <a:xfrm>
                <a:off x="1142387" y="4734295"/>
                <a:ext cx="8585234" cy="892552"/>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600" b="0" cap="none" spc="0" dirty="0" smtClean="0">
                    <a:ln w="0"/>
                    <a:solidFill>
                      <a:schemeClr val="tx1"/>
                    </a:solidFill>
                    <a:effectLst>
                      <a:outerShdw blurRad="38100" dist="19050" dir="2700000" algn="tl" rotWithShape="0">
                        <a:schemeClr val="dk1">
                          <a:alpha val="40000"/>
                        </a:schemeClr>
                      </a:outerShdw>
                    </a:effectLst>
                  </a:rPr>
                  <a:t>Each bounding box is </a:t>
                </a: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𝐼</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𝑏</m:t>
                        </m:r>
                      </m:sub>
                    </m:sSub>
                  </m:oMath>
                </a14:m>
                <a:r>
                  <a:rPr lang="en-US" sz="2600" dirty="0">
                    <a:ln w="0"/>
                    <a:effectLst>
                      <a:outerShdw blurRad="38100" dist="19050" dir="2700000" algn="tl" rotWithShape="0">
                        <a:schemeClr val="dk1">
                          <a:alpha val="40000"/>
                        </a:schemeClr>
                      </a:outerShdw>
                    </a:effectLst>
                  </a:rPr>
                  <a:t> </a:t>
                </a:r>
                <a:endParaRPr lang="en-US" sz="2600" dirty="0" smtClean="0">
                  <a:ln w="0"/>
                  <a:effectLst>
                    <a:outerShdw blurRad="38100" dist="19050" dir="2700000" algn="tl" rotWithShape="0">
                      <a:schemeClr val="dk1">
                        <a:alpha val="40000"/>
                      </a:schemeClr>
                    </a:outerShdw>
                  </a:effectLst>
                </a:endParaRPr>
              </a:p>
              <a:p>
                <a:pPr marL="457200" indent="-457200" algn="ctr">
                  <a:buFont typeface="Arial" panose="020B0604020202020204" pitchFamily="34" charset="0"/>
                  <a:buChar char="•"/>
                </a:pPr>
                <a14:m>
                  <m:oMath xmlns:m="http://schemas.openxmlformats.org/officeDocument/2006/math">
                    <m:r>
                      <a:rPr lang="en-US" sz="2600" b="0" i="1" smtClean="0">
                        <a:ln w="0"/>
                        <a:effectLst>
                          <a:outerShdw blurRad="38100" dist="19050" dir="2700000" algn="tl" rotWithShape="0">
                            <a:schemeClr val="dk1">
                              <a:alpha val="40000"/>
                            </a:schemeClr>
                          </a:outerShdw>
                        </a:effectLst>
                        <a:latin typeface="Cambria Math" panose="02040503050406030204" pitchFamily="18" charset="0"/>
                      </a:rPr>
                      <m:t>𝑣</m:t>
                    </m:r>
                    <m:r>
                      <a:rPr lang="en-US" sz="2600" b="0" i="1" smtClean="0">
                        <a:ln w="0"/>
                        <a:effectLst>
                          <a:outerShdw blurRad="38100" dist="19050" dir="2700000" algn="tl" rotWithShape="0">
                            <a:schemeClr val="dk1">
                              <a:alpha val="40000"/>
                            </a:schemeClr>
                          </a:outerShdw>
                        </a:effectLst>
                        <a:latin typeface="Cambria Math" panose="02040503050406030204" pitchFamily="18" charset="0"/>
                      </a:rPr>
                      <m:t> </m:t>
                    </m:r>
                  </m:oMath>
                </a14:m>
                <a:r>
                  <a:rPr lang="en-US" sz="2600" dirty="0" smtClean="0">
                    <a:ln w="0"/>
                    <a:effectLst>
                      <a:outerShdw blurRad="38100" dist="19050" dir="2700000" algn="tl" rotWithShape="0">
                        <a:schemeClr val="dk1">
                          <a:alpha val="40000"/>
                        </a:schemeClr>
                      </a:outerShdw>
                    </a:effectLst>
                  </a:rPr>
                  <a:t>is bounding box representor at h-dimensional vector</a:t>
                </a:r>
                <a:endParaRPr lang="en-US" sz="26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6" name="מלבן 5"/>
              <p:cNvSpPr>
                <a:spLocks noRot="1" noChangeAspect="1" noMove="1" noResize="1" noEditPoints="1" noAdjustHandles="1" noChangeArrowheads="1" noChangeShapeType="1" noTextEdit="1"/>
              </p:cNvSpPr>
              <p:nvPr/>
            </p:nvSpPr>
            <p:spPr>
              <a:xfrm>
                <a:off x="1142387" y="4734295"/>
                <a:ext cx="8585234" cy="892552"/>
              </a:xfrm>
              <a:prstGeom prst="rect">
                <a:avLst/>
              </a:prstGeom>
              <a:blipFill rotWithShape="0">
                <a:blip r:embed="rId3"/>
                <a:stretch>
                  <a:fillRect l="-1207" t="-8219" r="-1490" b="-19178"/>
                </a:stretch>
              </a:blipFill>
            </p:spPr>
            <p:txBody>
              <a:bodyPr/>
              <a:lstStyle/>
              <a:p>
                <a:r>
                  <a:rPr lang="en-US">
                    <a:noFill/>
                  </a:rPr>
                  <a:t> </a:t>
                </a:r>
              </a:p>
            </p:txBody>
          </p:sp>
        </mc:Fallback>
      </mc:AlternateContent>
    </p:spTree>
    <p:extLst>
      <p:ext uri="{BB962C8B-B14F-4D97-AF65-F5344CB8AC3E}">
        <p14:creationId xmlns:p14="http://schemas.microsoft.com/office/powerpoint/2010/main" val="205488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5501" y="3027411"/>
            <a:ext cx="4360997" cy="2092784"/>
          </a:xfrm>
        </p:spPr>
      </p:pic>
      <p:sp>
        <p:nvSpPr>
          <p:cNvPr id="3" name="Title 2"/>
          <p:cNvSpPr>
            <a:spLocks noGrp="1"/>
          </p:cNvSpPr>
          <p:nvPr>
            <p:ph type="title"/>
          </p:nvPr>
        </p:nvSpPr>
        <p:spPr/>
        <p:txBody>
          <a:bodyPr>
            <a:normAutofit fontScale="90000"/>
          </a:bodyPr>
          <a:lstStyle/>
          <a:p>
            <a:r>
              <a:rPr lang="en-US" dirty="0"/>
              <a:t>Data-alignment: </a:t>
            </a:r>
            <a:r>
              <a:rPr lang="en-US" dirty="0" smtClean="0"/>
              <a:t> </a:t>
            </a:r>
            <a:br>
              <a:rPr lang="en-US" dirty="0" smtClean="0"/>
            </a:br>
            <a:r>
              <a:rPr lang="en-US" dirty="0" smtClean="0"/>
              <a:t>Representing sentences </a:t>
            </a:r>
            <a:endParaRPr lang="en-US" dirty="0"/>
          </a:p>
        </p:txBody>
      </p:sp>
      <p:sp>
        <p:nvSpPr>
          <p:cNvPr id="5" name="מלבן 4"/>
          <p:cNvSpPr/>
          <p:nvPr/>
        </p:nvSpPr>
        <p:spPr>
          <a:xfrm>
            <a:off x="609600" y="1964428"/>
            <a:ext cx="8521692" cy="1323439"/>
          </a:xfrm>
          <a:prstGeom prst="rect">
            <a:avLst/>
          </a:prstGeom>
          <a:noFill/>
        </p:spPr>
        <p:txBody>
          <a:bodyPr wrap="none" lIns="91440" tIns="45720" rIns="91440" bIns="45720">
            <a:spAutoFit/>
          </a:bodyPr>
          <a:lstStyle/>
          <a:p>
            <a:pPr marL="457200" indent="-457200">
              <a:buFont typeface="Arial" panose="020B0604020202020204" pitchFamily="34" charset="0"/>
              <a:buChar char="•"/>
            </a:pPr>
            <a:r>
              <a:rPr lang="en-US" sz="2600" b="0" cap="none" spc="0" dirty="0" smtClean="0">
                <a:ln w="0"/>
                <a:solidFill>
                  <a:schemeClr val="tx1"/>
                </a:solidFill>
                <a:effectLst>
                  <a:outerShdw blurRad="38100" dist="19050" dir="2700000" algn="tl" rotWithShape="0">
                    <a:schemeClr val="dk1">
                      <a:alpha val="40000"/>
                    </a:schemeClr>
                  </a:outerShdw>
                </a:effectLst>
              </a:rPr>
              <a:t>Using BRNN to create words as other words function</a:t>
            </a:r>
            <a:endParaRPr lang="en-US" sz="2600" b="0" cap="none" spc="0" dirty="0" smtClean="0">
              <a:ln w="0"/>
              <a:solidFill>
                <a:schemeClr val="tx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en-US" sz="2600" dirty="0" smtClean="0">
                <a:ln w="0"/>
                <a:effectLst>
                  <a:outerShdw blurRad="38100" dist="19050" dir="2700000" algn="tl" rotWithShape="0">
                    <a:schemeClr val="dk1">
                      <a:alpha val="40000"/>
                    </a:schemeClr>
                  </a:outerShdw>
                </a:effectLst>
              </a:rPr>
              <a:t>Indexing the words</a:t>
            </a:r>
            <a:endParaRPr lang="en-US" sz="2600" b="0" cap="none" spc="0" dirty="0" smtClean="0">
              <a:ln w="0"/>
              <a:solidFill>
                <a:schemeClr val="tx1"/>
              </a:solidFill>
              <a:effectLst>
                <a:outerShdw blurRad="38100" dist="19050" dir="2700000" algn="tl" rotWithShape="0">
                  <a:schemeClr val="dk1">
                    <a:alpha val="40000"/>
                  </a:schemeClr>
                </a:outerShdw>
              </a:effectLst>
            </a:endParaRPr>
          </a:p>
          <a:p>
            <a:endParaRPr lang="en-US" sz="2800" b="0" cap="none" spc="0" dirty="0" smtClean="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6" name="מלבן 5"/>
              <p:cNvSpPr/>
              <p:nvPr/>
            </p:nvSpPr>
            <p:spPr>
              <a:xfrm>
                <a:off x="609600" y="5237535"/>
                <a:ext cx="11035713" cy="1723549"/>
              </a:xfrm>
              <a:prstGeom prst="rect">
                <a:avLst/>
              </a:prstGeom>
              <a:noFill/>
            </p:spPr>
            <p:txBody>
              <a:bodyPr wrap="none" lIns="91440" tIns="45720" rIns="91440" bIns="45720">
                <a:spAutoFit/>
              </a:bodyPr>
              <a:lstStyle/>
              <a:p>
                <a:pPr marL="457200" indent="-457200">
                  <a:buFont typeface="Arial" panose="020B0604020202020204" pitchFamily="34" charset="0"/>
                  <a:buChar char="•"/>
                </a:pPr>
                <a14:m>
                  <m:oMath xmlns:m="http://schemas.openxmlformats.org/officeDocument/2006/math">
                    <m:sSub>
                      <m:sSubPr>
                        <m:ctrlPr>
                          <a:rPr lang="en-US" sz="2600"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𝐼</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𝑡</m:t>
                        </m:r>
                      </m:sub>
                    </m:sSub>
                  </m:oMath>
                </a14:m>
                <a:r>
                  <a:rPr lang="en-US" sz="2600" dirty="0" smtClean="0">
                    <a:ln w="0"/>
                    <a:effectLst>
                      <a:outerShdw blurRad="38100" dist="19050" dir="2700000" algn="tl" rotWithShape="0">
                        <a:schemeClr val="dk1">
                          <a:alpha val="40000"/>
                        </a:schemeClr>
                      </a:outerShdw>
                    </a:effectLst>
                  </a:rPr>
                  <a:t> is indicator vector(1 at t 0 at others)</a:t>
                </a:r>
              </a:p>
              <a:p>
                <a:pPr marL="457200" indent="-457200">
                  <a:buFont typeface="Arial" panose="020B0604020202020204" pitchFamily="34" charset="0"/>
                  <a:buChar char="•"/>
                </a:pP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𝑊</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𝑤</m:t>
                        </m:r>
                      </m:sub>
                    </m:sSub>
                  </m:oMath>
                </a14:m>
                <a:r>
                  <a:rPr lang="en-US" sz="2600" dirty="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rPr>
                  <a:t> is weight matrix from word2vec initialized with weights to words</a:t>
                </a:r>
              </a:p>
              <a:p>
                <a:pPr marL="457200" indent="-457200">
                  <a:buFont typeface="Arial" panose="020B0604020202020204" pitchFamily="34" charset="0"/>
                  <a:buChar char="•"/>
                </a:pPr>
                <a:r>
                  <a:rPr lang="en-US" sz="2600" dirty="0" smtClean="0">
                    <a:ln w="0"/>
                    <a:effectLst>
                      <a:outerShdw blurRad="38100" dist="19050" dir="2700000" algn="tl" rotWithShape="0">
                        <a:schemeClr val="dk1">
                          <a:alpha val="40000"/>
                        </a:schemeClr>
                      </a:outerShdw>
                    </a:effectLst>
                  </a:rPr>
                  <a:t>h’s are the hidden layers and St is the last result</a:t>
                </a:r>
                <a:endParaRPr lang="en-US" sz="2600" b="0" cap="none" spc="0" dirty="0" smtClean="0">
                  <a:ln w="0"/>
                  <a:solidFill>
                    <a:schemeClr val="tx1"/>
                  </a:solidFill>
                  <a:effectLst>
                    <a:outerShdw blurRad="38100" dist="19050" dir="2700000" algn="tl" rotWithShape="0">
                      <a:schemeClr val="dk1">
                        <a:alpha val="40000"/>
                      </a:schemeClr>
                    </a:outerShdw>
                  </a:effectLst>
                </a:endParaRPr>
              </a:p>
              <a:p>
                <a:endParaRPr lang="en-US" sz="2800" b="0" cap="none" spc="0" dirty="0" smtClean="0">
                  <a:ln w="0"/>
                  <a:solidFill>
                    <a:schemeClr val="tx1"/>
                  </a:solidFill>
                  <a:effectLst>
                    <a:outerShdw blurRad="38100" dist="19050" dir="2700000" algn="tl" rotWithShape="0">
                      <a:schemeClr val="dk1">
                        <a:alpha val="40000"/>
                      </a:schemeClr>
                    </a:outerShdw>
                  </a:effectLst>
                </a:endParaRPr>
              </a:p>
            </p:txBody>
          </p:sp>
        </mc:Choice>
        <mc:Fallback xmlns="">
          <p:sp>
            <p:nvSpPr>
              <p:cNvPr id="6" name="מלבן 5"/>
              <p:cNvSpPr>
                <a:spLocks noRot="1" noChangeAspect="1" noMove="1" noResize="1" noEditPoints="1" noAdjustHandles="1" noChangeArrowheads="1" noChangeShapeType="1" noTextEdit="1"/>
              </p:cNvSpPr>
              <p:nvPr/>
            </p:nvSpPr>
            <p:spPr>
              <a:xfrm>
                <a:off x="609600" y="5237535"/>
                <a:ext cx="11035713" cy="1723549"/>
              </a:xfrm>
              <a:prstGeom prst="rect">
                <a:avLst/>
              </a:prstGeom>
              <a:blipFill rotWithShape="0">
                <a:blip r:embed="rId3"/>
                <a:stretch>
                  <a:fillRect l="-939" t="-3887"/>
                </a:stretch>
              </a:blipFill>
            </p:spPr>
            <p:txBody>
              <a:bodyPr/>
              <a:lstStyle/>
              <a:p>
                <a:r>
                  <a:rPr lang="en-US">
                    <a:noFill/>
                  </a:rPr>
                  <a:t> </a:t>
                </a:r>
              </a:p>
            </p:txBody>
          </p:sp>
        </mc:Fallback>
      </mc:AlternateContent>
    </p:spTree>
    <p:extLst>
      <p:ext uri="{BB962C8B-B14F-4D97-AF65-F5344CB8AC3E}">
        <p14:creationId xmlns:p14="http://schemas.microsoft.com/office/powerpoint/2010/main" val="11260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653" y="3660900"/>
            <a:ext cx="6336841" cy="947893"/>
          </a:xfrm>
        </p:spPr>
      </p:pic>
      <p:sp>
        <p:nvSpPr>
          <p:cNvPr id="3" name="Title 2"/>
          <p:cNvSpPr>
            <a:spLocks noGrp="1"/>
          </p:cNvSpPr>
          <p:nvPr>
            <p:ph type="title"/>
          </p:nvPr>
        </p:nvSpPr>
        <p:spPr/>
        <p:txBody>
          <a:bodyPr>
            <a:normAutofit fontScale="90000"/>
          </a:bodyPr>
          <a:lstStyle/>
          <a:p>
            <a:r>
              <a:rPr lang="en-US" dirty="0"/>
              <a:t>Data-alignment: </a:t>
            </a:r>
            <a:r>
              <a:rPr lang="en-US" dirty="0" smtClean="0"/>
              <a:t/>
            </a:r>
            <a:br>
              <a:rPr lang="en-US" dirty="0" smtClean="0"/>
            </a:br>
            <a:r>
              <a:rPr lang="en-US" dirty="0" smtClean="0"/>
              <a:t>Object alignment</a:t>
            </a:r>
            <a:endParaRPr lang="he-IL" dirty="0"/>
          </a:p>
        </p:txBody>
      </p:sp>
      <mc:AlternateContent xmlns:mc="http://schemas.openxmlformats.org/markup-compatibility/2006">
        <mc:Choice xmlns:a14="http://schemas.microsoft.com/office/drawing/2010/main" Requires="a14">
          <p:sp>
            <p:nvSpPr>
              <p:cNvPr id="2" name="מלבן 1"/>
              <p:cNvSpPr/>
              <p:nvPr/>
            </p:nvSpPr>
            <p:spPr>
              <a:xfrm>
                <a:off x="609601" y="2299513"/>
                <a:ext cx="11582400" cy="892552"/>
              </a:xfrm>
              <a:prstGeom prst="rect">
                <a:avLst/>
              </a:prstGeom>
              <a:noFill/>
            </p:spPr>
            <p:txBody>
              <a:bodyPr wrap="square" lIns="91440" tIns="45720" rIns="91440" bIns="45720">
                <a:spAutoFit/>
              </a:bodyPr>
              <a:lstStyle/>
              <a:p>
                <a14:m>
                  <m:oMath xmlns:m="http://schemas.openxmlformats.org/officeDocument/2006/math">
                    <m:sSub>
                      <m:sSubPr>
                        <m:ctrlPr>
                          <a:rPr lang="en-US" sz="26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sz="26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𝑆</m:t>
                        </m:r>
                      </m:e>
                      <m:sub>
                        <m:r>
                          <a:rPr lang="en-US" sz="26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𝑘𝑙</m:t>
                        </m:r>
                      </m:sub>
                    </m:sSub>
                    <m:r>
                      <a:rPr lang="en-US" sz="26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a14:m>
                <a:r>
                  <a:rPr lang="en-US" sz="2600" b="0" cap="none" spc="0" dirty="0" smtClean="0">
                    <a:ln w="0"/>
                    <a:solidFill>
                      <a:schemeClr val="tx1"/>
                    </a:solidFill>
                    <a:effectLst>
                      <a:outerShdw blurRad="38100" dist="19050" dir="2700000" algn="tl" rotWithShape="0">
                        <a:schemeClr val="dk1">
                          <a:alpha val="40000"/>
                        </a:schemeClr>
                      </a:outerShdw>
                    </a:effectLst>
                  </a:rPr>
                  <a:t>is the valuation of image to sentence </a:t>
                </a:r>
                <a:r>
                  <a:rPr lang="en-US" sz="2600" b="0" cap="none" spc="0" dirty="0" smtClean="0">
                    <a:ln w="0"/>
                    <a:solidFill>
                      <a:schemeClr val="tx1"/>
                    </a:solidFill>
                    <a:effectLst>
                      <a:outerShdw blurRad="38100" dist="19050" dir="2700000" algn="tl" rotWithShape="0">
                        <a:schemeClr val="dk1">
                          <a:alpha val="40000"/>
                        </a:schemeClr>
                      </a:outerShdw>
                    </a:effectLst>
                  </a:rPr>
                  <a:t>which is used </a:t>
                </a:r>
                <a:r>
                  <a:rPr lang="en-US" sz="2600" b="0" cap="none" spc="0" dirty="0" smtClean="0">
                    <a:ln w="0"/>
                    <a:solidFill>
                      <a:schemeClr val="tx1"/>
                    </a:solidFill>
                    <a:effectLst>
                      <a:outerShdw blurRad="38100" dist="19050" dir="2700000" algn="tl" rotWithShape="0">
                        <a:schemeClr val="dk1">
                          <a:alpha val="40000"/>
                        </a:schemeClr>
                      </a:outerShdw>
                    </a:effectLst>
                  </a:rPr>
                  <a:t>it to evaluate our </a:t>
                </a:r>
                <a:r>
                  <a:rPr lang="en-US" sz="2600" b="0" cap="none" spc="0" dirty="0" smtClean="0">
                    <a:ln w="0"/>
                    <a:solidFill>
                      <a:schemeClr val="tx1"/>
                    </a:solidFill>
                    <a:effectLst>
                      <a:outerShdw blurRad="38100" dist="19050" dir="2700000" algn="tl" rotWithShape="0">
                        <a:schemeClr val="dk1">
                          <a:alpha val="40000"/>
                        </a:schemeClr>
                      </a:outerShdw>
                    </a:effectLst>
                  </a:rPr>
                  <a:t>results </a:t>
                </a:r>
                <a:r>
                  <a:rPr lang="en-US" sz="2600" dirty="0" smtClean="0">
                    <a:ln w="0"/>
                    <a:effectLst>
                      <a:outerShdw blurRad="38100" dist="19050" dir="2700000" algn="tl" rotWithShape="0">
                        <a:schemeClr val="dk1">
                          <a:alpha val="40000"/>
                        </a:schemeClr>
                      </a:outerShdw>
                    </a:effectLst>
                  </a:rPr>
                  <a:t>and </a:t>
                </a:r>
                <a:r>
                  <a:rPr lang="en-US" sz="2600" dirty="0" smtClean="0">
                    <a:ln w="0"/>
                    <a:effectLst>
                      <a:outerShdw blurRad="38100" dist="19050" dir="2700000" algn="tl" rotWithShape="0">
                        <a:schemeClr val="dk1">
                          <a:alpha val="40000"/>
                        </a:schemeClr>
                      </a:outerShdw>
                    </a:effectLst>
                  </a:rPr>
                  <a:t>to emulate each word to a region in the image </a:t>
                </a:r>
                <a:endParaRPr lang="he-IL" sz="2600" b="0" cap="none" spc="0" dirty="0">
                  <a:ln w="0"/>
                  <a:solidFill>
                    <a:schemeClr val="tx1"/>
                  </a:solidFill>
                  <a:effectLst>
                    <a:outerShdw blurRad="38100" dist="19050" dir="2700000" algn="tl" rotWithShape="0">
                      <a:schemeClr val="dk1">
                        <a:alpha val="40000"/>
                      </a:schemeClr>
                    </a:outerShdw>
                  </a:effectLst>
                </a:endParaRPr>
              </a:p>
            </p:txBody>
          </p:sp>
        </mc:Choice>
        <mc:Fallback>
          <p:sp>
            <p:nvSpPr>
              <p:cNvPr id="2" name="מלבן 1"/>
              <p:cNvSpPr>
                <a:spLocks noRot="1" noChangeAspect="1" noMove="1" noResize="1" noEditPoints="1" noAdjustHandles="1" noChangeArrowheads="1" noChangeShapeType="1" noTextEdit="1"/>
              </p:cNvSpPr>
              <p:nvPr/>
            </p:nvSpPr>
            <p:spPr>
              <a:xfrm>
                <a:off x="609601" y="2299513"/>
                <a:ext cx="11582400" cy="892552"/>
              </a:xfrm>
              <a:prstGeom prst="rect">
                <a:avLst/>
              </a:prstGeom>
              <a:blipFill rotWithShape="0">
                <a:blip r:embed="rId3"/>
                <a:stretch>
                  <a:fillRect l="-1053" t="-7483"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מלבן 4"/>
              <p:cNvSpPr/>
              <p:nvPr/>
            </p:nvSpPr>
            <p:spPr>
              <a:xfrm>
                <a:off x="609600" y="5565338"/>
                <a:ext cx="9657195" cy="1292662"/>
              </a:xfrm>
              <a:prstGeom prst="rect">
                <a:avLst/>
              </a:prstGeom>
              <a:noFill/>
            </p:spPr>
            <p:txBody>
              <a:bodyPr wrap="none" lIns="91440" tIns="45720" rIns="91440" bIns="45720">
                <a:spAutoFit/>
              </a:bodyPr>
              <a:lstStyle/>
              <a:p>
                <a:pPr marL="457200" indent="-457200">
                  <a:buFont typeface="Arial" panose="020B0604020202020204" pitchFamily="34" charset="0"/>
                  <a:buChar char="•"/>
                </a:pPr>
                <a14:m>
                  <m:oMath xmlns:m="http://schemas.openxmlformats.org/officeDocument/2006/math">
                    <m:sSub>
                      <m:sSubPr>
                        <m:ctrlPr>
                          <a:rPr lang="en-US" sz="2600"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𝑣</m:t>
                        </m:r>
                      </m:e>
                      <m:sub>
                        <m:r>
                          <a:rPr lang="en-US" sz="2600" b="0" i="1" dirty="0" smtClean="0">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US" sz="2600" b="0" cap="none" spc="0" dirty="0" smtClean="0">
                    <a:ln w="0"/>
                    <a:solidFill>
                      <a:schemeClr val="tx1"/>
                    </a:solidFill>
                    <a:effectLst>
                      <a:outerShdw blurRad="38100" dist="19050" dir="2700000" algn="tl" rotWithShape="0">
                        <a:schemeClr val="dk1">
                          <a:alpha val="40000"/>
                        </a:schemeClr>
                      </a:outerShdw>
                    </a:effectLst>
                  </a:rPr>
                  <a:t> and St are do products which gives a result (number) that </a:t>
                </a:r>
              </a:p>
              <a:p>
                <a:pPr algn="ctr"/>
                <a:r>
                  <a:rPr lang="en-US" sz="2600" b="0" cap="none" spc="0" dirty="0" smtClean="0">
                    <a:ln w="0"/>
                    <a:solidFill>
                      <a:schemeClr val="tx1"/>
                    </a:solidFill>
                    <a:effectLst>
                      <a:outerShdw blurRad="38100" dist="19050" dir="2700000" algn="tl" rotWithShape="0">
                        <a:schemeClr val="dk1">
                          <a:alpha val="40000"/>
                        </a:schemeClr>
                      </a:outerShdw>
                    </a:effectLst>
                  </a:rPr>
                  <a:t>describes th</a:t>
                </a:r>
                <a:r>
                  <a:rPr lang="en-US" sz="2600" dirty="0" smtClean="0">
                    <a:ln w="0"/>
                    <a:effectLst>
                      <a:outerShdw blurRad="38100" dist="19050" dir="2700000" algn="tl" rotWithShape="0">
                        <a:schemeClr val="dk1">
                          <a:alpha val="40000"/>
                        </a:schemeClr>
                      </a:outerShdw>
                    </a:effectLst>
                  </a:rPr>
                  <a:t>e </a:t>
                </a:r>
                <a:r>
                  <a:rPr lang="en-US" sz="2600" b="0" cap="none" spc="0" dirty="0" smtClean="0">
                    <a:ln w="0"/>
                    <a:solidFill>
                      <a:schemeClr val="tx1"/>
                    </a:solidFill>
                    <a:effectLst>
                      <a:outerShdw blurRad="38100" dist="19050" dir="2700000" algn="tl" rotWithShape="0">
                        <a:schemeClr val="dk1">
                          <a:alpha val="40000"/>
                        </a:schemeClr>
                      </a:outerShdw>
                    </a:effectLst>
                  </a:rPr>
                  <a:t>similarity between each word and its sentence.</a:t>
                </a:r>
              </a:p>
              <a:p>
                <a:pPr marL="457200" indent="-457200">
                  <a:buFont typeface="Arial" panose="020B0604020202020204" pitchFamily="34" charset="0"/>
                  <a:buChar char="•"/>
                </a:pPr>
                <a14:m>
                  <m:oMath xmlns:m="http://schemas.openxmlformats.org/officeDocument/2006/math">
                    <m:sSub>
                      <m:sSubPr>
                        <m:ctrlPr>
                          <a:rPr lang="en-US" sz="2600" i="1" dirty="0">
                            <a:ln w="0"/>
                            <a:effectLst>
                              <a:outerShdw blurRad="38100" dist="19050" dir="2700000" algn="tl" rotWithShape="0">
                                <a:schemeClr val="dk1">
                                  <a:alpha val="40000"/>
                                </a:schemeClr>
                              </a:outerShdw>
                            </a:effectLst>
                            <a:latin typeface="Cambria Math" panose="02040503050406030204" pitchFamily="18" charset="0"/>
                          </a:rPr>
                        </m:ctrlPr>
                      </m:sSubPr>
                      <m:e>
                        <m:r>
                          <a:rPr lang="en-US" sz="2600" i="1" dirty="0">
                            <a:ln w="0"/>
                            <a:effectLst>
                              <a:outerShdw blurRad="38100" dist="19050" dir="2700000" algn="tl" rotWithShape="0">
                                <a:schemeClr val="dk1">
                                  <a:alpha val="40000"/>
                                </a:schemeClr>
                              </a:outerShdw>
                            </a:effectLst>
                            <a:latin typeface="Cambria Math" panose="02040503050406030204" pitchFamily="18" charset="0"/>
                          </a:rPr>
                          <m:t>𝑆</m:t>
                        </m:r>
                      </m:e>
                      <m:sub>
                        <m:r>
                          <a:rPr lang="en-US" sz="2600" i="1" dirty="0">
                            <a:ln w="0"/>
                            <a:effectLst>
                              <a:outerShdw blurRad="38100" dist="19050" dir="2700000" algn="tl" rotWithShape="0">
                                <a:schemeClr val="dk1">
                                  <a:alpha val="40000"/>
                                </a:schemeClr>
                              </a:outerShdw>
                            </a:effectLst>
                            <a:latin typeface="Cambria Math" panose="02040503050406030204" pitchFamily="18" charset="0"/>
                          </a:rPr>
                          <m:t>𝑘𝑙</m:t>
                        </m:r>
                      </m:sub>
                    </m:sSub>
                  </m:oMath>
                </a14:m>
                <a:r>
                  <a:rPr lang="en-US" sz="2600" dirty="0" smtClean="0">
                    <a:ln w="0"/>
                    <a:effectLst>
                      <a:outerShdw blurRad="38100" dist="19050" dir="2700000" algn="tl" rotWithShape="0">
                        <a:schemeClr val="dk1">
                          <a:alpha val="40000"/>
                        </a:schemeClr>
                      </a:outerShdw>
                    </a:effectLst>
                  </a:rPr>
                  <a:t> is the score of Image-Sentence</a:t>
                </a:r>
                <a:endParaRPr lang="he-IL" sz="26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5" name="מלבן 4"/>
              <p:cNvSpPr>
                <a:spLocks noRot="1" noChangeAspect="1" noMove="1" noResize="1" noEditPoints="1" noAdjustHandles="1" noChangeArrowheads="1" noChangeShapeType="1" noTextEdit="1"/>
              </p:cNvSpPr>
              <p:nvPr/>
            </p:nvSpPr>
            <p:spPr>
              <a:xfrm>
                <a:off x="609600" y="5565338"/>
                <a:ext cx="9657195" cy="1292662"/>
              </a:xfrm>
              <a:prstGeom prst="rect">
                <a:avLst/>
              </a:prstGeom>
              <a:blipFill rotWithShape="0">
                <a:blip r:embed="rId4"/>
                <a:stretch>
                  <a:fillRect t="-5189" b="-13208"/>
                </a:stretch>
              </a:blipFill>
            </p:spPr>
            <p:txBody>
              <a:bodyPr/>
              <a:lstStyle/>
              <a:p>
                <a:r>
                  <a:rPr lang="en-US">
                    <a:noFill/>
                  </a:rPr>
                  <a:t> </a:t>
                </a:r>
              </a:p>
            </p:txBody>
          </p:sp>
        </mc:Fallback>
      </mc:AlternateContent>
    </p:spTree>
    <p:extLst>
      <p:ext uri="{BB962C8B-B14F-4D97-AF65-F5344CB8AC3E}">
        <p14:creationId xmlns:p14="http://schemas.microsoft.com/office/powerpoint/2010/main" val="275126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 on brainstorming" id="{C229246F-E851-40FB-8E1D-535DCA6AFD71}" vid="{8D346C02-FE09-4A8E-BC58-EB73E373F0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BE57A2-D666-4652-B423-3EEF5C79D9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brainstorming presentation</Template>
  <TotalTime>0</TotalTime>
  <Words>1605</Words>
  <Application>Microsoft Office PowerPoint</Application>
  <PresentationFormat>מסך רחב</PresentationFormat>
  <Paragraphs>191</Paragraphs>
  <Slides>49</Slides>
  <Notes>2</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49</vt:i4>
      </vt:variant>
    </vt:vector>
  </HeadingPairs>
  <TitlesOfParts>
    <vt:vector size="57" baseType="lpstr">
      <vt:lpstr>Arial</vt:lpstr>
      <vt:lpstr>Calibri</vt:lpstr>
      <vt:lpstr>Cambria Math</vt:lpstr>
      <vt:lpstr>Century Gothic</vt:lpstr>
      <vt:lpstr>Gisha</vt:lpstr>
      <vt:lpstr>Palatino Linotype</vt:lpstr>
      <vt:lpstr>Wingdings 2</vt:lpstr>
      <vt:lpstr>Presentation on brainstorming</vt:lpstr>
      <vt:lpstr>Vision &amp; Language</vt:lpstr>
      <vt:lpstr>Our topic  today</vt:lpstr>
      <vt:lpstr>1’st article</vt:lpstr>
      <vt:lpstr>Subject Example</vt:lpstr>
      <vt:lpstr>The Model</vt:lpstr>
      <vt:lpstr>Data preparation – Data alignment </vt:lpstr>
      <vt:lpstr>Data-alignment:  Representing Image</vt:lpstr>
      <vt:lpstr>Data-alignment:   Representing sentences </vt:lpstr>
      <vt:lpstr>Data-alignment:  Object alignment</vt:lpstr>
      <vt:lpstr>Data-alignment:  Rank the assignment</vt:lpstr>
      <vt:lpstr>Short review</vt:lpstr>
      <vt:lpstr>Data-alignment:  Text segments alignments to images</vt:lpstr>
      <vt:lpstr>Generating descriptions: The RNN</vt:lpstr>
      <vt:lpstr>Generating descriptions: RNN training</vt:lpstr>
      <vt:lpstr>Generating descriptions:  RNN testing</vt:lpstr>
      <vt:lpstr>Generating descriptions: Review</vt:lpstr>
      <vt:lpstr>Experiments</vt:lpstr>
      <vt:lpstr>Experiments: Image-sentence Alignment evaluation</vt:lpstr>
      <vt:lpstr>Experiments: Generated description - Full frame</vt:lpstr>
      <vt:lpstr>Experiments: Generated description-Full frame cont.</vt:lpstr>
      <vt:lpstr>Experiments: Generated description-Region</vt:lpstr>
      <vt:lpstr>Experiments: Generated description - Comparison</vt:lpstr>
      <vt:lpstr>Results</vt:lpstr>
      <vt:lpstr>Conclusions</vt:lpstr>
      <vt:lpstr>2’nd article</vt:lpstr>
      <vt:lpstr>Topics</vt:lpstr>
      <vt:lpstr>VQA</vt:lpstr>
      <vt:lpstr>Task goal – and why?</vt:lpstr>
      <vt:lpstr>How VQA and the goal connect?</vt:lpstr>
      <vt:lpstr>Dataset Collection</vt:lpstr>
      <vt:lpstr>Data Collection - Example</vt:lpstr>
      <vt:lpstr>Questions</vt:lpstr>
      <vt:lpstr>Questions – cont.</vt:lpstr>
      <vt:lpstr>Answers</vt:lpstr>
      <vt:lpstr>Testing Answer-question evaluation </vt:lpstr>
      <vt:lpstr>Dataset Analysis</vt:lpstr>
      <vt:lpstr>Dataset analysis- typical questions</vt:lpstr>
      <vt:lpstr>Dataset analysis- questions lengths</vt:lpstr>
      <vt:lpstr>Dataset analysis – typical answers</vt:lpstr>
      <vt:lpstr>Dataset analysis – ‘yes/no’/’number’</vt:lpstr>
      <vt:lpstr>Dataset analysis- Subject Confidence &amp; Agreement</vt:lpstr>
      <vt:lpstr>Dataset analysis - Commonsense Knowledge </vt:lpstr>
      <vt:lpstr>Dataset analysis- Captions</vt:lpstr>
      <vt:lpstr>Dataset analysis –  dataset difficulty</vt:lpstr>
      <vt:lpstr>Dataset analysis –  dataset difficulty cont.</vt:lpstr>
      <vt:lpstr>LSTM: Long-Short term memory</vt:lpstr>
      <vt:lpstr>LSTM: Long-Short term memory cont.</vt:lpstr>
      <vt:lpstr>Results</vt:lpstr>
      <vt:lpstr>Conclusions</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2017-05-10T08:57:00Z</dcterms:created>
  <dcterms:modified xsi:type="dcterms:W3CDTF">2017-05-23T19:08:43Z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TC034606379991</vt:lpwstr>
  </property>
</Properties>
</file>