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314" r:id="rId3"/>
    <p:sldId id="300" r:id="rId4"/>
    <p:sldId id="262" r:id="rId5"/>
    <p:sldId id="267" r:id="rId6"/>
    <p:sldId id="321" r:id="rId7"/>
    <p:sldId id="270" r:id="rId8"/>
    <p:sldId id="275" r:id="rId9"/>
    <p:sldId id="272" r:id="rId10"/>
    <p:sldId id="277" r:id="rId11"/>
    <p:sldId id="281" r:id="rId12"/>
    <p:sldId id="306" r:id="rId13"/>
    <p:sldId id="29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  <a:srgbClr val="F9F9F9"/>
    <a:srgbClr val="F7F7F7"/>
    <a:srgbClr val="E6EDF6"/>
    <a:srgbClr val="023A8C"/>
    <a:srgbClr val="0E0886"/>
    <a:srgbClr val="003300"/>
    <a:srgbClr val="7A84B0"/>
    <a:srgbClr val="27293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7294" autoAdjust="0"/>
    <p:restoredTop sz="94585" autoAdjust="0"/>
  </p:normalViewPr>
  <p:slideViewPr>
    <p:cSldViewPr snapToObjects="1">
      <p:cViewPr varScale="1">
        <p:scale>
          <a:sx n="96" d="100"/>
          <a:sy n="96" d="100"/>
        </p:scale>
        <p:origin x="-33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85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076E3-58A2-4FCC-BBEC-893EA3F924FD}" type="datetimeFigureOut">
              <a:rPr lang="en-US" smtClean="0"/>
              <a:pPr/>
              <a:t>10/24/2012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4757EC-59F9-403E-8058-2D90F5CDCD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46674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57EC-59F9-403E-8058-2D90F5CDCD61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06098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57EC-59F9-403E-8058-2D90F5CDCD61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0012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4757EC-59F9-403E-8058-2D90F5CDCD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34240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90652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30922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02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8543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78808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59417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4194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76445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2726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50462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62821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9D3929-D2B4-401A-A452-4AC2DBFE26B0}" type="datetimeFigureOut">
              <a:rPr lang="en-US" smtClean="0"/>
              <a:pPr/>
              <a:t>10/24/2012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C1F36-CEDB-4A91-9972-EFAB019960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19142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cs.haifa.ac.il/~dkeren/mypapers/eccv-2012.pdf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1.png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0434"/>
            <a:ext cx="7772400" cy="1470025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679609"/>
            <a:ext cx="8382000" cy="295465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dirty="0">
                <a:cs typeface="+mj-cs"/>
              </a:rPr>
              <a:t>Hybrid Classiﬁers for Object Classiﬁcation</a:t>
            </a:r>
          </a:p>
          <a:p>
            <a:pPr algn="ctr"/>
            <a:r>
              <a:rPr lang="en-US" sz="3600" dirty="0">
                <a:cs typeface="+mj-cs"/>
              </a:rPr>
              <a:t>with a Rich </a:t>
            </a:r>
            <a:r>
              <a:rPr lang="en-US" sz="3600" dirty="0" smtClean="0">
                <a:cs typeface="+mj-cs"/>
              </a:rPr>
              <a:t>Background</a:t>
            </a:r>
          </a:p>
          <a:p>
            <a:pPr algn="ctr"/>
            <a:r>
              <a:rPr lang="en-US" sz="3200" dirty="0">
                <a:cs typeface="+mj-cs"/>
              </a:rPr>
              <a:t/>
            </a:r>
            <a:br>
              <a:rPr lang="en-US" sz="3200" dirty="0">
                <a:cs typeface="+mj-cs"/>
              </a:rPr>
            </a:br>
            <a:r>
              <a:rPr lang="en-US" sz="3200" dirty="0">
                <a:cs typeface="+mj-cs"/>
              </a:rPr>
              <a:t>M. </a:t>
            </a:r>
            <a:r>
              <a:rPr lang="en-US" sz="3200" dirty="0" err="1">
                <a:cs typeface="+mj-cs"/>
              </a:rPr>
              <a:t>Osadchy</a:t>
            </a:r>
            <a:r>
              <a:rPr lang="en-US" sz="3200" dirty="0">
                <a:cs typeface="+mj-cs"/>
              </a:rPr>
              <a:t>, D. </a:t>
            </a:r>
            <a:r>
              <a:rPr lang="en-US" sz="3200" dirty="0" err="1">
                <a:cs typeface="+mj-cs"/>
              </a:rPr>
              <a:t>Keren</a:t>
            </a:r>
            <a:r>
              <a:rPr lang="en-US" sz="3200" dirty="0">
                <a:cs typeface="+mj-cs"/>
              </a:rPr>
              <a:t>, and B. </a:t>
            </a:r>
            <a:r>
              <a:rPr lang="en-US" sz="3200" dirty="0" err="1">
                <a:cs typeface="+mj-cs"/>
              </a:rPr>
              <a:t>Fadida-Specktor</a:t>
            </a:r>
            <a:r>
              <a:rPr lang="en-US" sz="3200" dirty="0">
                <a:cs typeface="+mj-cs"/>
              </a:rPr>
              <a:t>, ECCV </a:t>
            </a:r>
            <a:r>
              <a:rPr lang="en-US" sz="3200" dirty="0" smtClean="0">
                <a:cs typeface="+mj-cs"/>
              </a:rPr>
              <a:t>2012</a:t>
            </a:r>
            <a:endParaRPr lang="en-US" sz="3200" b="1" baseline="-250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endParaRPr lang="he-IL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4337209"/>
            <a:ext cx="8458200" cy="221599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400" b="1" dirty="0"/>
              <a:t>Computer Vision and Video </a:t>
            </a:r>
            <a:r>
              <a:rPr lang="en-US" sz="2400" b="1" dirty="0" smtClean="0"/>
              <a:t>Analysis</a:t>
            </a:r>
            <a:endParaRPr lang="en-US" sz="2400" dirty="0"/>
          </a:p>
          <a:p>
            <a:pPr algn="ctr"/>
            <a:r>
              <a:rPr lang="en-US" sz="2400" b="1" dirty="0"/>
              <a:t>An international workshop in honor of</a:t>
            </a:r>
            <a:endParaRPr lang="en-US" sz="2400" dirty="0"/>
          </a:p>
          <a:p>
            <a:pPr algn="ctr"/>
            <a:r>
              <a:rPr lang="en-US" sz="2400" b="1" dirty="0"/>
              <a:t>Prof. </a:t>
            </a:r>
            <a:r>
              <a:rPr lang="en-US" sz="2400" b="1" dirty="0" err="1"/>
              <a:t>Shmuel</a:t>
            </a:r>
            <a:r>
              <a:rPr lang="en-US" sz="2400" b="1" dirty="0"/>
              <a:t> </a:t>
            </a:r>
            <a:r>
              <a:rPr lang="en-US" sz="2400" b="1" dirty="0" err="1"/>
              <a:t>Peleg</a:t>
            </a:r>
            <a:endParaRPr lang="en-US" sz="2400" dirty="0"/>
          </a:p>
          <a:p>
            <a:pPr algn="ctr"/>
            <a:r>
              <a:rPr lang="en-US" sz="2400" b="1" dirty="0"/>
              <a:t>The Hebrew University of Jerusalem</a:t>
            </a:r>
          </a:p>
          <a:p>
            <a:pPr algn="ctr"/>
            <a:r>
              <a:rPr lang="en-US" sz="2400" b="1" dirty="0" smtClean="0"/>
              <a:t>October </a:t>
            </a:r>
            <a:r>
              <a:rPr lang="en-US" sz="2400" b="1" dirty="0"/>
              <a:t>21, 2012</a:t>
            </a:r>
          </a:p>
          <a:p>
            <a:endParaRPr lang="he-IL" dirty="0"/>
          </a:p>
        </p:txBody>
      </p:sp>
      <p:sp>
        <p:nvSpPr>
          <p:cNvPr id="8" name="TextBox 7"/>
          <p:cNvSpPr txBox="1"/>
          <p:nvPr/>
        </p:nvSpPr>
        <p:spPr>
          <a:xfrm>
            <a:off x="3401870" y="3485793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hlinkClick r:id="rId2"/>
              </a:rPr>
              <a:t>ECCV paper (PDF)</a:t>
            </a:r>
            <a:endParaRPr lang="en-US" sz="2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762999" cy="808038"/>
          </a:xfrm>
        </p:spPr>
        <p:txBody>
          <a:bodyPr>
            <a:normAutofit/>
          </a:bodyPr>
          <a:lstStyle/>
          <a:p>
            <a:r>
              <a:rPr lang="en-US" sz="3000" b="1" u="sng" dirty="0"/>
              <a:t>Linear </a:t>
            </a:r>
            <a:r>
              <a:rPr lang="en-US" sz="3000" b="1" u="sng" dirty="0" smtClean="0"/>
              <a:t>Classifier - </a:t>
            </a:r>
            <a:r>
              <a:rPr lang="en-US" sz="3000" b="1" u="sng" dirty="0"/>
              <a:t>Probability </a:t>
            </a:r>
            <a:r>
              <a:rPr lang="en-US" sz="3000" b="1" u="sng" dirty="0" smtClean="0"/>
              <a:t>Constraint</a:t>
            </a:r>
            <a:endParaRPr lang="en-US" sz="3000" b="1" u="sng" dirty="0"/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5" name="TextBox 4"/>
              <p:cNvSpPr txBox="1"/>
              <p:nvPr/>
            </p:nvSpPr>
            <p:spPr>
              <a:xfrm>
                <a:off x="260985" y="932185"/>
                <a:ext cx="8382000" cy="3595856"/>
              </a:xfrm>
              <a:prstGeom prst="rect">
                <a:avLst/>
              </a:prstGeom>
              <a:solidFill>
                <a:srgbClr val="FBFBFB"/>
              </a:solidFill>
              <a:effectLst>
                <a:softEdge rad="31750"/>
              </a:effectLst>
            </p:spPr>
            <p:txBody>
              <a:bodyPr wrap="square" rtlCol="0">
                <a:spAutoFit/>
              </a:bodyPr>
              <a:lstStyle/>
              <a:p>
                <a:pPr indent="-514350"/>
                <a:r>
                  <a:rPr lang="en-US" sz="2300" dirty="0" smtClean="0"/>
                  <a:t>Using the Gaussian approximation, we obtain the following, for a natural image  </a:t>
                </a:r>
                <a:r>
                  <a:rPr lang="en-US" sz="2300" b="1" dirty="0" smtClean="0"/>
                  <a:t>x</a:t>
                </a:r>
                <a:r>
                  <a:rPr lang="en-US" sz="2300" dirty="0" smtClean="0"/>
                  <a:t>, vector </a:t>
                </a:r>
                <a:r>
                  <a:rPr lang="en-US" sz="2300" b="1" dirty="0" smtClean="0"/>
                  <a:t>w</a:t>
                </a:r>
                <a:r>
                  <a:rPr lang="en-US" sz="2300" dirty="0"/>
                  <a:t>,</a:t>
                </a:r>
                <a:r>
                  <a:rPr lang="en-US" sz="2300" dirty="0" smtClean="0"/>
                  <a:t> and scalar </a:t>
                </a:r>
                <a:r>
                  <a:rPr lang="en-US" sz="2300" i="1" dirty="0" smtClean="0"/>
                  <a:t>b:</a:t>
                </a:r>
              </a:p>
              <a:p>
                <a:pPr indent="-514350">
                  <a:lnSpc>
                    <a:spcPts val="4000"/>
                  </a:lnSpc>
                </a:pPr>
                <a:endParaRPr lang="en-US" sz="2300" dirty="0"/>
              </a:p>
              <a:p>
                <a:pPr indent="-514350">
                  <a:lnSpc>
                    <a:spcPts val="4000"/>
                  </a:lnSpc>
                </a:pPr>
                <a:r>
                  <a:rPr lang="en-US" sz="2300" dirty="0" smtClean="0"/>
                  <a:t> </a:t>
                </a:r>
              </a:p>
              <a:p>
                <a:pPr indent="-514350"/>
                <a:endParaRPr lang="en-US" sz="2300" dirty="0" smtClean="0"/>
              </a:p>
              <a:p>
                <a:pPr indent="-514350"/>
                <a:r>
                  <a:rPr lang="en-US" sz="2300" dirty="0" smtClean="0"/>
                  <a:t>Where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3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300" dirty="0" smtClean="0"/>
                  <a:t> is the mean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sz="2300" i="1" smtClean="0">
                            <a:latin typeface="Cambria Math"/>
                            <a:ea typeface="Cambria Math"/>
                          </a:rPr>
                          <m:t>Σ</m:t>
                        </m:r>
                      </m:e>
                      <m:sub>
                        <m:r>
                          <a:rPr lang="en-US" sz="23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300" dirty="0" smtClean="0"/>
                  <a:t>  </a:t>
                </a:r>
              </a:p>
              <a:p>
                <a:pPr indent="-514350"/>
                <a:r>
                  <a:rPr lang="en-US" sz="2300" dirty="0" smtClean="0"/>
                  <a:t>the covariance matrix of </a:t>
                </a:r>
              </a:p>
              <a:p>
                <a:pPr indent="-514350"/>
                <a:r>
                  <a:rPr lang="en-US" sz="2300" dirty="0" smtClean="0"/>
                  <a:t>the background, and     a small</a:t>
                </a:r>
              </a:p>
              <a:p>
                <a:pPr indent="-514350"/>
                <a:r>
                  <a:rPr lang="en-US" sz="2300" dirty="0"/>
                  <a:t>c</a:t>
                </a:r>
                <a:r>
                  <a:rPr lang="en-US" sz="2300" dirty="0" smtClean="0"/>
                  <a:t>onstant. 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985" y="932185"/>
                <a:ext cx="8382000" cy="359585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1091" t="-1186" b="-2881"/>
                </a:stretch>
              </a:blipFill>
              <a:effectLst>
                <a:softEdge rad="31750"/>
              </a:effectLst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40530" y="3104064"/>
            <a:ext cx="0" cy="3601536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6872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" name="Picture 3"/>
          <p:cNvPicPr/>
          <p:nvPr/>
        </p:nvPicPr>
        <p:blipFill>
          <a:blip r:embed="rId5" cstate="print"/>
          <a:srcRect l="23767" t="32220" r="52038" b="27685"/>
          <a:stretch>
            <a:fillRect/>
          </a:stretch>
        </p:blipFill>
        <p:spPr bwMode="auto">
          <a:xfrm>
            <a:off x="4709160" y="2972873"/>
            <a:ext cx="4191000" cy="3816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33" name="Oval 32"/>
          <p:cNvSpPr/>
          <p:nvPr/>
        </p:nvSpPr>
        <p:spPr>
          <a:xfrm rot="19460183">
            <a:off x="5105733" y="5946028"/>
            <a:ext cx="685136" cy="48292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4240530" y="6705600"/>
            <a:ext cx="1207771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701" name="Picture 5" descr="C:\Users\dkeren-inpir\Desktop\HUJI-10-2012\eq1.bmp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66875"/>
            <a:ext cx="7143750" cy="115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13474560"/>
              </p:ext>
            </p:extLst>
          </p:nvPr>
        </p:nvGraphicFramePr>
        <p:xfrm>
          <a:off x="2819400" y="3733800"/>
          <a:ext cx="304800" cy="387927"/>
        </p:xfrm>
        <a:graphic>
          <a:graphicData uri="http://schemas.openxmlformats.org/presentationml/2006/ole">
            <p:oleObj spid="_x0000_s29902" name="Equation" r:id="rId7" imgW="139680" imgH="177480" progId="Equation.3">
              <p:embed/>
            </p:oleObj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528134488"/>
              </p:ext>
            </p:extLst>
          </p:nvPr>
        </p:nvGraphicFramePr>
        <p:xfrm>
          <a:off x="7739063" y="1997075"/>
          <a:ext cx="469900" cy="441325"/>
        </p:xfrm>
        <a:graphic>
          <a:graphicData uri="http://schemas.openxmlformats.org/presentationml/2006/ole">
            <p:oleObj spid="_x0000_s29903" name="Equation" r:id="rId8" imgW="215640" imgH="203040" progId="Equation.3">
              <p:embed/>
            </p:oleObj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241080581"/>
              </p:ext>
            </p:extLst>
          </p:nvPr>
        </p:nvGraphicFramePr>
        <p:xfrm>
          <a:off x="819150" y="4962525"/>
          <a:ext cx="469900" cy="441325"/>
        </p:xfrm>
        <a:graphic>
          <a:graphicData uri="http://schemas.openxmlformats.org/presentationml/2006/ole">
            <p:oleObj spid="_x0000_s29904" name="Equation" r:id="rId9" imgW="215640" imgH="203040" progId="Equation.3">
              <p:embed/>
            </p:oleObj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62000" y="4876800"/>
            <a:ext cx="2895600" cy="13849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dirty="0" smtClean="0"/>
              <a:t>      shows a good correspondence with reality.</a:t>
            </a:r>
            <a:endParaRPr lang="he-IL" sz="2800" dirty="0"/>
          </a:p>
        </p:txBody>
      </p:sp>
      <p:sp>
        <p:nvSpPr>
          <p:cNvPr id="24" name="Rounded Rectangle 23"/>
          <p:cNvSpPr/>
          <p:nvPr/>
        </p:nvSpPr>
        <p:spPr>
          <a:xfrm>
            <a:off x="533400" y="4836252"/>
            <a:ext cx="3124200" cy="1564548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endParaRPr lang="en-US" sz="210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23426774"/>
              </p:ext>
            </p:extLst>
          </p:nvPr>
        </p:nvGraphicFramePr>
        <p:xfrm>
          <a:off x="6705600" y="2065338"/>
          <a:ext cx="895350" cy="830262"/>
        </p:xfrm>
        <a:graphic>
          <a:graphicData uri="http://schemas.openxmlformats.org/presentationml/2006/ole">
            <p:oleObj spid="_x0000_s29905" name="Equation" r:id="rId10" imgW="114120" imgH="380880" progId="Equation.3">
              <p:embed/>
            </p:oleObj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587335" y="2663915"/>
            <a:ext cx="144780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b="1" dirty="0" smtClean="0"/>
              <a:t>constraint</a:t>
            </a:r>
            <a:endParaRPr lang="he-IL" b="1" dirty="0"/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7137285" y="2888940"/>
            <a:ext cx="468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146230" y="2663915"/>
            <a:ext cx="0" cy="241687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10" grpId="0"/>
      <p:bldP spid="24" grpId="0" animBg="1"/>
      <p:bldP spid="2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152400"/>
            <a:ext cx="5486400" cy="808038"/>
          </a:xfrm>
        </p:spPr>
        <p:txBody>
          <a:bodyPr>
            <a:normAutofit/>
          </a:bodyPr>
          <a:lstStyle/>
          <a:p>
            <a:r>
              <a:rPr lang="en-US" sz="3000" b="1" dirty="0" smtClean="0">
                <a:solidFill>
                  <a:schemeClr val="accent1">
                    <a:lumMod val="75000"/>
                  </a:schemeClr>
                </a:solidFill>
              </a:rPr>
              <a:t>Hybrid Kernel Classifier</a:t>
            </a: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6" name="TextBox 5"/>
              <p:cNvSpPr txBox="1"/>
              <p:nvPr/>
            </p:nvSpPr>
            <p:spPr>
              <a:xfrm>
                <a:off x="304800" y="1460128"/>
                <a:ext cx="4572000" cy="2338204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/>
                  <a:t> </a:t>
                </a:r>
                <a:r>
                  <a:rPr lang="en-US" sz="2400" b="1" dirty="0" smtClean="0"/>
                  <a:t>Probability constraint: same idea.</a:t>
                </a:r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latin typeface="Cambria Math"/>
                      </a:rPr>
                      <m:t>Pr</m:t>
                    </m:r>
                    <m:r>
                      <a:rPr lang="en-US" sz="2400">
                        <a:latin typeface="Cambria Math"/>
                      </a:rPr>
                      <m:t>⁡</m:t>
                    </m:r>
                    <m:r>
                      <a:rPr lang="en-US" sz="2400" i="1">
                        <a:latin typeface="Cambria Math"/>
                      </a:rPr>
                      <m:t>(</m:t>
                    </m:r>
                    <m:nary>
                      <m:naryPr>
                        <m:chr m:val="∑"/>
                        <m:limLoc m:val="undOvr"/>
                        <m:ctrlPr>
                          <a:rPr lang="en-US" sz="2400" i="1">
                            <a:latin typeface="Cambria Math"/>
                          </a:rPr>
                        </m:ctrlPr>
                      </m:naryPr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𝑙</m:t>
                        </m:r>
                      </m:sup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𝐾</m:t>
                        </m:r>
                        <m:r>
                          <a:rPr lang="en-US" sz="2400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</a:rPr>
                          <m:t>𝑥</m:t>
                        </m:r>
                        <m:r>
                          <a:rPr lang="en-US" sz="2400" i="1">
                            <a:latin typeface="Cambria Math"/>
                          </a:rPr>
                          <m:t>)≥</m:t>
                        </m:r>
                        <m:r>
                          <a:rPr lang="en-US" sz="2400" i="1">
                            <a:latin typeface="Cambria Math"/>
                          </a:rPr>
                          <m:t>𝑏</m:t>
                        </m:r>
                        <m:r>
                          <a:rPr lang="en-US" sz="2400" i="1">
                            <a:latin typeface="Cambria Math"/>
                          </a:rPr>
                          <m:t>)≤</m:t>
                        </m:r>
                        <m:r>
                          <a:rPr lang="en-US" sz="2400" i="1" smtClean="0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nary>
                  </m:oMath>
                </a14:m>
                <a:r>
                  <a:rPr lang="en-US" sz="2400" dirty="0" smtClean="0"/>
                  <a:t> </a:t>
                </a:r>
              </a:p>
              <a:p>
                <a:r>
                  <a:rPr lang="en-US" sz="2400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</a:rPr>
                          <m:t>𝛼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>
                    <a:ea typeface="Cambria Math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>
                    <a:ea typeface="Cambria Math"/>
                  </a:rPr>
                  <a:t>, and </a:t>
                </a:r>
                <a:r>
                  <a:rPr lang="en-US" sz="2400" i="1" dirty="0">
                    <a:ea typeface="Cambria Math"/>
                  </a:rPr>
                  <a:t>b</a:t>
                </a:r>
                <a:r>
                  <a:rPr lang="en-US" sz="2400" dirty="0">
                    <a:ea typeface="Cambria Math"/>
                  </a:rPr>
                  <a:t> are the model </a:t>
                </a:r>
                <a:r>
                  <a:rPr lang="en-US" sz="2400" dirty="0" smtClean="0">
                    <a:ea typeface="Cambria Math"/>
                  </a:rPr>
                  <a:t>parameters. </a:t>
                </a:r>
                <a:r>
                  <a:rPr lang="en-US" sz="2400" dirty="0">
                    <a:ea typeface="Cambria Math"/>
                  </a:rPr>
                  <a:t>T</a:t>
                </a:r>
                <a:r>
                  <a:rPr lang="en-US" sz="2400" dirty="0" smtClean="0">
                    <a:ea typeface="Cambria Math"/>
                  </a:rPr>
                  <a:t>he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</a:rPr>
                          <m:t>𝑖</m:t>
                        </m:r>
                      </m:sub>
                      <m:sup>
                        <m:r>
                          <a:rPr lang="en-US" sz="2400" i="1">
                            <a:latin typeface="Cambria Math"/>
                          </a:rPr>
                          <m:t>′</m:t>
                        </m:r>
                      </m:sup>
                    </m:sSubSup>
                    <m:r>
                      <a:rPr lang="en-US" sz="2400" i="1">
                        <a:latin typeface="Cambria Math"/>
                      </a:rPr>
                      <m:t>𝑠</m:t>
                    </m:r>
                  </m:oMath>
                </a14:m>
                <a:r>
                  <a:rPr lang="en-US" sz="2400" dirty="0">
                    <a:ea typeface="Cambria Math"/>
                  </a:rPr>
                  <a:t> are </a:t>
                </a:r>
                <a:r>
                  <a:rPr lang="en-US" sz="2400" dirty="0" smtClean="0">
                    <a:ea typeface="Cambria Math"/>
                  </a:rPr>
                  <a:t>chosen </a:t>
                </a:r>
                <a:r>
                  <a:rPr lang="en-US" sz="2400" dirty="0">
                    <a:ea typeface="Cambria Math"/>
                  </a:rPr>
                  <a:t>from a set of unlabeled training examples</a:t>
                </a:r>
                <a:r>
                  <a:rPr lang="en-US" sz="2400" dirty="0" smtClean="0">
                    <a:ea typeface="Cambria Math"/>
                  </a:rPr>
                  <a:t>.</a:t>
                </a:r>
                <a:endParaRPr lang="en-US" sz="2400" dirty="0">
                  <a:ea typeface="Cambria Math"/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460128"/>
                <a:ext cx="4572000" cy="233820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862" t="-1818" b="-4935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7" name="TextBox 6"/>
              <p:cNvSpPr txBox="1"/>
              <p:nvPr/>
            </p:nvSpPr>
            <p:spPr>
              <a:xfrm>
                <a:off x="5105400" y="1456024"/>
                <a:ext cx="3657600" cy="1972976"/>
              </a:xfrm>
              <a:prstGeom prst="rect">
                <a:avLst/>
              </a:prstGeom>
              <a:noFill/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Define random variable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</a:rPr>
                      <m:t>𝑧</m:t>
                    </m:r>
                    <m:r>
                      <a:rPr lang="en-US" sz="2400" i="1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/>
                          </a:rPr>
                          <m:t>[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,…</m:t>
                        </m:r>
                        <m:sSub>
                          <m:sSubPr>
                            <m:ctrlPr>
                              <a:rPr lang="en-US" sz="24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</a:rPr>
                          <m:t>]</m:t>
                        </m:r>
                      </m:e>
                      <m:sup>
                        <m:r>
                          <a:rPr lang="en-US" sz="2400" i="1">
                            <a:latin typeface="Cambria Math"/>
                          </a:rPr>
                          <m:t>𝑇</m:t>
                        </m:r>
                      </m:sup>
                    </m:sSup>
                  </m:oMath>
                </a14:m>
                <a:r>
                  <a:rPr lang="en-US" sz="2400" dirty="0">
                    <a:ea typeface="Cambria Math"/>
                  </a:rPr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𝑧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  <m:r>
                      <a:rPr lang="en-US" sz="2400" i="1">
                        <a:latin typeface="Cambria Math"/>
                        <a:ea typeface="Cambria Math"/>
                      </a:rPr>
                      <m:t>≡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,…,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𝑙</m:t>
                        </m:r>
                      </m:e>
                    </m:d>
                    <m:r>
                      <a:rPr lang="en-US" sz="2400" i="1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r>
                  <a:rPr lang="en-US" sz="2400" dirty="0" smtClean="0"/>
                  <a:t> The constraint is then:</a:t>
                </a:r>
              </a:p>
              <a:p>
                <a:r>
                  <a:rPr lang="en-US" sz="24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/>
                        <a:ea typeface="Cambria Math"/>
                      </a:rPr>
                      <m:t>𝑷𝒓</m:t>
                    </m:r>
                    <m:r>
                      <a:rPr lang="en-US" sz="2400" b="1" i="1">
                        <a:latin typeface="Cambria Math"/>
                        <a:ea typeface="Cambria Math"/>
                      </a:rPr>
                      <m:t>⁡(</m:t>
                    </m:r>
                    <m:nary>
                      <m:naryPr>
                        <m:chr m:val="∑"/>
                        <m:ctrlPr>
                          <a:rPr lang="en-US" sz="2400" b="1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/>
                            <a:ea typeface="Cambria Math"/>
                          </a:rPr>
                          <m:t>𝒊</m:t>
                        </m:r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/>
                            <a:ea typeface="Cambria Math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400" b="1" i="1">
                            <a:latin typeface="Cambria Math"/>
                            <a:ea typeface="Cambria Math"/>
                          </a:rPr>
                          <m:t>𝟏</m:t>
                        </m:r>
                      </m:sub>
                      <m:sup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𝒍</m:t>
                        </m:r>
                      </m:sup>
                      <m:e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𝜶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sSub>
                          <m:sSubPr>
                            <m:ctrlPr>
                              <a:rPr lang="en-US" sz="2400" b="1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>
                                <a:latin typeface="Cambria Math"/>
                                <a:ea typeface="Cambria Math"/>
                              </a:rPr>
                              <m:t>𝒊</m:t>
                            </m:r>
                          </m:sub>
                        </m:sSub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𝒃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)≤</m:t>
                        </m:r>
                        <m:r>
                          <a:rPr lang="en-US" sz="2400" b="1" i="1">
                            <a:latin typeface="Cambria Math"/>
                            <a:ea typeface="Cambria Math"/>
                          </a:rPr>
                          <m:t>𝜹</m:t>
                        </m:r>
                      </m:e>
                    </m:nary>
                  </m:oMath>
                </a14:m>
                <a:endParaRPr lang="en-US" sz="2400" b="1" dirty="0">
                  <a:ea typeface="Cambria Math"/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456024"/>
                <a:ext cx="3657600" cy="1972976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492" t="-2147"/>
                </a:stretch>
              </a:blipFill>
              <a:ln>
                <a:solidFill>
                  <a:schemeClr val="accent5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TextBox 2"/>
              <p:cNvSpPr txBox="1"/>
              <p:nvPr/>
            </p:nvSpPr>
            <p:spPr>
              <a:xfrm>
                <a:off x="600075" y="4114800"/>
                <a:ext cx="8001000" cy="1938992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In feature space, we cannot use the original coordinates. Must use some collection of coordinates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US" sz="2400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sz="2400" dirty="0" smtClean="0"/>
                  <a:t>Choose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such that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en-US" sz="2400" i="1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 smtClean="0"/>
                  <a:t> approximately span the space of all functions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en-US" sz="2400" i="1">
                        <a:latin typeface="Cambria Math"/>
                        <a:ea typeface="Cambria Math"/>
                      </a:rPr>
                      <m:t>𝐾</m:t>
                    </m:r>
                    <m:d>
                      <m:dPr>
                        <m:ctrlPr>
                          <a:rPr lang="en-US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/>
                            <a:ea typeface="Cambria Math"/>
                          </a:rPr>
                          <m:t>𝑠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𝑥</m:t>
                        </m:r>
                      </m:e>
                    </m:d>
                    <m:r>
                      <a:rPr lang="en-US" sz="2400" b="0" i="0" smtClean="0">
                        <a:latin typeface="Cambria Math"/>
                        <a:ea typeface="Cambria Math"/>
                      </a:rPr>
                      <m:t>.</m:t>
                    </m:r>
                  </m:oMath>
                </a14:m>
                <a:endParaRPr lang="he-IL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075" y="4114800"/>
                <a:ext cx="8001000" cy="1938992"/>
              </a:xfrm>
              <a:prstGeom prst="rect">
                <a:avLst/>
              </a:prstGeom>
              <a:blipFill rotWithShape="1">
                <a:blip r:embed="rId4" cstate="print"/>
                <a:stretch>
                  <a:fillRect l="-990" t="-2516" b="-6289"/>
                </a:stretch>
              </a:blipFill>
            </p:spPr>
            <p:txBody>
              <a:bodyPr/>
              <a:lstStyle/>
              <a:p>
                <a:r>
                  <a:rPr lang="he-I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3772634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Experiments</a:t>
            </a:r>
          </a:p>
        </p:txBody>
      </p:sp>
      <p:sp>
        <p:nvSpPr>
          <p:cNvPr id="6" name="Content Placeholder 3"/>
          <p:cNvSpPr txBox="1">
            <a:spLocks/>
          </p:cNvSpPr>
          <p:nvPr/>
        </p:nvSpPr>
        <p:spPr>
          <a:xfrm>
            <a:off x="152400" y="2209800"/>
            <a:ext cx="5410200" cy="4572000"/>
          </a:xfrm>
          <a:prstGeom prst="roundRect">
            <a:avLst/>
          </a:prstGeom>
          <a:noFill/>
          <a:ln w="25400" cap="flat" cmpd="sng" algn="ctr">
            <a:solidFill>
              <a:schemeClr val="bg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>
                <a:solidFill>
                  <a:schemeClr val="tx1"/>
                </a:solidFill>
              </a:rPr>
              <a:t>Caltech256 </a:t>
            </a:r>
            <a:r>
              <a:rPr lang="en-US" sz="2000" dirty="0" smtClean="0">
                <a:solidFill>
                  <a:schemeClr val="tx1"/>
                </a:solidFill>
              </a:rPr>
              <a:t>dataset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SIFT </a:t>
            </a:r>
            <a:r>
              <a:rPr lang="en-US" sz="2000" dirty="0" err="1" smtClean="0">
                <a:solidFill>
                  <a:schemeClr val="tx1"/>
                </a:solidFill>
              </a:rPr>
              <a:t>BoW</a:t>
            </a:r>
            <a:r>
              <a:rPr lang="en-US" sz="2000" dirty="0" smtClean="0">
                <a:solidFill>
                  <a:schemeClr val="tx1"/>
                </a:solidFill>
              </a:rPr>
              <a:t> with  </a:t>
            </a:r>
            <a:r>
              <a:rPr lang="en-US" sz="2000" dirty="0">
                <a:solidFill>
                  <a:schemeClr val="tx1"/>
                </a:solidFill>
              </a:rPr>
              <a:t>1000 </a:t>
            </a:r>
            <a:r>
              <a:rPr lang="en-US" sz="2000" dirty="0" smtClean="0">
                <a:solidFill>
                  <a:schemeClr val="tx1"/>
                </a:solidFill>
              </a:rPr>
              <a:t>, SPM kernel.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Performance </a:t>
            </a:r>
            <a:r>
              <a:rPr lang="en-US" sz="2000" dirty="0">
                <a:solidFill>
                  <a:schemeClr val="tx1"/>
                </a:solidFill>
              </a:rPr>
              <a:t>of linear and kernel Hybrid </a:t>
            </a:r>
            <a:r>
              <a:rPr lang="en-US" sz="2000" dirty="0" smtClean="0">
                <a:solidFill>
                  <a:schemeClr val="tx1"/>
                </a:solidFill>
              </a:rPr>
              <a:t>Classifiers was compared </a:t>
            </a:r>
            <a:r>
              <a:rPr lang="en-US" sz="2000" dirty="0">
                <a:solidFill>
                  <a:schemeClr val="tx1"/>
                </a:solidFill>
              </a:rPr>
              <a:t>to linear and kernel </a:t>
            </a:r>
            <a:r>
              <a:rPr lang="en-US" sz="2000" dirty="0" smtClean="0">
                <a:solidFill>
                  <a:schemeClr val="tx1"/>
                </a:solidFill>
              </a:rPr>
              <a:t>SVMs and their weighted versions 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30 positive samples, 1280 samples for Covariance matrix + mean estimation. In SVM: 7650 samples</a:t>
            </a:r>
          </a:p>
          <a:p>
            <a:pPr marL="0">
              <a:lnSpc>
                <a:spcPts val="3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tx1"/>
                </a:solidFill>
              </a:rPr>
              <a:t>EER for binary classification was  computed with 25 samples from each class.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96" t="4832" r="7286" b="4942"/>
          <a:stretch/>
        </p:blipFill>
        <p:spPr>
          <a:xfrm>
            <a:off x="5715000" y="3538146"/>
            <a:ext cx="3337560" cy="2593211"/>
          </a:xfrm>
          <a:prstGeom prst="rect">
            <a:avLst/>
          </a:prstGeom>
        </p:spPr>
      </p:pic>
      <p:sp>
        <p:nvSpPr>
          <p:cNvPr id="8" name="Content Placeholder 3"/>
          <p:cNvSpPr txBox="1">
            <a:spLocks/>
          </p:cNvSpPr>
          <p:nvPr/>
        </p:nvSpPr>
        <p:spPr>
          <a:xfrm>
            <a:off x="685800" y="1089660"/>
            <a:ext cx="7848600" cy="584145"/>
          </a:xfrm>
          <a:prstGeom prst="roundRect">
            <a:avLst/>
          </a:prstGeom>
          <a:noFill/>
          <a:ln w="25400" cap="flat" cmpd="sng" algn="ctr">
            <a:solidFill>
              <a:schemeClr val="accent3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3000"/>
              </a:lnSpc>
              <a:buNone/>
            </a:pPr>
            <a:r>
              <a:rPr lang="en-US" sz="2200" dirty="0">
                <a:solidFill>
                  <a:schemeClr val="tx1"/>
                </a:solidFill>
              </a:rPr>
              <a:t>Predict absence/presence of a specific class in the test </a:t>
            </a:r>
            <a:r>
              <a:rPr lang="en-US" sz="2200" dirty="0" smtClean="0">
                <a:solidFill>
                  <a:schemeClr val="tx1"/>
                </a:solidFill>
              </a:rPr>
              <a:t>image. </a:t>
            </a:r>
            <a:endParaRPr lang="en-US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321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28600"/>
            <a:ext cx="5311562" cy="808038"/>
          </a:xfrm>
        </p:spPr>
        <p:txBody>
          <a:bodyPr>
            <a:normAutofit/>
          </a:bodyPr>
          <a:lstStyle/>
          <a:p>
            <a:pPr algn="ctr"/>
            <a:r>
              <a:rPr lang="en-US" sz="3000" b="1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Results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88078327"/>
              </p:ext>
            </p:extLst>
          </p:nvPr>
        </p:nvGraphicFramePr>
        <p:xfrm>
          <a:off x="533400" y="1219200"/>
          <a:ext cx="6096000" cy="155448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524000"/>
                <a:gridCol w="1447800"/>
                <a:gridCol w="16002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SVM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Weighted</a:t>
                      </a:r>
                      <a:r>
                        <a:rPr lang="en-US" sz="2100" baseline="0" dirty="0" smtClean="0"/>
                        <a:t> SVM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Hybrid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Linear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71%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73.9%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73.8%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Kernel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83.4%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83.6%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84%</a:t>
                      </a:r>
                      <a:endParaRPr lang="en-US" sz="21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264624668"/>
              </p:ext>
            </p:extLst>
          </p:nvPr>
        </p:nvGraphicFramePr>
        <p:xfrm>
          <a:off x="2057400" y="3429000"/>
          <a:ext cx="6096000" cy="297688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3124200"/>
                <a:gridCol w="1676400"/>
                <a:gridCol w="1295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Weighted SVM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Hybrid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Number</a:t>
                      </a:r>
                      <a:r>
                        <a:rPr lang="en-US" sz="2100" baseline="0" dirty="0" smtClean="0"/>
                        <a:t> of kernel evaluations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600-1000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230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Number of parameters</a:t>
                      </a:r>
                      <a:r>
                        <a:rPr lang="en-US" sz="2100" baseline="0" dirty="0" smtClean="0"/>
                        <a:t> in optimization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7680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230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Number</a:t>
                      </a:r>
                      <a:r>
                        <a:rPr lang="en-US" sz="2100" baseline="0" dirty="0" smtClean="0"/>
                        <a:t> of constraints in optimization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7680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31</a:t>
                      </a:r>
                      <a:endParaRPr lang="en-US" sz="21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100" dirty="0" smtClean="0"/>
                        <a:t>Memory</a:t>
                      </a:r>
                      <a:r>
                        <a:rPr lang="en-US" sz="2100" baseline="0" dirty="0" smtClean="0"/>
                        <a:t> usage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450M</a:t>
                      </a:r>
                      <a:endParaRPr lang="en-US" sz="2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 smtClean="0"/>
                        <a:t>4.5M</a:t>
                      </a:r>
                      <a:endParaRPr lang="en-US" sz="21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91690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534400" cy="667875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200" dirty="0" smtClean="0"/>
              <a:t>In a nutshell…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One-against-all classification.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/>
              <a:t>P</a:t>
            </a:r>
            <a:r>
              <a:rPr lang="en-US" sz="2400" dirty="0" smtClean="0"/>
              <a:t>ositive class =  cars, negative class = </a:t>
            </a:r>
            <a:r>
              <a:rPr lang="en-US" sz="2400" i="1" dirty="0" smtClean="0"/>
              <a:t>all</a:t>
            </a:r>
            <a:r>
              <a:rPr lang="en-US" sz="2400" dirty="0" smtClean="0"/>
              <a:t> non-cars </a:t>
            </a:r>
            <a:r>
              <a:rPr lang="en-US" sz="2400" dirty="0"/>
              <a:t>(</a:t>
            </a:r>
            <a:r>
              <a:rPr lang="en-US" sz="2400" dirty="0" smtClean="0"/>
              <a:t>= </a:t>
            </a:r>
            <a:r>
              <a:rPr lang="en-US" sz="2400" i="1" dirty="0" smtClean="0"/>
              <a:t>background</a:t>
            </a:r>
            <a:r>
              <a:rPr lang="en-US" sz="2400" dirty="0" smtClean="0"/>
              <a:t>)</a:t>
            </a:r>
            <a:r>
              <a:rPr lang="en-US" sz="2400" i="1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SVM etc. requires samples from both classes (and one-class SVM is too simple to work here).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Hard to sample from the (huge) background.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/>
          </a:p>
          <a:p>
            <a:r>
              <a:rPr lang="en-US" sz="2400" b="1" dirty="0" smtClean="0"/>
              <a:t>Proposed solution: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Represent background by a </a:t>
            </a:r>
            <a:r>
              <a:rPr lang="en-US" sz="2400" i="1" dirty="0" smtClean="0"/>
              <a:t>distribution.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24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smtClean="0"/>
              <a:t>Construct a “hybrid” classifier, separating positive </a:t>
            </a:r>
            <a:r>
              <a:rPr lang="en-US" sz="2400" i="1" dirty="0" smtClean="0"/>
              <a:t>samples</a:t>
            </a:r>
            <a:r>
              <a:rPr lang="en-US" sz="2400" dirty="0" smtClean="0"/>
              <a:t> from background </a:t>
            </a:r>
            <a:r>
              <a:rPr lang="en-US" sz="2400" i="1" dirty="0"/>
              <a:t>distribution</a:t>
            </a:r>
            <a:r>
              <a:rPr lang="en-US" sz="2400" i="1" dirty="0" smtClean="0"/>
              <a:t>.</a:t>
            </a:r>
          </a:p>
          <a:p>
            <a:r>
              <a:rPr lang="en-US" dirty="0" smtClean="0"/>
              <a:t> 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40853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324600" cy="80803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Classes Diversity in Natural Images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865"/>
          <a:stretch/>
        </p:blipFill>
        <p:spPr>
          <a:xfrm>
            <a:off x="533400" y="914400"/>
            <a:ext cx="8121800" cy="5574241"/>
          </a:xfrm>
        </p:spPr>
      </p:pic>
    </p:spTree>
    <p:extLst>
      <p:ext uri="{BB962C8B-B14F-4D97-AF65-F5344CB8AC3E}">
        <p14:creationId xmlns:p14="http://schemas.microsoft.com/office/powerpoint/2010/main" xmlns="" val="1519645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152400"/>
            <a:ext cx="5311562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Previous Work</a:t>
            </a:r>
            <a:endParaRPr lang="en-US" sz="3600" b="1" dirty="0">
              <a:solidFill>
                <a:schemeClr val="accent1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7598" y="1295400"/>
            <a:ext cx="8458200" cy="2308324"/>
          </a:xfrm>
          <a:prstGeom prst="rect">
            <a:avLst/>
          </a:prstGeom>
          <a:solidFill>
            <a:srgbClr val="FBFBF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Cost sensitive methods</a:t>
            </a:r>
            <a:r>
              <a:rPr lang="en-US" sz="2400" dirty="0" smtClean="0"/>
              <a:t> (e.g. </a:t>
            </a:r>
            <a:r>
              <a:rPr lang="en-US" sz="2400" dirty="0"/>
              <a:t>W</a:t>
            </a:r>
            <a:r>
              <a:rPr lang="en-US" sz="2400" dirty="0" smtClean="0"/>
              <a:t>eighted SVM).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err="1" smtClean="0"/>
              <a:t>Undersampling</a:t>
            </a:r>
            <a:r>
              <a:rPr lang="en-US" sz="2400" b="1" dirty="0" smtClean="0"/>
              <a:t> the majority class</a:t>
            </a:r>
            <a:r>
              <a:rPr lang="en-US" sz="2400" dirty="0" smtClean="0"/>
              <a:t>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Oversampling the minority class.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 smtClean="0"/>
              <a:t>…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2373" y="3744035"/>
            <a:ext cx="7526444" cy="623248"/>
          </a:xfrm>
          <a:prstGeom prst="rect">
            <a:avLst/>
          </a:prstGeom>
          <a:solidFill>
            <a:srgbClr val="FBFBF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2300" dirty="0" smtClean="0"/>
              <a:t>Alas, these </a:t>
            </a:r>
            <a:r>
              <a:rPr lang="en-US" sz="2300" dirty="0"/>
              <a:t>methods do not </a:t>
            </a:r>
            <a:r>
              <a:rPr lang="en-US" sz="2300" dirty="0" smtClean="0"/>
              <a:t>solve the complexity issue.</a:t>
            </a:r>
            <a:endParaRPr lang="en-US" sz="2300" dirty="0"/>
          </a:p>
        </p:txBody>
      </p:sp>
      <p:sp>
        <p:nvSpPr>
          <p:cNvPr id="2" name="TextBox 1"/>
          <p:cNvSpPr txBox="1"/>
          <p:nvPr/>
        </p:nvSpPr>
        <p:spPr>
          <a:xfrm>
            <a:off x="597126" y="4644135"/>
            <a:ext cx="8244238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Linear </a:t>
            </a:r>
            <a:r>
              <a:rPr lang="en-US" b="1" dirty="0" smtClean="0"/>
              <a:t>SVM (</a:t>
            </a:r>
            <a:r>
              <a:rPr lang="en-US" b="1" dirty="0" err="1" smtClean="0"/>
              <a:t>Joachims</a:t>
            </a:r>
            <a:r>
              <a:rPr lang="en-US" b="1" dirty="0"/>
              <a:t>, 2006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 smtClean="0"/>
              <a:t>PEGASOS </a:t>
            </a:r>
            <a:r>
              <a:rPr lang="en-US" b="1" dirty="0"/>
              <a:t>(</a:t>
            </a:r>
            <a:r>
              <a:rPr lang="en-US" b="1" dirty="0" err="1"/>
              <a:t>Shalev-Shwartz</a:t>
            </a:r>
            <a:r>
              <a:rPr lang="en-US" b="1" dirty="0"/>
              <a:t> et al, 2007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Kernel Matrix </a:t>
            </a:r>
            <a:r>
              <a:rPr lang="en-US" b="1" dirty="0" smtClean="0"/>
              <a:t>approximation </a:t>
            </a:r>
            <a:r>
              <a:rPr lang="en-US" b="1" dirty="0"/>
              <a:t>(</a:t>
            </a:r>
            <a:r>
              <a:rPr lang="en-US" b="1" dirty="0" err="1"/>
              <a:t>Keerthi</a:t>
            </a:r>
            <a:r>
              <a:rPr lang="en-US" b="1" dirty="0"/>
              <a:t> et al ,2006; </a:t>
            </a:r>
            <a:r>
              <a:rPr lang="en-US" b="1" dirty="0" err="1"/>
              <a:t>Joachims</a:t>
            </a:r>
            <a:r>
              <a:rPr lang="en-US" b="1" dirty="0"/>
              <a:t> et al, 2009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Special kernel forms: (</a:t>
            </a:r>
            <a:r>
              <a:rPr lang="en-US" b="1" dirty="0" err="1"/>
              <a:t>Maji</a:t>
            </a:r>
            <a:r>
              <a:rPr lang="en-US" b="1" dirty="0"/>
              <a:t> et al, 2008; </a:t>
            </a:r>
            <a:r>
              <a:rPr lang="en-US" b="1" dirty="0" err="1"/>
              <a:t>Perronnin</a:t>
            </a:r>
            <a:r>
              <a:rPr lang="en-US" b="1" dirty="0"/>
              <a:t> et al 2010</a:t>
            </a:r>
            <a:r>
              <a:rPr lang="en-US" b="1" dirty="0" smtClean="0"/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/>
              <a:t>Discriminative </a:t>
            </a:r>
            <a:r>
              <a:rPr lang="en-US" b="1" dirty="0" err="1"/>
              <a:t>Decorrelation</a:t>
            </a:r>
            <a:r>
              <a:rPr lang="en-US" b="1" dirty="0"/>
              <a:t> for Clustering and </a:t>
            </a:r>
            <a:r>
              <a:rPr lang="en-US" b="1" dirty="0" smtClean="0"/>
              <a:t>Classification (</a:t>
            </a:r>
            <a:r>
              <a:rPr lang="en-US" b="1" dirty="0" err="1" smtClean="0"/>
              <a:t>Hariharan</a:t>
            </a:r>
            <a:r>
              <a:rPr lang="en-US" b="1" dirty="0" smtClean="0"/>
              <a:t> et al, 2012).</a:t>
            </a:r>
            <a:endParaRPr lang="he-I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0675" y="325437"/>
            <a:ext cx="6172200" cy="808038"/>
          </a:xfrm>
        </p:spPr>
        <p:txBody>
          <a:bodyPr>
            <a:normAutofit fontScale="90000"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M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.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Osadchy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&amp; D. </a:t>
            </a:r>
            <a:r>
              <a:rPr lang="en-US" sz="3200" b="1" dirty="0" err="1">
                <a:solidFill>
                  <a:schemeClr val="accent1">
                    <a:lumMod val="75000"/>
                  </a:schemeClr>
                </a:solidFill>
              </a:rPr>
              <a:t>Keren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(CVPR 2006</a:t>
            </a:r>
            <a:r>
              <a:rPr lang="en-US" sz="3200" b="1" dirty="0">
                <a:solidFill>
                  <a:schemeClr val="accent1">
                    <a:lumMod val="75000"/>
                  </a:schemeClr>
                </a:solidFill>
              </a:rPr>
              <a:t>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1536786"/>
            <a:ext cx="6134100" cy="1685077"/>
          </a:xfrm>
          <a:prstGeom prst="rect">
            <a:avLst/>
          </a:prstGeom>
          <a:solidFill>
            <a:srgbClr val="FBFBF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indent="-514350">
              <a:lnSpc>
                <a:spcPct val="150000"/>
              </a:lnSpc>
            </a:pPr>
            <a:r>
              <a:rPr lang="en-US" sz="2300" dirty="0" smtClean="0"/>
              <a:t>Instead </a:t>
            </a:r>
            <a:r>
              <a:rPr lang="en-US" sz="2300" dirty="0"/>
              <a:t>of minimizing the </a:t>
            </a:r>
            <a:r>
              <a:rPr lang="en-US" sz="2300" i="1" dirty="0"/>
              <a:t>number</a:t>
            </a:r>
            <a:r>
              <a:rPr lang="en-US" sz="2300" dirty="0"/>
              <a:t> of </a:t>
            </a:r>
            <a:r>
              <a:rPr lang="en-US" sz="2300" dirty="0" smtClean="0"/>
              <a:t>background samples: minimize the overall </a:t>
            </a:r>
            <a:r>
              <a:rPr lang="en-US" sz="2300" i="1" dirty="0" smtClean="0"/>
              <a:t>probability </a:t>
            </a:r>
            <a:r>
              <a:rPr lang="en-US" sz="2300" i="1" dirty="0"/>
              <a:t>v</a:t>
            </a:r>
            <a:r>
              <a:rPr lang="en-US" sz="2300" i="1" dirty="0" smtClean="0"/>
              <a:t>olume </a:t>
            </a:r>
            <a:r>
              <a:rPr lang="en-US" sz="2300" dirty="0" smtClean="0"/>
              <a:t>of the background prior in the acceptance region.</a:t>
            </a:r>
          </a:p>
        </p:txBody>
      </p: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6341268" y="1505743"/>
            <a:ext cx="2676525" cy="2068513"/>
            <a:chOff x="649" y="1478"/>
            <a:chExt cx="1686" cy="1303"/>
          </a:xfrm>
        </p:grpSpPr>
        <p:sp>
          <p:nvSpPr>
            <p:cNvPr id="7" name="Freeform 20"/>
            <p:cNvSpPr>
              <a:spLocks/>
            </p:cNvSpPr>
            <p:nvPr/>
          </p:nvSpPr>
          <p:spPr bwMode="auto">
            <a:xfrm>
              <a:off x="649" y="1478"/>
              <a:ext cx="1686" cy="1303"/>
            </a:xfrm>
            <a:custGeom>
              <a:avLst/>
              <a:gdLst>
                <a:gd name="T0" fmla="*/ 648 w 2251"/>
                <a:gd name="T1" fmla="*/ 127 h 1303"/>
                <a:gd name="T2" fmla="*/ 869 w 2251"/>
                <a:gd name="T3" fmla="*/ 50 h 1303"/>
                <a:gd name="T4" fmla="*/ 1008 w 2251"/>
                <a:gd name="T5" fmla="*/ 0 h 1303"/>
                <a:gd name="T6" fmla="*/ 1218 w 2251"/>
                <a:gd name="T7" fmla="*/ 5 h 1303"/>
                <a:gd name="T8" fmla="*/ 1274 w 2251"/>
                <a:gd name="T9" fmla="*/ 17 h 1303"/>
                <a:gd name="T10" fmla="*/ 1296 w 2251"/>
                <a:gd name="T11" fmla="*/ 22 h 1303"/>
                <a:gd name="T12" fmla="*/ 1340 w 2251"/>
                <a:gd name="T13" fmla="*/ 50 h 1303"/>
                <a:gd name="T14" fmla="*/ 1346 w 2251"/>
                <a:gd name="T15" fmla="*/ 72 h 1303"/>
                <a:gd name="T16" fmla="*/ 1390 w 2251"/>
                <a:gd name="T17" fmla="*/ 100 h 1303"/>
                <a:gd name="T18" fmla="*/ 1645 w 2251"/>
                <a:gd name="T19" fmla="*/ 144 h 1303"/>
                <a:gd name="T20" fmla="*/ 1783 w 2251"/>
                <a:gd name="T21" fmla="*/ 155 h 1303"/>
                <a:gd name="T22" fmla="*/ 1888 w 2251"/>
                <a:gd name="T23" fmla="*/ 183 h 1303"/>
                <a:gd name="T24" fmla="*/ 2027 w 2251"/>
                <a:gd name="T25" fmla="*/ 244 h 1303"/>
                <a:gd name="T26" fmla="*/ 2232 w 2251"/>
                <a:gd name="T27" fmla="*/ 371 h 1303"/>
                <a:gd name="T28" fmla="*/ 2204 w 2251"/>
                <a:gd name="T29" fmla="*/ 620 h 1303"/>
                <a:gd name="T30" fmla="*/ 2143 w 2251"/>
                <a:gd name="T31" fmla="*/ 703 h 1303"/>
                <a:gd name="T32" fmla="*/ 2104 w 2251"/>
                <a:gd name="T33" fmla="*/ 781 h 1303"/>
                <a:gd name="T34" fmla="*/ 1988 w 2251"/>
                <a:gd name="T35" fmla="*/ 1036 h 1303"/>
                <a:gd name="T36" fmla="*/ 1972 w 2251"/>
                <a:gd name="T37" fmla="*/ 1063 h 1303"/>
                <a:gd name="T38" fmla="*/ 1717 w 2251"/>
                <a:gd name="T39" fmla="*/ 1174 h 1303"/>
                <a:gd name="T40" fmla="*/ 1423 w 2251"/>
                <a:gd name="T41" fmla="*/ 1135 h 1303"/>
                <a:gd name="T42" fmla="*/ 1318 w 2251"/>
                <a:gd name="T43" fmla="*/ 1146 h 1303"/>
                <a:gd name="T44" fmla="*/ 1296 w 2251"/>
                <a:gd name="T45" fmla="*/ 1163 h 1303"/>
                <a:gd name="T46" fmla="*/ 1174 w 2251"/>
                <a:gd name="T47" fmla="*/ 1229 h 1303"/>
                <a:gd name="T48" fmla="*/ 1124 w 2251"/>
                <a:gd name="T49" fmla="*/ 1241 h 1303"/>
                <a:gd name="T50" fmla="*/ 1024 w 2251"/>
                <a:gd name="T51" fmla="*/ 1252 h 1303"/>
                <a:gd name="T52" fmla="*/ 869 w 2251"/>
                <a:gd name="T53" fmla="*/ 1274 h 1303"/>
                <a:gd name="T54" fmla="*/ 615 w 2251"/>
                <a:gd name="T55" fmla="*/ 1274 h 1303"/>
                <a:gd name="T56" fmla="*/ 426 w 2251"/>
                <a:gd name="T57" fmla="*/ 1202 h 1303"/>
                <a:gd name="T58" fmla="*/ 299 w 2251"/>
                <a:gd name="T59" fmla="*/ 1119 h 1303"/>
                <a:gd name="T60" fmla="*/ 244 w 2251"/>
                <a:gd name="T61" fmla="*/ 1063 h 1303"/>
                <a:gd name="T62" fmla="*/ 100 w 2251"/>
                <a:gd name="T63" fmla="*/ 953 h 1303"/>
                <a:gd name="T64" fmla="*/ 88 w 2251"/>
                <a:gd name="T65" fmla="*/ 892 h 1303"/>
                <a:gd name="T66" fmla="*/ 50 w 2251"/>
                <a:gd name="T67" fmla="*/ 814 h 1303"/>
                <a:gd name="T68" fmla="*/ 33 w 2251"/>
                <a:gd name="T69" fmla="*/ 781 h 1303"/>
                <a:gd name="T70" fmla="*/ 0 w 2251"/>
                <a:gd name="T71" fmla="*/ 731 h 1303"/>
                <a:gd name="T72" fmla="*/ 11 w 2251"/>
                <a:gd name="T73" fmla="*/ 631 h 1303"/>
                <a:gd name="T74" fmla="*/ 50 w 2251"/>
                <a:gd name="T75" fmla="*/ 554 h 1303"/>
                <a:gd name="T76" fmla="*/ 266 w 2251"/>
                <a:gd name="T77" fmla="*/ 310 h 1303"/>
                <a:gd name="T78" fmla="*/ 354 w 2251"/>
                <a:gd name="T79" fmla="*/ 255 h 1303"/>
                <a:gd name="T80" fmla="*/ 648 w 2251"/>
                <a:gd name="T81" fmla="*/ 127 h 130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51"/>
                <a:gd name="T124" fmla="*/ 0 h 1303"/>
                <a:gd name="T125" fmla="*/ 2251 w 2251"/>
                <a:gd name="T126" fmla="*/ 1303 h 130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51" h="1303">
                  <a:moveTo>
                    <a:pt x="648" y="127"/>
                  </a:moveTo>
                  <a:cubicBezTo>
                    <a:pt x="666" y="101"/>
                    <a:pt x="842" y="62"/>
                    <a:pt x="869" y="50"/>
                  </a:cubicBezTo>
                  <a:cubicBezTo>
                    <a:pt x="916" y="29"/>
                    <a:pt x="956" y="8"/>
                    <a:pt x="1008" y="0"/>
                  </a:cubicBezTo>
                  <a:cubicBezTo>
                    <a:pt x="1078" y="2"/>
                    <a:pt x="1148" y="1"/>
                    <a:pt x="1218" y="5"/>
                  </a:cubicBezTo>
                  <a:cubicBezTo>
                    <a:pt x="1237" y="6"/>
                    <a:pt x="1255" y="13"/>
                    <a:pt x="1274" y="17"/>
                  </a:cubicBezTo>
                  <a:cubicBezTo>
                    <a:pt x="1281" y="19"/>
                    <a:pt x="1296" y="22"/>
                    <a:pt x="1296" y="22"/>
                  </a:cubicBezTo>
                  <a:cubicBezTo>
                    <a:pt x="1309" y="28"/>
                    <a:pt x="1331" y="38"/>
                    <a:pt x="1340" y="50"/>
                  </a:cubicBezTo>
                  <a:cubicBezTo>
                    <a:pt x="1344" y="56"/>
                    <a:pt x="1342" y="66"/>
                    <a:pt x="1346" y="72"/>
                  </a:cubicBezTo>
                  <a:cubicBezTo>
                    <a:pt x="1356" y="86"/>
                    <a:pt x="1375" y="91"/>
                    <a:pt x="1390" y="100"/>
                  </a:cubicBezTo>
                  <a:cubicBezTo>
                    <a:pt x="1446" y="173"/>
                    <a:pt x="1570" y="142"/>
                    <a:pt x="1645" y="144"/>
                  </a:cubicBezTo>
                  <a:cubicBezTo>
                    <a:pt x="1691" y="148"/>
                    <a:pt x="1737" y="149"/>
                    <a:pt x="1783" y="155"/>
                  </a:cubicBezTo>
                  <a:cubicBezTo>
                    <a:pt x="1819" y="160"/>
                    <a:pt x="1851" y="178"/>
                    <a:pt x="1888" y="183"/>
                  </a:cubicBezTo>
                  <a:cubicBezTo>
                    <a:pt x="1937" y="199"/>
                    <a:pt x="1980" y="225"/>
                    <a:pt x="2027" y="244"/>
                  </a:cubicBezTo>
                  <a:cubicBezTo>
                    <a:pt x="2119" y="281"/>
                    <a:pt x="2169" y="291"/>
                    <a:pt x="2232" y="371"/>
                  </a:cubicBezTo>
                  <a:cubicBezTo>
                    <a:pt x="2246" y="448"/>
                    <a:pt x="2251" y="551"/>
                    <a:pt x="2204" y="620"/>
                  </a:cubicBezTo>
                  <a:cubicBezTo>
                    <a:pt x="2190" y="669"/>
                    <a:pt x="2169" y="668"/>
                    <a:pt x="2143" y="703"/>
                  </a:cubicBezTo>
                  <a:cubicBezTo>
                    <a:pt x="2128" y="723"/>
                    <a:pt x="2114" y="758"/>
                    <a:pt x="2104" y="781"/>
                  </a:cubicBezTo>
                  <a:cubicBezTo>
                    <a:pt x="2064" y="868"/>
                    <a:pt x="2043" y="957"/>
                    <a:pt x="1988" y="1036"/>
                  </a:cubicBezTo>
                  <a:cubicBezTo>
                    <a:pt x="1982" y="1045"/>
                    <a:pt x="1979" y="1056"/>
                    <a:pt x="1972" y="1063"/>
                  </a:cubicBezTo>
                  <a:cubicBezTo>
                    <a:pt x="1905" y="1130"/>
                    <a:pt x="1808" y="1162"/>
                    <a:pt x="1717" y="1174"/>
                  </a:cubicBezTo>
                  <a:cubicBezTo>
                    <a:pt x="1453" y="1162"/>
                    <a:pt x="1554" y="1179"/>
                    <a:pt x="1423" y="1135"/>
                  </a:cubicBezTo>
                  <a:cubicBezTo>
                    <a:pt x="1388" y="1139"/>
                    <a:pt x="1352" y="1138"/>
                    <a:pt x="1318" y="1146"/>
                  </a:cubicBezTo>
                  <a:cubicBezTo>
                    <a:pt x="1309" y="1148"/>
                    <a:pt x="1304" y="1158"/>
                    <a:pt x="1296" y="1163"/>
                  </a:cubicBezTo>
                  <a:cubicBezTo>
                    <a:pt x="1258" y="1187"/>
                    <a:pt x="1217" y="1218"/>
                    <a:pt x="1174" y="1229"/>
                  </a:cubicBezTo>
                  <a:cubicBezTo>
                    <a:pt x="1157" y="1233"/>
                    <a:pt x="1141" y="1238"/>
                    <a:pt x="1124" y="1241"/>
                  </a:cubicBezTo>
                  <a:cubicBezTo>
                    <a:pt x="1091" y="1246"/>
                    <a:pt x="1024" y="1252"/>
                    <a:pt x="1024" y="1252"/>
                  </a:cubicBezTo>
                  <a:cubicBezTo>
                    <a:pt x="972" y="1264"/>
                    <a:pt x="921" y="1268"/>
                    <a:pt x="869" y="1274"/>
                  </a:cubicBezTo>
                  <a:cubicBezTo>
                    <a:pt x="770" y="1303"/>
                    <a:pt x="725" y="1292"/>
                    <a:pt x="615" y="1274"/>
                  </a:cubicBezTo>
                  <a:cubicBezTo>
                    <a:pt x="553" y="1247"/>
                    <a:pt x="489" y="1227"/>
                    <a:pt x="426" y="1202"/>
                  </a:cubicBezTo>
                  <a:cubicBezTo>
                    <a:pt x="383" y="1185"/>
                    <a:pt x="334" y="1149"/>
                    <a:pt x="299" y="1119"/>
                  </a:cubicBezTo>
                  <a:cubicBezTo>
                    <a:pt x="279" y="1102"/>
                    <a:pt x="266" y="1078"/>
                    <a:pt x="244" y="1063"/>
                  </a:cubicBezTo>
                  <a:cubicBezTo>
                    <a:pt x="194" y="1028"/>
                    <a:pt x="143" y="996"/>
                    <a:pt x="100" y="953"/>
                  </a:cubicBezTo>
                  <a:cubicBezTo>
                    <a:pt x="95" y="933"/>
                    <a:pt x="94" y="912"/>
                    <a:pt x="88" y="892"/>
                  </a:cubicBezTo>
                  <a:cubicBezTo>
                    <a:pt x="80" y="868"/>
                    <a:pt x="60" y="838"/>
                    <a:pt x="50" y="814"/>
                  </a:cubicBezTo>
                  <a:cubicBezTo>
                    <a:pt x="45" y="803"/>
                    <a:pt x="39" y="792"/>
                    <a:pt x="33" y="781"/>
                  </a:cubicBezTo>
                  <a:cubicBezTo>
                    <a:pt x="23" y="764"/>
                    <a:pt x="0" y="731"/>
                    <a:pt x="0" y="731"/>
                  </a:cubicBezTo>
                  <a:cubicBezTo>
                    <a:pt x="4" y="698"/>
                    <a:pt x="5" y="664"/>
                    <a:pt x="11" y="631"/>
                  </a:cubicBezTo>
                  <a:cubicBezTo>
                    <a:pt x="16" y="605"/>
                    <a:pt x="38" y="577"/>
                    <a:pt x="50" y="554"/>
                  </a:cubicBezTo>
                  <a:cubicBezTo>
                    <a:pt x="100" y="456"/>
                    <a:pt x="176" y="375"/>
                    <a:pt x="266" y="310"/>
                  </a:cubicBezTo>
                  <a:cubicBezTo>
                    <a:pt x="295" y="289"/>
                    <a:pt x="319" y="266"/>
                    <a:pt x="354" y="255"/>
                  </a:cubicBezTo>
                  <a:cubicBezTo>
                    <a:pt x="444" y="218"/>
                    <a:pt x="562" y="161"/>
                    <a:pt x="648" y="127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xmlns="" Requires="a14">
            <p:sp>
              <p:nvSpPr>
                <p:cNvPr id="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798" y="2011"/>
                  <a:ext cx="1445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</a:rPr>
                          <m:t>Background</m:t>
                        </m:r>
                        <m:r>
                          <a:rPr lang="en-US" sz="1800" b="0" i="0" smtClean="0">
                            <a:latin typeface="Cambria Math"/>
                          </a:rPr>
                          <m:t> ≈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All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Natural</m:t>
                        </m:r>
                        <m:r>
                          <a:rPr lang="en-US" sz="1800" b="0" i="0" smtClean="0">
                            <a:latin typeface="Cambria Math"/>
                            <a:ea typeface="Cambria Math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/>
                            <a:ea typeface="Cambria Math"/>
                          </a:rPr>
                          <m:t>Images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>
            <p:sp>
              <p:nvSpPr>
                <p:cNvPr id="8" name="Text Box 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98" y="2011"/>
                  <a:ext cx="1445" cy="403"/>
                </a:xfrm>
                <a:prstGeom prst="rect">
                  <a:avLst/>
                </a:prstGeom>
                <a:blipFill rotWithShape="1">
                  <a:blip r:embed="rId3" cstate="print"/>
                  <a:stretch>
                    <a:fillRect b="-6667"/>
                  </a:stretch>
                </a:blip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Group 36"/>
          <p:cNvGrpSpPr>
            <a:grpSpLocks/>
          </p:cNvGrpSpPr>
          <p:nvPr/>
        </p:nvGrpSpPr>
        <p:grpSpPr bwMode="auto">
          <a:xfrm>
            <a:off x="6621463" y="1143000"/>
            <a:ext cx="1379537" cy="962486"/>
            <a:chOff x="261" y="889"/>
            <a:chExt cx="953" cy="896"/>
          </a:xfrm>
        </p:grpSpPr>
        <p:sp>
          <p:nvSpPr>
            <p:cNvPr id="10" name="Freeform 22"/>
            <p:cNvSpPr>
              <a:spLocks/>
            </p:cNvSpPr>
            <p:nvPr/>
          </p:nvSpPr>
          <p:spPr bwMode="auto">
            <a:xfrm>
              <a:off x="832" y="1575"/>
              <a:ext cx="191" cy="210"/>
            </a:xfrm>
            <a:custGeom>
              <a:avLst/>
              <a:gdLst>
                <a:gd name="T0" fmla="*/ 0 w 144"/>
                <a:gd name="T1" fmla="*/ 67 h 83"/>
                <a:gd name="T2" fmla="*/ 56 w 144"/>
                <a:gd name="T3" fmla="*/ 6 h 83"/>
                <a:gd name="T4" fmla="*/ 128 w 144"/>
                <a:gd name="T5" fmla="*/ 0 h 83"/>
                <a:gd name="T6" fmla="*/ 144 w 144"/>
                <a:gd name="T7" fmla="*/ 45 h 83"/>
                <a:gd name="T8" fmla="*/ 67 w 144"/>
                <a:gd name="T9" fmla="*/ 28 h 83"/>
                <a:gd name="T10" fmla="*/ 28 w 144"/>
                <a:gd name="T11" fmla="*/ 83 h 83"/>
                <a:gd name="T12" fmla="*/ 0 w 144"/>
                <a:gd name="T13" fmla="*/ 67 h 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4"/>
                <a:gd name="T22" fmla="*/ 0 h 83"/>
                <a:gd name="T23" fmla="*/ 144 w 144"/>
                <a:gd name="T24" fmla="*/ 83 h 83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4" h="83">
                  <a:moveTo>
                    <a:pt x="0" y="67"/>
                  </a:moveTo>
                  <a:lnTo>
                    <a:pt x="56" y="6"/>
                  </a:lnTo>
                  <a:lnTo>
                    <a:pt x="128" y="0"/>
                  </a:lnTo>
                  <a:lnTo>
                    <a:pt x="144" y="45"/>
                  </a:lnTo>
                  <a:lnTo>
                    <a:pt x="67" y="28"/>
                  </a:lnTo>
                  <a:lnTo>
                    <a:pt x="28" y="83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25"/>
            <p:cNvSpPr txBox="1">
              <a:spLocks noChangeArrowheads="1"/>
            </p:cNvSpPr>
            <p:nvPr/>
          </p:nvSpPr>
          <p:spPr bwMode="auto">
            <a:xfrm>
              <a:off x="261" y="889"/>
              <a:ext cx="953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 dirty="0"/>
                <a:t>Object class</a:t>
              </a:r>
            </a:p>
          </p:txBody>
        </p:sp>
      </p:grpSp>
      <p:cxnSp>
        <p:nvCxnSpPr>
          <p:cNvPr id="5" name="Straight Arrow Connector 4"/>
          <p:cNvCxnSpPr/>
          <p:nvPr/>
        </p:nvCxnSpPr>
        <p:spPr>
          <a:xfrm>
            <a:off x="7311231" y="1505743"/>
            <a:ext cx="232569" cy="374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295275" y="3429000"/>
            <a:ext cx="3429000" cy="96012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400" dirty="0" smtClean="0">
                <a:solidFill>
                  <a:schemeClr val="tx1"/>
                </a:solidFill>
              </a:rPr>
              <a:t>No negative samples!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3848100" y="4534376"/>
            <a:ext cx="4876800" cy="2057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</a:rPr>
              <a:t>Less constraints in the optimization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 smtClean="0">
                <a:solidFill>
                  <a:schemeClr val="tx1"/>
                </a:solidFill>
              </a:rPr>
              <a:t>No negative SVs</a:t>
            </a:r>
          </a:p>
          <a:p>
            <a:pPr marL="342900" indent="-342900"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2100" dirty="0">
                <a:solidFill>
                  <a:schemeClr val="tx1"/>
                </a:solidFill>
              </a:rPr>
              <a:t>B</a:t>
            </a:r>
            <a:r>
              <a:rPr lang="en-US" sz="2100" dirty="0" smtClean="0">
                <a:solidFill>
                  <a:schemeClr val="tx1"/>
                </a:solidFill>
              </a:rPr>
              <a:t>ackground is modeled just once, very useful if you want many one-against-all classifiers.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 rot="10418586">
            <a:off x="777402" y="3203776"/>
            <a:ext cx="5712202" cy="3348285"/>
          </a:xfrm>
          <a:prstGeom prst="rect">
            <a:avLst/>
          </a:prstGeom>
          <a:gradFill rotWithShape="1">
            <a:gsLst>
              <a:gs pos="0">
                <a:srgbClr val="3333FF">
                  <a:gamma/>
                  <a:tint val="0"/>
                  <a:invGamma/>
                </a:srgbClr>
              </a:gs>
              <a:gs pos="50000">
                <a:srgbClr val="3333FF"/>
              </a:gs>
              <a:gs pos="100000">
                <a:srgbClr val="3333FF">
                  <a:gamma/>
                  <a:tint val="0"/>
                  <a:invGamma/>
                </a:srgbClr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he-IL"/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766700" y="431579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dirty="0" smtClean="0"/>
              <a:t>“Hybrid SVM”: positive samples, negative prior.</a:t>
            </a:r>
            <a:endParaRPr lang="en-US" dirty="0"/>
          </a:p>
        </p:txBody>
      </p:sp>
      <p:sp>
        <p:nvSpPr>
          <p:cNvPr id="6" name="Line 15"/>
          <p:cNvSpPr>
            <a:spLocks noChangeShapeType="1"/>
          </p:cNvSpPr>
          <p:nvPr/>
        </p:nvSpPr>
        <p:spPr bwMode="auto">
          <a:xfrm rot="2199380" flipH="1">
            <a:off x="1901315" y="2063272"/>
            <a:ext cx="1246879" cy="448502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he-IL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3300" y="1544328"/>
            <a:ext cx="5029200" cy="1344612"/>
          </a:xfrm>
          <a:prstGeom prst="rect">
            <a:avLst/>
          </a:prstGeom>
          <a:solidFill>
            <a:srgbClr val="FFFF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Oval 9"/>
          <p:cNvSpPr>
            <a:spLocks noChangeArrowheads="1"/>
          </p:cNvSpPr>
          <p:nvPr/>
        </p:nvSpPr>
        <p:spPr bwMode="auto">
          <a:xfrm>
            <a:off x="3124200" y="3429000"/>
            <a:ext cx="139700" cy="1270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he-IL"/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371600" y="4495800"/>
            <a:ext cx="141287" cy="1270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he-IL"/>
          </a:p>
        </p:txBody>
      </p:sp>
      <p:sp>
        <p:nvSpPr>
          <p:cNvPr id="12" name="Oval 11"/>
          <p:cNvSpPr>
            <a:spLocks noChangeArrowheads="1"/>
          </p:cNvSpPr>
          <p:nvPr/>
        </p:nvSpPr>
        <p:spPr bwMode="auto">
          <a:xfrm>
            <a:off x="2514600" y="3505200"/>
            <a:ext cx="139700" cy="127000"/>
          </a:xfrm>
          <a:prstGeom prst="ellipse">
            <a:avLst/>
          </a:prstGeom>
          <a:solidFill>
            <a:srgbClr val="FF6600"/>
          </a:solidFill>
          <a:ln w="9525" algn="ctr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r" defTabSz="914400" rtl="1" eaLnBrk="1" latinLnBrk="0" hangingPunct="1"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endParaRPr lang="he-IL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455654733"/>
              </p:ext>
            </p:extLst>
          </p:nvPr>
        </p:nvGraphicFramePr>
        <p:xfrm>
          <a:off x="1700213" y="3651250"/>
          <a:ext cx="615950" cy="615950"/>
        </p:xfrm>
        <a:graphic>
          <a:graphicData uri="http://schemas.openxmlformats.org/presentationml/2006/ole">
            <p:oleObj spid="_x0000_s28744" name="Equation" r:id="rId4" imgW="164880" imgH="164880" progId="Equation.3">
              <p:embed/>
            </p:oleObj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32176" y="53625"/>
            <a:ext cx="4688647" cy="55891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smtClean="0">
                <a:solidFill>
                  <a:schemeClr val="accent1">
                    <a:lumMod val="75000"/>
                  </a:schemeClr>
                </a:solidFill>
              </a:rPr>
              <a:t>M.Osadchy &amp; D. Keren (CVPR 2006) , cont.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42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76" y="53625"/>
            <a:ext cx="4688647" cy="558915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M.Osadchy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&amp; D. </a:t>
            </a:r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</a:rPr>
              <a:t>Keren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</a:rPr>
              <a:t> (CVPR 2006) , cont.</a:t>
            </a:r>
            <a:endParaRPr lang="en-US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053454980"/>
              </p:ext>
            </p:extLst>
          </p:nvPr>
        </p:nvGraphicFramePr>
        <p:xfrm>
          <a:off x="293688" y="1439863"/>
          <a:ext cx="3694112" cy="3521075"/>
        </p:xfrm>
        <a:graphic>
          <a:graphicData uri="http://schemas.openxmlformats.org/presentationml/2006/ole">
            <p:oleObj spid="_x0000_s26912" name="Equation" r:id="rId3" imgW="2031840" imgH="1930320" progId="Equation.3">
              <p:embed/>
            </p:oleObj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724400" y="2895600"/>
            <a:ext cx="4267200" cy="1981200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200" dirty="0" smtClean="0">
                <a:solidFill>
                  <a:schemeClr val="tx1"/>
                </a:solidFill>
              </a:rPr>
              <a:t>“</a:t>
            </a:r>
            <a:r>
              <a:rPr lang="en-US" sz="2000" dirty="0" smtClean="0">
                <a:solidFill>
                  <a:schemeClr val="tx1"/>
                </a:solidFill>
              </a:rPr>
              <a:t>Boltzmann” prior: characterizes grey level features. Gaussian smoothness-based probability.</a:t>
            </a:r>
          </a:p>
          <a:p>
            <a:pPr marL="342900" indent="-342900">
              <a:buClr>
                <a:srgbClr val="C00000"/>
              </a:buClr>
              <a:buFont typeface="Arial" pitchFamily="34" charset="0"/>
              <a:buChar char="•"/>
            </a:pPr>
            <a:r>
              <a:rPr lang="en-US" sz="2000" b="1" dirty="0" smtClean="0">
                <a:solidFill>
                  <a:schemeClr val="tx1"/>
                </a:solidFill>
              </a:rPr>
              <a:t>ONE</a:t>
            </a:r>
            <a:r>
              <a:rPr lang="en-US" sz="2000" dirty="0" smtClean="0">
                <a:solidFill>
                  <a:schemeClr val="tx1"/>
                </a:solidFill>
              </a:rPr>
              <a:t> constraint on the probability, instead of many constraints on negative samples.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3124200"/>
            <a:ext cx="3429000" cy="2049780"/>
          </a:xfrm>
          <a:prstGeom prst="ellipse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3886200" y="3886200"/>
            <a:ext cx="685800" cy="15240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530284" y="5589239"/>
            <a:ext cx="5751906" cy="1171109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Expression for the probability that </a:t>
            </a:r>
            <a:endParaRPr lang="en-US" sz="2200" dirty="0">
              <a:solidFill>
                <a:schemeClr val="tx1"/>
              </a:solidFill>
            </a:endParaRPr>
          </a:p>
          <a:p>
            <a:pPr>
              <a:buClr>
                <a:srgbClr val="C00000"/>
              </a:buClr>
            </a:pPr>
            <a:r>
              <a:rPr lang="en-US" sz="2200" dirty="0" smtClean="0">
                <a:solidFill>
                  <a:schemeClr val="tx1"/>
                </a:solidFill>
              </a:rPr>
              <a:t>for a natural image x , vector w,  and scalar </a:t>
            </a:r>
            <a:r>
              <a:rPr lang="en-US" sz="2200" i="1" dirty="0" smtClean="0">
                <a:solidFill>
                  <a:schemeClr val="tx1"/>
                </a:solidFill>
              </a:rPr>
              <a:t>b.</a:t>
            </a:r>
            <a:endParaRPr lang="en-US" sz="20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2605758277"/>
              </p:ext>
            </p:extLst>
          </p:nvPr>
        </p:nvGraphicFramePr>
        <p:xfrm>
          <a:off x="4526995" y="5850455"/>
          <a:ext cx="1455737" cy="323850"/>
        </p:xfrm>
        <a:graphic>
          <a:graphicData uri="http://schemas.openxmlformats.org/presentationml/2006/ole">
            <p:oleObj spid="_x0000_s26913" name="Equation" r:id="rId4" imgW="799920" imgH="177480" progId="Equation.3">
              <p:embed/>
            </p:oleObj>
          </a:graphicData>
        </a:graphic>
      </p:graphicFrame>
      <p:cxnSp>
        <p:nvCxnSpPr>
          <p:cNvPr id="14" name="Straight Arrow Connector 13"/>
          <p:cNvCxnSpPr/>
          <p:nvPr/>
        </p:nvCxnSpPr>
        <p:spPr>
          <a:xfrm flipH="1" flipV="1">
            <a:off x="2681790" y="5004175"/>
            <a:ext cx="765085" cy="495055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041830" y="638690"/>
            <a:ext cx="3150350" cy="558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1" u="sng" dirty="0" smtClean="0"/>
              <a:t>Problem formulation</a:t>
            </a:r>
            <a:endParaRPr lang="en-US" sz="2800" b="1" u="sng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6530763" cy="808038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Contributions of Current Work</a:t>
            </a:r>
            <a:endParaRPr lang="en-US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1676400"/>
            <a:ext cx="8206740" cy="2341025"/>
          </a:xfrm>
          <a:prstGeom prst="rect">
            <a:avLst/>
          </a:prstGeom>
          <a:solidFill>
            <a:srgbClr val="FBFBFB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dirty="0" smtClean="0"/>
              <a:t>Work with </a:t>
            </a:r>
            <a:r>
              <a:rPr lang="en-US" sz="2500" b="1" dirty="0" smtClean="0"/>
              <a:t>SIFT.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b="1" dirty="0" err="1" smtClean="0"/>
              <a:t>Kernelize</a:t>
            </a:r>
            <a:r>
              <a:rPr lang="en-US" sz="2500" b="1" dirty="0" smtClean="0"/>
              <a:t>.</a:t>
            </a:r>
            <a:endParaRPr lang="en-US" sz="2500" b="1" dirty="0"/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500" b="1" dirty="0" smtClean="0"/>
              <a:t>Kernel hybrid classifier, </a:t>
            </a:r>
            <a:r>
              <a:rPr lang="en-US" sz="2500" dirty="0" smtClean="0"/>
              <a:t>which is more efficient than kernel SVM, without compromising accuracy. </a:t>
            </a: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830263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2620962"/>
            <a:ext cx="7696200" cy="808038"/>
          </a:xfrm>
        </p:spPr>
        <p:txBody>
          <a:bodyPr>
            <a:noAutofit/>
          </a:bodyPr>
          <a:lstStyle/>
          <a:p>
            <a:pPr marL="514350" indent="-514350">
              <a:lnSpc>
                <a:spcPct val="150000"/>
              </a:lnSpc>
            </a:pPr>
            <a:r>
              <a:rPr lang="en-US" sz="3000" dirty="0"/>
              <a:t>How do projections of natural images look like?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9120" y="3581400"/>
            <a:ext cx="7726680" cy="1061829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i="1"/>
            </a:lvl1pPr>
          </a:lstStyle>
          <a:p>
            <a:r>
              <a:rPr lang="en-US" sz="2100" b="0" i="0" dirty="0"/>
              <a:t>Under certain independence conditions, low dimensional projections of high-dimensional data are </a:t>
            </a:r>
            <a:r>
              <a:rPr lang="en-US" sz="2100" b="0" i="0" dirty="0" smtClean="0"/>
              <a:t>close </a:t>
            </a:r>
            <a:r>
              <a:rPr lang="en-US" sz="2100" b="0" i="0" dirty="0"/>
              <a:t>to </a:t>
            </a:r>
            <a:r>
              <a:rPr lang="en-US" sz="2100" b="0" i="0" dirty="0" smtClean="0"/>
              <a:t>Gaussian.</a:t>
            </a:r>
            <a:endParaRPr lang="en-US" sz="2100" b="0" i="0" dirty="0"/>
          </a:p>
          <a:p>
            <a:r>
              <a:rPr lang="en-US" sz="2100" b="0" i="0" dirty="0"/>
              <a:t>Experiments show that </a:t>
            </a:r>
            <a:r>
              <a:rPr lang="en-US" sz="2100" b="0" i="0" dirty="0" smtClean="0"/>
              <a:t>SIFT BOW projections </a:t>
            </a:r>
            <a:r>
              <a:rPr lang="en-US" sz="2100" b="0" i="0" dirty="0"/>
              <a:t>are Gaussian-like:</a:t>
            </a:r>
          </a:p>
        </p:txBody>
      </p:sp>
      <p:pic>
        <p:nvPicPr>
          <p:cNvPr id="15" name="Picture 14"/>
          <p:cNvPicPr/>
          <p:nvPr/>
        </p:nvPicPr>
        <p:blipFill>
          <a:blip r:embed="rId3" cstate="print"/>
          <a:srcRect l="52406" t="35083" r="28736" b="49881"/>
          <a:stretch>
            <a:fillRect/>
          </a:stretch>
        </p:blipFill>
        <p:spPr bwMode="auto">
          <a:xfrm>
            <a:off x="2667817" y="4656221"/>
            <a:ext cx="3885383" cy="2049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"/>
          </a:effectLst>
        </p:spPr>
      </p:pic>
      <p:sp>
        <p:nvSpPr>
          <p:cNvPr id="16" name="TextBox 15"/>
          <p:cNvSpPr txBox="1"/>
          <p:nvPr/>
        </p:nvSpPr>
        <p:spPr>
          <a:xfrm>
            <a:off x="2133600" y="6477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Histogram Intersection kernel of Sift Bow Projections</a:t>
            </a:r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838200"/>
            <a:ext cx="76962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224337"/>
            <a:ext cx="8610600" cy="8080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>
              <a:lnSpc>
                <a:spcPct val="150000"/>
              </a:lnSpc>
            </a:pPr>
            <a:endParaRPr lang="en-US" sz="30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381000" y="868362"/>
            <a:ext cx="7696200" cy="14938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ts val="3000"/>
              </a:lnSpc>
              <a:buFont typeface="Arial" pitchFamily="34" charset="0"/>
              <a:buChar char="•"/>
            </a:pPr>
            <a:r>
              <a:rPr lang="en-US" sz="2800" dirty="0" smtClean="0"/>
              <a:t>Problem – background distribution is known to be extremely complicated.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1000" y="1981200"/>
            <a:ext cx="76962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Font typeface="Arial" pitchFamily="34" charset="0"/>
              <a:buChar char="•"/>
            </a:pPr>
            <a:r>
              <a:rPr lang="en-US" sz="2800" dirty="0" smtClean="0"/>
              <a:t>BUT – classification is done </a:t>
            </a:r>
            <a:r>
              <a:rPr lang="en-US" sz="2800" i="1" dirty="0" smtClean="0"/>
              <a:t>post-projection!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52400"/>
            <a:ext cx="8534400" cy="86177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lnSpc>
                <a:spcPts val="3000"/>
              </a:lnSpc>
              <a:buFont typeface="Arial" pitchFamily="34" charset="0"/>
              <a:buChar char="•"/>
            </a:pPr>
            <a:r>
              <a:rPr lang="en-US" sz="2800" dirty="0" smtClean="0"/>
              <a:t>To separate the positive samples from the background, we must first model the background.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  <p:bldP spid="16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32580</TotalTime>
  <Words>592</Words>
  <Application>Microsoft Office PowerPoint</Application>
  <PresentationFormat>On-screen Show (4:3)</PresentationFormat>
  <Paragraphs>109</Paragraphs>
  <Slides>13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Equation</vt:lpstr>
      <vt:lpstr> </vt:lpstr>
      <vt:lpstr>Slide 2</vt:lpstr>
      <vt:lpstr>Classes Diversity in Natural Images</vt:lpstr>
      <vt:lpstr>Slide 4</vt:lpstr>
      <vt:lpstr>M. Osadchy &amp; D. Keren (CVPR 2006) </vt:lpstr>
      <vt:lpstr>Slide 6</vt:lpstr>
      <vt:lpstr>M.Osadchy &amp; D. Keren (CVPR 2006) , cont.</vt:lpstr>
      <vt:lpstr>Contributions of Current Work</vt:lpstr>
      <vt:lpstr>How do projections of natural images look like?</vt:lpstr>
      <vt:lpstr>Linear Classifier - Probability Constraint</vt:lpstr>
      <vt:lpstr>Hybrid Kernel Classifier</vt:lpstr>
      <vt:lpstr>Experiments</vt:lpstr>
      <vt:lpstr>Results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Bella</dc:creator>
  <cp:lastModifiedBy>dkeren</cp:lastModifiedBy>
  <cp:revision>749</cp:revision>
  <dcterms:created xsi:type="dcterms:W3CDTF">2012-08-17T07:07:01Z</dcterms:created>
  <dcterms:modified xsi:type="dcterms:W3CDTF">2012-10-24T14:01:31Z</dcterms:modified>
</cp:coreProperties>
</file>