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01" r:id="rId2"/>
    <p:sldId id="407" r:id="rId3"/>
    <p:sldId id="412" r:id="rId4"/>
    <p:sldId id="411" r:id="rId5"/>
    <p:sldId id="409" r:id="rId6"/>
    <p:sldId id="416" r:id="rId7"/>
    <p:sldId id="417" r:id="rId8"/>
    <p:sldId id="410" r:id="rId9"/>
  </p:sldIdLst>
  <p:sldSz cx="9144000" cy="6858000" type="screen4x3"/>
  <p:notesSz cx="7010400" cy="9283700"/>
  <p:defaultTextStyle>
    <a:defPPr>
      <a:defRPr lang="en-US"/>
    </a:defPPr>
    <a:lvl1pPr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18213"/>
    <a:srgbClr val="DADCEC"/>
    <a:srgbClr val="CCCCFF"/>
    <a:srgbClr val="C0C0C0"/>
    <a:srgbClr val="051AB3"/>
    <a:srgbClr val="CCECFF"/>
    <a:srgbClr val="BF206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5027" autoAdjust="0"/>
    <p:restoredTop sz="96572" autoAdjust="0"/>
  </p:normalViewPr>
  <p:slideViewPr>
    <p:cSldViewPr snapToGrid="0">
      <p:cViewPr>
        <p:scale>
          <a:sx n="100" d="100"/>
          <a:sy n="100" d="100"/>
        </p:scale>
        <p:origin x="-1920" y="-168"/>
      </p:cViewPr>
      <p:guideLst>
        <p:guide orient="horz" pos="1646"/>
        <p:guide orient="horz" pos="3247"/>
        <p:guide orient="horz" pos="2147"/>
        <p:guide pos="2880"/>
        <p:guide pos="1176"/>
        <p:guide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580" y="-90"/>
      </p:cViewPr>
      <p:guideLst>
        <p:guide orient="horz" pos="2924"/>
        <p:guide pos="2208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fld id="{5D273539-370E-43F2-ACD9-00393616E5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6102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fld id="{E26BDBD2-9648-4BB6-9884-343B1FB9F6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E8160-CC17-49F5-B7FB-7B574016C169}" type="slidenum">
              <a:rPr lang="en-US"/>
              <a:pPr/>
              <a:t>1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8500"/>
            <a:ext cx="4635500" cy="3476625"/>
          </a:xfrm>
          <a:ln w="12700" cap="flat"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31" tIns="46016" rIns="92031" bIns="460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60" name="Rectangle 168"/>
          <p:cNvSpPr>
            <a:spLocks noChangeArrowheads="1"/>
          </p:cNvSpPr>
          <p:nvPr userDrawn="1"/>
        </p:nvSpPr>
        <p:spPr bwMode="ltGray">
          <a:xfrm>
            <a:off x="0" y="0"/>
            <a:ext cx="9144000" cy="1690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61" name="Rectangle 169"/>
          <p:cNvSpPr>
            <a:spLocks noChangeArrowheads="1"/>
          </p:cNvSpPr>
          <p:nvPr userDrawn="1"/>
        </p:nvSpPr>
        <p:spPr bwMode="ltGray">
          <a:xfrm>
            <a:off x="0" y="5164138"/>
            <a:ext cx="9144000" cy="1690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355600" y="2493963"/>
            <a:ext cx="8232775" cy="1470025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Presentation Title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92313" y="4119563"/>
            <a:ext cx="6527800" cy="1384300"/>
          </a:xfrm>
        </p:spPr>
        <p:txBody>
          <a:bodyPr/>
          <a:lstStyle>
            <a:lvl1pPr marL="0" indent="0">
              <a:buFont typeface="Wingdings 2" pitchFamily="18" charset="2"/>
              <a:buNone/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 altLang="en-US" dirty="0"/>
              <a:t>Presentation Subtitle</a:t>
            </a:r>
            <a:br>
              <a:rPr lang="en-US" altLang="en-US" dirty="0"/>
            </a:br>
            <a:r>
              <a:rPr lang="en-US" altLang="en-US" dirty="0"/>
              <a:t>Subtitle Second Line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4D2026-AEE9-45D2-AB37-5B6E13FF32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50" y="879475"/>
            <a:ext cx="2185988" cy="5254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625" y="879475"/>
            <a:ext cx="6410325" cy="5254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87408E-93C3-4F4A-ACBA-B95728B3BE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879475"/>
            <a:ext cx="8748713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4625" y="1673225"/>
            <a:ext cx="4297363" cy="446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73225"/>
            <a:ext cx="4298950" cy="446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A652EC-EB36-4B7B-B8A3-124A57D045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9118CB-3655-4F35-9C7D-E4F2340D6A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25" y="1673225"/>
            <a:ext cx="4297363" cy="4460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73225"/>
            <a:ext cx="4298950" cy="4460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90DB38-F9F6-4639-AA1B-77D58680798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289ADD-C186-4D67-B9A5-14DD09684A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08D2F3-D572-425B-98D2-8A5956E9AA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AE66C0-30FC-435E-8B49-0269B1117B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471B73-3F36-47E4-B796-0564D9931F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E3F99-657C-4ED1-9573-987BA6EA04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90" name="Rectangle 222"/>
          <p:cNvSpPr>
            <a:spLocks noChangeArrowheads="1"/>
          </p:cNvSpPr>
          <p:nvPr userDrawn="1"/>
        </p:nvSpPr>
        <p:spPr bwMode="ltGray">
          <a:xfrm>
            <a:off x="0" y="6303963"/>
            <a:ext cx="9144000" cy="5572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89" name="Rectangle 221"/>
          <p:cNvSpPr>
            <a:spLocks noChangeArrowheads="1"/>
          </p:cNvSpPr>
          <p:nvPr userDrawn="1"/>
        </p:nvSpPr>
        <p:spPr bwMode="ltGray">
          <a:xfrm>
            <a:off x="0" y="-4763"/>
            <a:ext cx="9144000" cy="7413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black">
          <a:xfrm>
            <a:off x="174625" y="879475"/>
            <a:ext cx="8748713" cy="78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74625" y="1673225"/>
            <a:ext cx="8748713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  <a:br>
              <a:rPr lang="en-US" altLang="en-US" dirty="0" smtClean="0"/>
            </a:br>
            <a:r>
              <a:rPr lang="en-US" altLang="en-US" dirty="0" smtClean="0"/>
              <a:t>good1</a:t>
            </a:r>
          </a:p>
          <a:p>
            <a:pPr lvl="1"/>
            <a:r>
              <a:rPr lang="en-US" altLang="en-US" dirty="0" smtClean="0"/>
              <a:t>Second level</a:t>
            </a:r>
            <a:br>
              <a:rPr lang="en-US" altLang="en-US" dirty="0" smtClean="0"/>
            </a:br>
            <a:r>
              <a:rPr lang="en-US" altLang="en-US" dirty="0" smtClean="0"/>
              <a:t>good2</a:t>
            </a:r>
          </a:p>
          <a:p>
            <a:pPr lvl="2"/>
            <a:r>
              <a:rPr lang="en-US" altLang="en-US" dirty="0" smtClean="0"/>
              <a:t>Third level</a:t>
            </a:r>
            <a:br>
              <a:rPr lang="en-US" altLang="en-US" dirty="0" smtClean="0"/>
            </a:br>
            <a:r>
              <a:rPr lang="en-US" altLang="en-US" dirty="0" smtClean="0"/>
              <a:t>good3</a:t>
            </a:r>
          </a:p>
          <a:p>
            <a:pPr lvl="3"/>
            <a:r>
              <a:rPr lang="en-US" altLang="en-US" dirty="0" smtClean="0"/>
              <a:t>Fourth level</a:t>
            </a:r>
            <a:br>
              <a:rPr lang="en-US" altLang="en-US" dirty="0" smtClean="0"/>
            </a:br>
            <a:r>
              <a:rPr lang="en-US" altLang="en-US" dirty="0" smtClean="0"/>
              <a:t>good4</a:t>
            </a:r>
          </a:p>
          <a:p>
            <a:pPr lvl="4"/>
            <a:r>
              <a:rPr lang="en-US" altLang="en-US" dirty="0" smtClean="0"/>
              <a:t>Fifth level</a:t>
            </a:r>
            <a:br>
              <a:rPr lang="en-US" altLang="en-US" dirty="0" smtClean="0"/>
            </a:br>
            <a:r>
              <a:rPr lang="en-US" altLang="en-US" dirty="0" smtClean="0"/>
              <a:t>good5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9pPr>
    </p:titleStyle>
    <p:bodyStyle>
      <a:lvl1pPr marL="400050" indent="-4000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³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000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²"/>
        <a:defRPr sz="2000">
          <a:solidFill>
            <a:schemeClr val="hlink"/>
          </a:solidFill>
          <a:latin typeface="+mn-lt"/>
          <a:cs typeface="+mn-cs"/>
        </a:defRPr>
      </a:lvl2pPr>
      <a:lvl3pPr marL="137795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±"/>
        <a:defRPr>
          <a:solidFill>
            <a:schemeClr val="hlink"/>
          </a:solidFill>
          <a:latin typeface="+mn-lt"/>
          <a:cs typeface="+mn-cs"/>
        </a:defRPr>
      </a:lvl3pPr>
      <a:lvl4pPr marL="1885950" indent="-34290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°"/>
        <a:defRPr>
          <a:solidFill>
            <a:schemeClr val="hlink"/>
          </a:solidFill>
          <a:latin typeface="+mn-lt"/>
          <a:cs typeface="+mn-cs"/>
        </a:defRPr>
      </a:lvl4pPr>
      <a:lvl5pPr marL="23495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5pPr>
      <a:lvl6pPr marL="28067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6pPr>
      <a:lvl7pPr marL="32639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7pPr>
      <a:lvl8pPr marL="37211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8pPr>
      <a:lvl9pPr marL="41783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codeadvisorproject/" TargetMode="External"/><Relationship Id="rId2" Type="http://schemas.openxmlformats.org/officeDocument/2006/relationships/hyperlink" Target="http://jdt-comments.appspot.com/UserGuide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313" y="2181225"/>
            <a:ext cx="8618537" cy="1470025"/>
          </a:xfrm>
        </p:spPr>
        <p:txBody>
          <a:bodyPr/>
          <a:lstStyle/>
          <a:p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Feedback-directed Source 2 Source 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Optimization Tool</a:t>
            </a:r>
            <a:b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Projects proposal 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763" y="4287838"/>
            <a:ext cx="7151687" cy="1670050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endParaRPr lang="en-US" altLang="en-US" sz="1800" dirty="0"/>
          </a:p>
          <a:p>
            <a:pPr eaLnBrk="0" hangingPunct="0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2000" dirty="0" smtClean="0"/>
              <a:t>Dr. Gadi </a:t>
            </a:r>
            <a:r>
              <a:rPr lang="en-US" altLang="en-US" sz="2000" dirty="0"/>
              <a:t>Haber</a:t>
            </a:r>
          </a:p>
          <a:p>
            <a:pPr eaLnBrk="0" hangingPunct="0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ACD7C-332A-4FD7-8CE4-9A67EB7F70C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the proposed source 2 source optimizations area?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49438"/>
            <a:ext cx="8575675" cy="4460875"/>
          </a:xfrm>
        </p:spPr>
        <p:txBody>
          <a:bodyPr/>
          <a:lstStyle/>
          <a:p>
            <a:r>
              <a:rPr lang="en-US" sz="2400">
                <a:solidFill>
                  <a:schemeClr val="hlink"/>
                </a:solidFill>
                <a:latin typeface="Comic Sans MS" pitchFamily="66" charset="0"/>
              </a:rPr>
              <a:t>The proposed area does not come to serve as an alternative to the existing compilers</a:t>
            </a:r>
          </a:p>
          <a:p>
            <a:endParaRPr lang="en-US" sz="2400">
              <a:latin typeface="Comic Sans MS" pitchFamily="66" charset="0"/>
            </a:endParaRPr>
          </a:p>
          <a:p>
            <a:r>
              <a:rPr lang="en-US" sz="2400">
                <a:latin typeface="Comic Sans MS" pitchFamily="66" charset="0"/>
              </a:rPr>
              <a:t>Instead, its focus is to provide an interactive interfacing with the developer while relying on profile information gathered on a typical execution</a:t>
            </a:r>
          </a:p>
          <a:p>
            <a:pPr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Comic Sans MS" pitchFamily="66" charset="0"/>
              </a:rPr>
              <a:t>Such an interfacing opens up a new area for aggressive optimizations which affect program semantics and therefore, require user intervention</a:t>
            </a:r>
          </a:p>
          <a:p>
            <a:pPr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Helv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6FE55-C463-4AAB-B808-727BFD8065D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type of optimizations will be applied?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4625" y="1673225"/>
            <a:ext cx="8689975" cy="4460875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sz="2400" dirty="0" smtClean="0">
                <a:solidFill>
                  <a:schemeClr val="hlink"/>
                </a:solidFill>
                <a:latin typeface="Comic Sans MS" pitchFamily="66" charset="0"/>
              </a:rPr>
              <a:t>Optimizations </a:t>
            </a:r>
            <a:r>
              <a:rPr lang="en-US" sz="2400" dirty="0">
                <a:solidFill>
                  <a:schemeClr val="hlink"/>
                </a:solidFill>
                <a:latin typeface="Comic Sans MS" pitchFamily="66" charset="0"/>
              </a:rPr>
              <a:t>which require user knowledge in order to be aggressive</a:t>
            </a:r>
          </a:p>
          <a:p>
            <a:pPr marL="465138" lvl="1" indent="49213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reuse of temporary computations</a:t>
            </a:r>
          </a:p>
          <a:p>
            <a:pPr marL="465138" lvl="1" indent="49213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class/structure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splitting</a:t>
            </a:r>
          </a:p>
          <a:p>
            <a:pPr marL="465138" lvl="1" indent="49213"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object Inlining</a:t>
            </a:r>
          </a:p>
          <a:p>
            <a:pPr marL="465138" lvl="1" indent="49213"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function specialization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465138" lvl="1" indent="49213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feedback directed data reordering</a:t>
            </a:r>
          </a:p>
          <a:p>
            <a:pPr marL="465138" lvl="1" indent="49213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feedback directed software caching</a:t>
            </a:r>
          </a:p>
          <a:p>
            <a:pPr marL="465138" lvl="1" indent="49213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parallelization of frequently executed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loops</a:t>
            </a:r>
            <a:endParaRPr 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pPr marL="465138" lvl="1" indent="49213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feedback directed data allocation</a:t>
            </a:r>
          </a:p>
          <a:p>
            <a:pPr marL="465138" lvl="1" indent="49213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 and others..</a:t>
            </a:r>
          </a:p>
          <a:p>
            <a:pPr>
              <a:spcAft>
                <a:spcPct val="0"/>
              </a:spcAft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Each optimization is a different project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Helv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3063D-74A7-47D6-A2A4-3E60F2333EE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How does it work?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4625" y="1673225"/>
            <a:ext cx="8605838" cy="446087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mic Sans MS" pitchFamily="66" charset="0"/>
              </a:rPr>
              <a:t>Each optimization is accompanied by an appropriate GUI which:</a:t>
            </a:r>
          </a:p>
          <a:p>
            <a:pPr marL="465138" lvl="1" indent="49213">
              <a:lnSpc>
                <a:spcPct val="90000"/>
              </a:lnSpc>
              <a:spcAft>
                <a:spcPct val="0"/>
              </a:spcAft>
              <a:buFont typeface="Wingdings 2" pitchFamily="18" charset="2"/>
              <a:buAutoNum type="arabicPeriod"/>
            </a:pPr>
            <a:r>
              <a:rPr lang="en-US" sz="1800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displays the relevant source code area to be optimized such as: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frequently executed loops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 frequently accessed fields of classes/structures 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 etc.</a:t>
            </a:r>
          </a:p>
          <a:p>
            <a:pPr marL="465138" lvl="1" indent="49213">
              <a:lnSpc>
                <a:spcPct val="90000"/>
              </a:lnSpc>
              <a:spcAft>
                <a:spcPct val="0"/>
              </a:spcAft>
              <a:buFont typeface="Wingdings 2" pitchFamily="18" charset="2"/>
              <a:buAutoNum type="arabicPeriod"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lists the optimization options and parameters to choose from</a:t>
            </a:r>
          </a:p>
          <a:p>
            <a:pPr marL="465138" lvl="1" indent="49213">
              <a:lnSpc>
                <a:spcPct val="90000"/>
              </a:lnSpc>
              <a:spcAft>
                <a:spcPct val="0"/>
              </a:spcAft>
              <a:buFont typeface="Wingdings 2" pitchFamily="18" charset="2"/>
              <a:buAutoNum type="arabicPeriod"/>
            </a:pPr>
            <a:r>
              <a:rPr lang="en-US" dirty="0">
                <a:latin typeface="Comic Sans MS" pitchFamily="66" charset="0"/>
              </a:rPr>
              <a:t> lists the criteria needed for applying the optimization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“variable must not be modified outside the scope of the loop”</a:t>
            </a:r>
          </a:p>
          <a:p>
            <a:pPr marL="1371600" lvl="3" indent="17145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 for the optimization of reusing temporary computations 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 “there should be no references to a field element outside the module”</a:t>
            </a:r>
          </a:p>
          <a:p>
            <a:pPr marL="1371600" lvl="3" indent="17145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 for class splitting optimization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 sz="1600" dirty="0">
                <a:solidFill>
                  <a:srgbClr val="BF2063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BF2063"/>
                </a:solidFill>
                <a:latin typeface="Comic Sans MS" pitchFamily="66" charset="0"/>
              </a:rPr>
              <a:t>etc</a:t>
            </a:r>
          </a:p>
          <a:p>
            <a:pPr marL="450850" lvl="1" indent="114300">
              <a:lnSpc>
                <a:spcPct val="90000"/>
              </a:lnSpc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 transforms the code under user authorization</a:t>
            </a:r>
            <a:endParaRPr lang="en-US" dirty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Aft>
                <a:spcPct val="0"/>
              </a:spcAft>
            </a:pPr>
            <a:endParaRPr lang="en-US" sz="1600" dirty="0">
              <a:solidFill>
                <a:srgbClr val="BF2063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mic Sans MS" pitchFamily="66" charset="0"/>
              </a:rPr>
              <a:t>The optimized source code can be revisited by the user, i.e.:</a:t>
            </a:r>
          </a:p>
          <a:p>
            <a:pPr marL="465138" lvl="1" indent="49213">
              <a:lnSpc>
                <a:spcPct val="90000"/>
              </a:lnSpc>
              <a:spcAft>
                <a:spcPct val="0"/>
              </a:spcAft>
            </a:pPr>
            <a:r>
              <a:rPr lang="en-US" dirty="0">
                <a:latin typeface="Comic Sans MS" pitchFamily="66" charset="0"/>
              </a:rPr>
              <a:t> the transformed code includes proper documentation </a:t>
            </a:r>
          </a:p>
          <a:p>
            <a:pPr marL="465138" lvl="1" indent="49213">
              <a:lnSpc>
                <a:spcPct val="90000"/>
              </a:lnSpc>
              <a:spcAft>
                <a:spcPct val="0"/>
              </a:spcAft>
            </a:pPr>
            <a:r>
              <a:rPr lang="en-US" dirty="0">
                <a:latin typeface="Comic Sans MS" pitchFamily="66" charset="0"/>
              </a:rPr>
              <a:t> the user has the option to accept or reject the transformed code based on the provided criteria list</a:t>
            </a:r>
            <a:r>
              <a:rPr lang="en-US" dirty="0">
                <a:solidFill>
                  <a:srgbClr val="000000"/>
                </a:solidFill>
                <a:latin typeface="Helv"/>
              </a:rPr>
              <a:t> </a:t>
            </a:r>
          </a:p>
          <a:p>
            <a:pPr>
              <a:lnSpc>
                <a:spcPct val="90000"/>
              </a:lnSpc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Helv"/>
            </a:endParaRPr>
          </a:p>
          <a:p>
            <a:pPr>
              <a:lnSpc>
                <a:spcPct val="90000"/>
              </a:lnSpc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Helv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E0A31-39ED-4D06-BAD3-74C3A6E64A0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Can source 2 source optimizations help Java programs?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4625" y="1673225"/>
            <a:ext cx="8559800" cy="446087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The optimizations in Java are performed at run-time by the JIT compiler</a:t>
            </a:r>
          </a:p>
          <a:p>
            <a:pPr>
              <a:lnSpc>
                <a:spcPct val="90000"/>
              </a:lnSpc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JIT works under severe constrains of producing low overhead at run-time</a:t>
            </a:r>
          </a:p>
          <a:p>
            <a:pPr>
              <a:lnSpc>
                <a:spcPct val="90000"/>
              </a:lnSpc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As a result, Java applications can benefit from aggressive optimizations which require heavy analysis at source level</a:t>
            </a:r>
            <a:br>
              <a:rPr lang="en-US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without affecting their portability</a:t>
            </a:r>
          </a:p>
          <a:p>
            <a:pPr>
              <a:lnSpc>
                <a:spcPct val="90000"/>
              </a:lnSpc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For Java applications this technology can also help users tune their applications by:</a:t>
            </a:r>
          </a:p>
          <a:p>
            <a:pPr marL="465138" lvl="1" indent="49213">
              <a:lnSpc>
                <a:spcPct val="90000"/>
              </a:lnSpc>
              <a:spcAft>
                <a:spcPct val="0"/>
              </a:spcAft>
              <a:buFont typeface="Wingdings 2" pitchFamily="18" charset="2"/>
              <a:buAutoNum type="arabicPeriod"/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 trying out various optimization combinations, e.g.:  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>
                <a:solidFill>
                  <a:srgbClr val="BF2063"/>
                </a:solidFill>
                <a:latin typeface="Comic Sans MS" pitchFamily="66" charset="0"/>
              </a:rPr>
              <a:t>check which unrolling factors work best for the program at hand</a:t>
            </a:r>
          </a:p>
          <a:p>
            <a:pPr marL="914400" lvl="2" indent="114300">
              <a:lnSpc>
                <a:spcPct val="90000"/>
              </a:lnSpc>
              <a:spcAft>
                <a:spcPct val="0"/>
              </a:spcAft>
            </a:pPr>
            <a:r>
              <a:rPr lang="en-US">
                <a:solidFill>
                  <a:srgbClr val="BF2063"/>
                </a:solidFill>
                <a:latin typeface="Comic Sans MS" pitchFamily="66" charset="0"/>
              </a:rPr>
              <a:t> select different functions for inlining</a:t>
            </a:r>
          </a:p>
          <a:p>
            <a:pPr marL="465138" lvl="1" indent="49213">
              <a:lnSpc>
                <a:spcPct val="90000"/>
              </a:lnSpc>
              <a:spcAft>
                <a:spcPct val="0"/>
              </a:spcAft>
              <a:buFont typeface="Wingdings 2" pitchFamily="18" charset="2"/>
              <a:buAutoNum type="arabicPeriod"/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 applying iterative tuning tools which make use of automatic search algorithms to detect optimial set of options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C6E3E671-C80C-4D55-870A-17E99098E5F5}" type="slidenum">
              <a:rPr lang="he-IL"/>
              <a:pPr/>
              <a:t>6</a:t>
            </a:fld>
            <a:endParaRPr lang="en-US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842963"/>
            <a:ext cx="6183312" cy="533400"/>
          </a:xfrm>
        </p:spPr>
        <p:txBody>
          <a:bodyPr/>
          <a:lstStyle/>
          <a:p>
            <a:pPr eaLnBrk="1" hangingPunct="1"/>
            <a:r>
              <a:rPr lang="en-US" b="1" dirty="0" smtClean="0"/>
              <a:t>C example of parallelizing a loop</a:t>
            </a: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275" y="2063750"/>
            <a:ext cx="8181975" cy="2968625"/>
          </a:xfrm>
          <a:prstGeom prst="rect">
            <a:avLst/>
          </a:prstGeom>
          <a:noFill/>
        </p:spPr>
      </p:pic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953126" y="4752975"/>
            <a:ext cx="2809874" cy="1593850"/>
          </a:xfrm>
          <a:prstGeom prst="wedgeRoundRectCallout">
            <a:avLst>
              <a:gd name="adj1" fmla="val -87171"/>
              <a:gd name="adj2" fmla="val -10179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dirty="0" smtClean="0"/>
              <a:t>Highlighted loop does not contain dependencies across  iterations and has the potential to run in parallel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3988" y="6500813"/>
            <a:ext cx="1006475" cy="3206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DBA9FC0B-212E-4773-ABC6-28883B2E0FFF}" type="slidenum">
              <a:rPr lang="he-IL"/>
              <a:pPr/>
              <a:t>7</a:t>
            </a:fld>
            <a:endParaRPr lang="en-US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58763" y="842962"/>
            <a:ext cx="8666162" cy="642937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Parallelizable loop – recommended transformed code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2563" y="1730375"/>
            <a:ext cx="7894637" cy="3860799"/>
            <a:chOff x="182563" y="1558925"/>
            <a:chExt cx="7894637" cy="3860799"/>
          </a:xfrm>
        </p:grpSpPr>
        <p:pic>
          <p:nvPicPr>
            <p:cNvPr id="12292" name="Picture 3" descr="ParloopsRefactored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563" y="1558925"/>
              <a:ext cx="7804150" cy="3833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 bwMode="auto">
            <a:xfrm>
              <a:off x="466725" y="4324349"/>
              <a:ext cx="7610475" cy="10953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400050" marR="0" indent="-40005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0000"/>
                </a:spcAft>
                <a:buClr>
                  <a:srgbClr val="228A88"/>
                </a:buClr>
                <a:buSzTx/>
                <a:buFont typeface="Wingdings 2" pitchFamily="18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5343525" y="4543424"/>
            <a:ext cx="2790825" cy="1504951"/>
          </a:xfrm>
          <a:prstGeom prst="wedgeRoundRectCallout">
            <a:avLst>
              <a:gd name="adj1" fmla="val -62859"/>
              <a:gd name="adj2" fmla="val -1387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dirty="0" smtClean="0"/>
              <a:t>Recommended parallelized loop version using the </a:t>
            </a:r>
            <a:r>
              <a:rPr lang="en-US" sz="1600" dirty="0" err="1" smtClean="0"/>
              <a:t>OPenMP</a:t>
            </a:r>
            <a:r>
              <a:rPr lang="en-US" sz="1600" dirty="0" smtClean="0"/>
              <a:t> </a:t>
            </a:r>
            <a:r>
              <a:rPr lang="en-US" sz="1600" dirty="0" err="1" smtClean="0"/>
              <a:t>pragma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9DB04-5730-4B32-94ED-E009468F0F8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Related work</a:t>
            </a:r>
          </a:p>
        </p:txBody>
      </p:sp>
      <p:sp>
        <p:nvSpPr>
          <p:cNvPr id="130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4625" y="1673225"/>
            <a:ext cx="7607300" cy="4460875"/>
          </a:xfrm>
        </p:spPr>
        <p:txBody>
          <a:bodyPr/>
          <a:lstStyle/>
          <a:p>
            <a:pPr fontAlgn="t"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Lawrence Livermore National Laboratory, a Department Of Energy (DOE) project </a:t>
            </a:r>
            <a:r>
              <a:rPr lang="en-US" sz="1600" b="1" dirty="0">
                <a:solidFill>
                  <a:srgbClr val="000000"/>
                </a:solidFill>
                <a:latin typeface="Verdana" pitchFamily="34" charset="0"/>
              </a:rPr>
              <a:t>ROSE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  - a source to source infrastructure for large-scale scientific applications</a:t>
            </a:r>
          </a:p>
          <a:p>
            <a:pPr fontAlgn="t"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Berkley </a:t>
            </a:r>
            <a:r>
              <a:rPr lang="en-US" sz="1600" b="1" dirty="0" err="1">
                <a:solidFill>
                  <a:srgbClr val="000000"/>
                </a:solidFill>
                <a:latin typeface="Verdana" pitchFamily="34" charset="0"/>
              </a:rPr>
              <a:t>CCured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 - a source-to-source translator for C. Analyzes C programs to determine the smallest number of run-time checks that must be inserted in the program to prevent all memory safety violations.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fontAlgn="t"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Stanford </a:t>
            </a:r>
            <a:r>
              <a:rPr lang="en-US" sz="1600" dirty="0" err="1">
                <a:solidFill>
                  <a:srgbClr val="000000"/>
                </a:solidFill>
                <a:latin typeface="Verdana" pitchFamily="34" charset="0"/>
              </a:rPr>
              <a:t>Univeristy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 pitchFamily="34" charset="0"/>
              </a:rPr>
              <a:t>SUIF 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</a:rPr>
              <a:t>- an Infrastructure for Research on Parallelizing and Optimizing Compilers</a:t>
            </a:r>
          </a:p>
          <a:p>
            <a:pPr fontAlgn="t">
              <a:spcAft>
                <a:spcPct val="0"/>
              </a:spcAft>
            </a:pPr>
            <a:endParaRPr lang="en-US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Verdana" pitchFamily="34" charset="0"/>
              </a:rPr>
              <a:t>Initial work on Eclipse JDT Code Advisor </a:t>
            </a:r>
            <a:r>
              <a:rPr lang="en-US" sz="1800" dirty="0" err="1" smtClean="0">
                <a:solidFill>
                  <a:srgbClr val="000000"/>
                </a:solidFill>
                <a:latin typeface="Verdana" pitchFamily="34" charset="0"/>
              </a:rPr>
              <a:t>plugin</a:t>
            </a:r>
            <a:r>
              <a:rPr lang="en-US" sz="1800" dirty="0" smtClean="0">
                <a:solidFill>
                  <a:srgbClr val="000000"/>
                </a:solidFill>
                <a:latin typeface="Verdana" pitchFamily="34" charset="0"/>
              </a:rPr>
              <a:t> user guide: </a:t>
            </a:r>
            <a:br>
              <a:rPr lang="en-US" sz="18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Verdana" pitchFamily="34" charset="0"/>
                <a:hlinkClick r:id="rId2"/>
              </a:rPr>
              <a:t>http://jdt-comments.appspot.com/UserGuide.pdf</a:t>
            </a:r>
            <a:endParaRPr lang="en-US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endParaRPr lang="en-US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Verdana" pitchFamily="34" charset="0"/>
              </a:rPr>
              <a:t>Initial work done on Eclipse CDT Code Advisor </a:t>
            </a:r>
            <a:r>
              <a:rPr lang="en-US" sz="1800" dirty="0" err="1" smtClean="0">
                <a:solidFill>
                  <a:srgbClr val="000000"/>
                </a:solidFill>
                <a:latin typeface="Verdana" pitchFamily="34" charset="0"/>
              </a:rPr>
              <a:t>plugin</a:t>
            </a:r>
            <a:r>
              <a:rPr lang="en-US" sz="18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Verdana" pitchFamily="34" charset="0"/>
                <a:hlinkClick r:id="rId3"/>
              </a:rPr>
              <a:t> https://sites.google.com/site/codeadvisorproject</a:t>
            </a:r>
            <a:endParaRPr lang="en-US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endParaRPr lang="en-US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Verdana" pitchFamily="34" charset="0"/>
            </a:endParaRPr>
          </a:p>
          <a:p>
            <a:pPr fontAlgn="t"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228A88"/>
      </a:dk2>
      <a:lt2>
        <a:srgbClr val="808080"/>
      </a:lt2>
      <a:accent1>
        <a:srgbClr val="CCCCFF"/>
      </a:accent1>
      <a:accent2>
        <a:srgbClr val="D18213"/>
      </a:accent2>
      <a:accent3>
        <a:srgbClr val="FFFFFF"/>
      </a:accent3>
      <a:accent4>
        <a:srgbClr val="000000"/>
      </a:accent4>
      <a:accent5>
        <a:srgbClr val="E2E2FF"/>
      </a:accent5>
      <a:accent6>
        <a:srgbClr val="BD7510"/>
      </a:accent6>
      <a:hlink>
        <a:srgbClr val="051AB3"/>
      </a:hlink>
      <a:folHlink>
        <a:srgbClr val="C0C0C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00050" marR="0" indent="-40005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>
            <a:srgbClr val="228A88"/>
          </a:buClr>
          <a:buSzTx/>
          <a:buFont typeface="Wingdings 2" pitchFamily="18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00050" marR="0" indent="-40005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>
            <a:srgbClr val="228A88"/>
          </a:buClr>
          <a:buSzTx/>
          <a:buFont typeface="Wingdings 2" pitchFamily="18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228A88"/>
        </a:dk2>
        <a:lt2>
          <a:srgbClr val="808080"/>
        </a:lt2>
        <a:accent1>
          <a:srgbClr val="CCCCFF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28A5A2"/>
        </a:accent6>
        <a:hlink>
          <a:srgbClr val="051AB3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228A88"/>
        </a:dk2>
        <a:lt2>
          <a:srgbClr val="808080"/>
        </a:lt2>
        <a:accent1>
          <a:srgbClr val="CCCCFF"/>
        </a:accent1>
        <a:accent2>
          <a:srgbClr val="D18213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BD7510"/>
        </a:accent6>
        <a:hlink>
          <a:srgbClr val="051AB3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40467</TotalTime>
  <Words>471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1_Default Design</vt:lpstr>
      <vt:lpstr>Feedback-directed Source 2 Source  Optimization Tool  Projects proposal </vt:lpstr>
      <vt:lpstr>What is the proposed source 2 source optimizations area?</vt:lpstr>
      <vt:lpstr>What type of optimizations will be applied?</vt:lpstr>
      <vt:lpstr>How does it work?</vt:lpstr>
      <vt:lpstr>Can source 2 source optimizations help Java programs?</vt:lpstr>
      <vt:lpstr>C example of parallelizing a loop</vt:lpstr>
      <vt:lpstr>Parallelizable loop – recommended transformed code</vt:lpstr>
      <vt:lpstr>Related work</vt:lpstr>
    </vt:vector>
  </TitlesOfParts>
  <Company>IBM HRL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HRL template</dc:title>
  <dc:subject>IBM Presentation</dc:subject>
  <dc:creator>IBM Haifa Labs</dc:creator>
  <cp:lastModifiedBy>ghaber1</cp:lastModifiedBy>
  <cp:revision>1631</cp:revision>
  <dcterms:created xsi:type="dcterms:W3CDTF">2002-08-23T15:26:08Z</dcterms:created>
  <dcterms:modified xsi:type="dcterms:W3CDTF">2012-10-22T11:59:12Z</dcterms:modified>
</cp:coreProperties>
</file>