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418" r:id="rId2"/>
    <p:sldId id="419" r:id="rId3"/>
    <p:sldId id="420" r:id="rId4"/>
  </p:sldIdLst>
  <p:sldSz cx="9144000" cy="6858000" type="screen4x3"/>
  <p:notesSz cx="7010400" cy="9283700"/>
  <p:defaultTextStyle>
    <a:defPPr>
      <a:defRPr lang="en-US"/>
    </a:defPPr>
    <a:lvl1pPr algn="ctr" rtl="0" fontAlgn="base">
      <a:spcBef>
        <a:spcPct val="0"/>
      </a:spcBef>
      <a:spcAft>
        <a:spcPct val="20000"/>
      </a:spcAft>
      <a:buClr>
        <a:srgbClr val="228A88"/>
      </a:buClr>
      <a:buFont typeface="Wingdings 2" pitchFamily="18" charset="2"/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20000"/>
      </a:spcAft>
      <a:buClr>
        <a:srgbClr val="228A88"/>
      </a:buClr>
      <a:buFont typeface="Wingdings 2" pitchFamily="18" charset="2"/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20000"/>
      </a:spcAft>
      <a:buClr>
        <a:srgbClr val="228A88"/>
      </a:buClr>
      <a:buFont typeface="Wingdings 2" pitchFamily="18" charset="2"/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20000"/>
      </a:spcAft>
      <a:buClr>
        <a:srgbClr val="228A88"/>
      </a:buClr>
      <a:buFont typeface="Wingdings 2" pitchFamily="18" charset="2"/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20000"/>
      </a:spcAft>
      <a:buClr>
        <a:srgbClr val="228A88"/>
      </a:buClr>
      <a:buFont typeface="Wingdings 2" pitchFamily="18" charset="2"/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D18213"/>
    <a:srgbClr val="DADCEC"/>
    <a:srgbClr val="CCCCFF"/>
    <a:srgbClr val="C0C0C0"/>
    <a:srgbClr val="051AB3"/>
    <a:srgbClr val="CCECFF"/>
    <a:srgbClr val="BF206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27" autoAdjust="0"/>
    <p:restoredTop sz="96572" autoAdjust="0"/>
  </p:normalViewPr>
  <p:slideViewPr>
    <p:cSldViewPr snapToGrid="0">
      <p:cViewPr>
        <p:scale>
          <a:sx n="100" d="100"/>
          <a:sy n="100" d="100"/>
        </p:scale>
        <p:origin x="-1320" y="-72"/>
      </p:cViewPr>
      <p:guideLst>
        <p:guide orient="horz" pos="1646"/>
        <p:guide orient="horz" pos="3247"/>
        <p:guide orient="horz" pos="2147"/>
        <p:guide pos="2880"/>
        <p:guide pos="1176"/>
        <p:guide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580" y="-90"/>
      </p:cViewPr>
      <p:guideLst>
        <p:guide orient="horz" pos="2924"/>
        <p:guide pos="2208"/>
      </p:guideLst>
    </p:cSldViewPr>
  </p:notesViewPr>
  <p:gridSpacing cx="368685763" cy="3686857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1" tIns="45640" rIns="91281" bIns="45640" numCol="1" anchor="t" anchorCtr="0" compatLnSpc="1">
            <a:prstTxWarp prst="textNoShape">
              <a:avLst/>
            </a:prstTxWarp>
          </a:bodyPr>
          <a:lstStyle>
            <a:lvl1pPr algn="l" defTabSz="912813">
              <a:spcAft>
                <a:spcPct val="0"/>
              </a:spcAft>
              <a:buClrTx/>
              <a:buFontTx/>
              <a:buNone/>
              <a:defRPr sz="1200" b="0"/>
            </a:lvl1pPr>
          </a:lstStyle>
          <a:p>
            <a:endParaRPr lang="en-US"/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1" tIns="45640" rIns="91281" bIns="45640" numCol="1" anchor="t" anchorCtr="0" compatLnSpc="1">
            <a:prstTxWarp prst="textNoShape">
              <a:avLst/>
            </a:prstTxWarp>
          </a:bodyPr>
          <a:lstStyle>
            <a:lvl1pPr algn="r" defTabSz="912813">
              <a:spcAft>
                <a:spcPct val="0"/>
              </a:spcAft>
              <a:buClrTx/>
              <a:buFontTx/>
              <a:buNone/>
              <a:defRPr sz="1200" b="0"/>
            </a:lvl1pPr>
          </a:lstStyle>
          <a:p>
            <a:endParaRPr lang="en-US"/>
          </a:p>
        </p:txBody>
      </p:sp>
      <p:sp>
        <p:nvSpPr>
          <p:cNvPr id="542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1" tIns="45640" rIns="91281" bIns="45640" numCol="1" anchor="b" anchorCtr="0" compatLnSpc="1">
            <a:prstTxWarp prst="textNoShape">
              <a:avLst/>
            </a:prstTxWarp>
          </a:bodyPr>
          <a:lstStyle>
            <a:lvl1pPr algn="l" defTabSz="912813">
              <a:spcAft>
                <a:spcPct val="0"/>
              </a:spcAft>
              <a:buClrTx/>
              <a:buFontTx/>
              <a:buNone/>
              <a:defRPr sz="1200" b="0"/>
            </a:lvl1pPr>
          </a:lstStyle>
          <a:p>
            <a:endParaRPr lang="en-US"/>
          </a:p>
        </p:txBody>
      </p:sp>
      <p:sp>
        <p:nvSpPr>
          <p:cNvPr id="542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185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1" tIns="45640" rIns="91281" bIns="45640" numCol="1" anchor="b" anchorCtr="0" compatLnSpc="1">
            <a:prstTxWarp prst="textNoShape">
              <a:avLst/>
            </a:prstTxWarp>
          </a:bodyPr>
          <a:lstStyle>
            <a:lvl1pPr algn="r" defTabSz="912813">
              <a:spcAft>
                <a:spcPct val="0"/>
              </a:spcAft>
              <a:buClrTx/>
              <a:buFontTx/>
              <a:buNone/>
              <a:defRPr sz="1200" b="0"/>
            </a:lvl1pPr>
          </a:lstStyle>
          <a:p>
            <a:fld id="{5D273539-370E-43F2-ACD9-00393616E5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1" tIns="45640" rIns="91281" bIns="45640" numCol="1" anchor="t" anchorCtr="0" compatLnSpc="1">
            <a:prstTxWarp prst="textNoShape">
              <a:avLst/>
            </a:prstTxWarp>
          </a:bodyPr>
          <a:lstStyle>
            <a:lvl1pPr algn="l" defTabSz="912813">
              <a:spcAft>
                <a:spcPct val="0"/>
              </a:spcAft>
              <a:buClrTx/>
              <a:buFontTx/>
              <a:buNone/>
              <a:defRPr sz="1200" b="0"/>
            </a:lvl1pPr>
          </a:lstStyle>
          <a:p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1" tIns="45640" rIns="91281" bIns="45640" numCol="1" anchor="t" anchorCtr="0" compatLnSpc="1">
            <a:prstTxWarp prst="textNoShape">
              <a:avLst/>
            </a:prstTxWarp>
          </a:bodyPr>
          <a:lstStyle>
            <a:lvl1pPr algn="r" defTabSz="912813">
              <a:spcAft>
                <a:spcPct val="0"/>
              </a:spcAft>
              <a:buClrTx/>
              <a:buFontTx/>
              <a:buNone/>
              <a:defRPr sz="1200" b="0"/>
            </a:lvl1pPr>
          </a:lstStyle>
          <a:p>
            <a:endParaRPr lang="en-US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6102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1" tIns="45640" rIns="91281" bIns="456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1" tIns="45640" rIns="91281" bIns="45640" numCol="1" anchor="b" anchorCtr="0" compatLnSpc="1">
            <a:prstTxWarp prst="textNoShape">
              <a:avLst/>
            </a:prstTxWarp>
          </a:bodyPr>
          <a:lstStyle>
            <a:lvl1pPr algn="l" defTabSz="912813">
              <a:spcAft>
                <a:spcPct val="0"/>
              </a:spcAft>
              <a:buClrTx/>
              <a:buFontTx/>
              <a:buNone/>
              <a:defRPr sz="1200" b="0"/>
            </a:lvl1pPr>
          </a:lstStyle>
          <a:p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185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1" tIns="45640" rIns="91281" bIns="45640" numCol="1" anchor="b" anchorCtr="0" compatLnSpc="1">
            <a:prstTxWarp prst="textNoShape">
              <a:avLst/>
            </a:prstTxWarp>
          </a:bodyPr>
          <a:lstStyle>
            <a:lvl1pPr algn="r" defTabSz="912813">
              <a:spcAft>
                <a:spcPct val="0"/>
              </a:spcAft>
              <a:buClrTx/>
              <a:buFontTx/>
              <a:buNone/>
              <a:defRPr sz="1200" b="0"/>
            </a:lvl1pPr>
          </a:lstStyle>
          <a:p>
            <a:fld id="{E26BDBD2-9648-4BB6-9884-343B1FB9F6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ECEE33-777B-461F-A9DD-0E66F79AA911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60" name="Rectangle 168"/>
          <p:cNvSpPr>
            <a:spLocks noChangeArrowheads="1"/>
          </p:cNvSpPr>
          <p:nvPr userDrawn="1"/>
        </p:nvSpPr>
        <p:spPr bwMode="ltGray">
          <a:xfrm>
            <a:off x="0" y="0"/>
            <a:ext cx="9144000" cy="16906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961" name="Rectangle 169"/>
          <p:cNvSpPr>
            <a:spLocks noChangeArrowheads="1"/>
          </p:cNvSpPr>
          <p:nvPr userDrawn="1"/>
        </p:nvSpPr>
        <p:spPr bwMode="ltGray">
          <a:xfrm>
            <a:off x="0" y="5164138"/>
            <a:ext cx="9144000" cy="1690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ctrTitle"/>
          </p:nvPr>
        </p:nvSpPr>
        <p:spPr bwMode="auto">
          <a:xfrm>
            <a:off x="355600" y="2493963"/>
            <a:ext cx="8232775" cy="1470025"/>
          </a:xfrm>
        </p:spPr>
        <p:txBody>
          <a:bodyPr anchor="t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Presentation Title</a:t>
            </a:r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992313" y="4119563"/>
            <a:ext cx="6527800" cy="1384300"/>
          </a:xfrm>
        </p:spPr>
        <p:txBody>
          <a:bodyPr/>
          <a:lstStyle>
            <a:lvl1pPr marL="0" indent="0">
              <a:buFont typeface="Wingdings 2" pitchFamily="18" charset="2"/>
              <a:buNone/>
              <a:defRPr sz="2400">
                <a:solidFill>
                  <a:schemeClr val="hlink"/>
                </a:solidFill>
              </a:defRPr>
            </a:lvl1pPr>
          </a:lstStyle>
          <a:p>
            <a:r>
              <a:rPr lang="en-US" altLang="en-US" dirty="0"/>
              <a:t>Presentation Subtitle</a:t>
            </a:r>
            <a:br>
              <a:rPr lang="en-US" altLang="en-US" dirty="0"/>
            </a:br>
            <a:r>
              <a:rPr lang="en-US" altLang="en-US" dirty="0"/>
              <a:t>Subtitle Second Line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3988" y="6421438"/>
            <a:ext cx="62865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04D2026-AEE9-45D2-AB37-5B6E13FF322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8375" y="6459538"/>
            <a:ext cx="4978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50" y="879475"/>
            <a:ext cx="2185988" cy="5254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4625" y="879475"/>
            <a:ext cx="6410325" cy="5254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3988" y="6421438"/>
            <a:ext cx="62865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D87408E-93C3-4F4A-ACBA-B95728B3BE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8375" y="6459538"/>
            <a:ext cx="4978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25" y="879475"/>
            <a:ext cx="8748713" cy="787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4625" y="1673225"/>
            <a:ext cx="4297363" cy="4460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673225"/>
            <a:ext cx="4298950" cy="4460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53988" y="6421438"/>
            <a:ext cx="62865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EA652EC-EB36-4B7B-B8A3-124A57D0455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38375" y="6459538"/>
            <a:ext cx="4978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3988" y="6421438"/>
            <a:ext cx="62865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9118CB-3655-4F35-9C7D-E4F2340D6AD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8375" y="6459538"/>
            <a:ext cx="4978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4625" y="1673225"/>
            <a:ext cx="4297363" cy="4460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673225"/>
            <a:ext cx="4298950" cy="4460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53988" y="6421438"/>
            <a:ext cx="62865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B90DB38-F9F6-4639-AA1B-77D58680798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38375" y="6459538"/>
            <a:ext cx="4978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53988" y="6421438"/>
            <a:ext cx="62865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9289ADD-C186-4D67-B9A5-14DD09684A2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38375" y="6459538"/>
            <a:ext cx="4978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53988" y="6421438"/>
            <a:ext cx="62865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508D2F3-D572-425B-98D2-8A5956E9AA9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38375" y="6459538"/>
            <a:ext cx="4978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3988" y="6421438"/>
            <a:ext cx="62865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5AE66C0-30FC-435E-8B49-0269B1117B6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38375" y="6459538"/>
            <a:ext cx="4978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53988" y="6421438"/>
            <a:ext cx="62865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6471B73-3F36-47E4-B796-0564D9931F6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38375" y="6459538"/>
            <a:ext cx="4978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53988" y="6421438"/>
            <a:ext cx="62865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47E3F99-657C-4ED1-9573-987BA6EA048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38375" y="6459538"/>
            <a:ext cx="4978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90" name="Rectangle 222"/>
          <p:cNvSpPr>
            <a:spLocks noChangeArrowheads="1"/>
          </p:cNvSpPr>
          <p:nvPr userDrawn="1"/>
        </p:nvSpPr>
        <p:spPr bwMode="ltGray">
          <a:xfrm>
            <a:off x="0" y="6303963"/>
            <a:ext cx="9144000" cy="5572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989" name="Rectangle 221"/>
          <p:cNvSpPr>
            <a:spLocks noChangeArrowheads="1"/>
          </p:cNvSpPr>
          <p:nvPr userDrawn="1"/>
        </p:nvSpPr>
        <p:spPr bwMode="ltGray">
          <a:xfrm>
            <a:off x="0" y="-4763"/>
            <a:ext cx="9144000" cy="7413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 bwMode="black">
          <a:xfrm>
            <a:off x="174625" y="879475"/>
            <a:ext cx="8748713" cy="787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74625" y="1673225"/>
            <a:ext cx="8748713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  <a:br>
              <a:rPr lang="en-US" altLang="en-US" dirty="0" smtClean="0"/>
            </a:br>
            <a:r>
              <a:rPr lang="en-US" altLang="en-US" dirty="0" smtClean="0"/>
              <a:t>good1</a:t>
            </a:r>
          </a:p>
          <a:p>
            <a:pPr lvl="1"/>
            <a:r>
              <a:rPr lang="en-US" altLang="en-US" dirty="0" smtClean="0"/>
              <a:t>Second level</a:t>
            </a:r>
            <a:br>
              <a:rPr lang="en-US" altLang="en-US" dirty="0" smtClean="0"/>
            </a:br>
            <a:r>
              <a:rPr lang="en-US" altLang="en-US" dirty="0" smtClean="0"/>
              <a:t>good2</a:t>
            </a:r>
          </a:p>
          <a:p>
            <a:pPr lvl="2"/>
            <a:r>
              <a:rPr lang="en-US" altLang="en-US" dirty="0" smtClean="0"/>
              <a:t>Third level</a:t>
            </a:r>
            <a:br>
              <a:rPr lang="en-US" altLang="en-US" dirty="0" smtClean="0"/>
            </a:br>
            <a:r>
              <a:rPr lang="en-US" altLang="en-US" dirty="0" smtClean="0"/>
              <a:t>good3</a:t>
            </a:r>
          </a:p>
          <a:p>
            <a:pPr lvl="3"/>
            <a:r>
              <a:rPr lang="en-US" altLang="en-US" dirty="0" smtClean="0"/>
              <a:t>Fourth level</a:t>
            </a:r>
            <a:br>
              <a:rPr lang="en-US" altLang="en-US" dirty="0" smtClean="0"/>
            </a:br>
            <a:r>
              <a:rPr lang="en-US" altLang="en-US" dirty="0" smtClean="0"/>
              <a:t>good4</a:t>
            </a:r>
          </a:p>
          <a:p>
            <a:pPr lvl="4"/>
            <a:r>
              <a:rPr lang="en-US" altLang="en-US" dirty="0" smtClean="0"/>
              <a:t>Fifth level</a:t>
            </a:r>
            <a:br>
              <a:rPr lang="en-US" altLang="en-US" dirty="0" smtClean="0"/>
            </a:br>
            <a:r>
              <a:rPr lang="en-US" altLang="en-US" dirty="0" smtClean="0"/>
              <a:t>good5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51AB3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51AB3"/>
          </a:solidFill>
          <a:latin typeface="Arial" pitchFamily="34" charset="0"/>
          <a:cs typeface="Arial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51AB3"/>
          </a:solidFill>
          <a:latin typeface="Arial" pitchFamily="34" charset="0"/>
          <a:cs typeface="Arial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51AB3"/>
          </a:solidFill>
          <a:latin typeface="Arial" pitchFamily="34" charset="0"/>
          <a:cs typeface="Arial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51AB3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51AB3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51AB3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51AB3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51AB3"/>
          </a:solidFill>
          <a:latin typeface="Arial" pitchFamily="34" charset="0"/>
          <a:cs typeface="Arial" pitchFamily="34" charset="0"/>
        </a:defRPr>
      </a:lvl9pPr>
    </p:titleStyle>
    <p:bodyStyle>
      <a:lvl1pPr marL="400050" indent="-400050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Wingdings 2" pitchFamily="18" charset="2"/>
        <a:buChar char="³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00050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Wingdings 2" pitchFamily="18" charset="2"/>
        <a:buChar char="²"/>
        <a:defRPr sz="2000">
          <a:solidFill>
            <a:schemeClr val="hlink"/>
          </a:solidFill>
          <a:latin typeface="+mn-lt"/>
          <a:cs typeface="+mn-cs"/>
        </a:defRPr>
      </a:lvl2pPr>
      <a:lvl3pPr marL="1377950" indent="-349250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Wingdings 2" pitchFamily="18" charset="2"/>
        <a:buChar char="±"/>
        <a:defRPr>
          <a:solidFill>
            <a:schemeClr val="hlink"/>
          </a:solidFill>
          <a:latin typeface="+mn-lt"/>
          <a:cs typeface="+mn-cs"/>
        </a:defRPr>
      </a:lvl3pPr>
      <a:lvl4pPr marL="1885950" indent="-342900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Wingdings 2" pitchFamily="18" charset="2"/>
        <a:buChar char="°"/>
        <a:defRPr>
          <a:solidFill>
            <a:schemeClr val="hlink"/>
          </a:solidFill>
          <a:latin typeface="+mn-lt"/>
          <a:cs typeface="+mn-cs"/>
        </a:defRPr>
      </a:lvl4pPr>
      <a:lvl5pPr marL="2349500" indent="-349250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Wingdings 2" pitchFamily="18" charset="2"/>
        <a:buChar char="¯"/>
        <a:defRPr>
          <a:solidFill>
            <a:schemeClr val="hlink"/>
          </a:solidFill>
          <a:latin typeface="+mn-lt"/>
          <a:cs typeface="+mn-cs"/>
        </a:defRPr>
      </a:lvl5pPr>
      <a:lvl6pPr marL="2806700" indent="-349250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Wingdings 2" pitchFamily="18" charset="2"/>
        <a:buChar char="¯"/>
        <a:defRPr>
          <a:solidFill>
            <a:schemeClr val="hlink"/>
          </a:solidFill>
          <a:latin typeface="+mn-lt"/>
          <a:cs typeface="+mn-cs"/>
        </a:defRPr>
      </a:lvl6pPr>
      <a:lvl7pPr marL="3263900" indent="-349250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Wingdings 2" pitchFamily="18" charset="2"/>
        <a:buChar char="¯"/>
        <a:defRPr>
          <a:solidFill>
            <a:schemeClr val="hlink"/>
          </a:solidFill>
          <a:latin typeface="+mn-lt"/>
          <a:cs typeface="+mn-cs"/>
        </a:defRPr>
      </a:lvl7pPr>
      <a:lvl8pPr marL="3721100" indent="-349250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Wingdings 2" pitchFamily="18" charset="2"/>
        <a:buChar char="¯"/>
        <a:defRPr>
          <a:solidFill>
            <a:schemeClr val="hlink"/>
          </a:solidFill>
          <a:latin typeface="+mn-lt"/>
          <a:cs typeface="+mn-cs"/>
        </a:defRPr>
      </a:lvl8pPr>
      <a:lvl9pPr marL="4178300" indent="-349250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Wingdings 2" pitchFamily="18" charset="2"/>
        <a:buChar char="¯"/>
        <a:defRPr>
          <a:solidFill>
            <a:schemeClr val="hlink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ntool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63" y="1952625"/>
            <a:ext cx="7772400" cy="2060575"/>
          </a:xfrm>
        </p:spPr>
        <p:txBody>
          <a:bodyPr/>
          <a:lstStyle/>
          <a:p>
            <a:pPr algn="l" eaLnBrk="1" hangingPunct="1"/>
            <a:r>
              <a:rPr lang="en-GB" sz="2800" dirty="0" smtClean="0"/>
              <a:t>Dynamic </a:t>
            </a:r>
            <a:r>
              <a:rPr lang="en-GB" sz="2800" dirty="0" smtClean="0"/>
              <a:t>binary </a:t>
            </a:r>
            <a:r>
              <a:rPr lang="en-GB" sz="2800" dirty="0" smtClean="0"/>
              <a:t>instrumentation for improving </a:t>
            </a:r>
            <a:r>
              <a:rPr lang="en-GB" sz="2800" dirty="0" smtClean="0"/>
              <a:t>performance of running applications</a:t>
            </a:r>
            <a:endParaRPr lang="en-US" altLang="zh-CN" sz="2000" dirty="0" smtClean="0">
              <a:ea typeface="SimSun" pitchFamily="2" charset="-122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>
          <a:xfrm>
            <a:off x="690563" y="3987800"/>
            <a:ext cx="6400800" cy="1752600"/>
          </a:xfrm>
        </p:spPr>
        <p:txBody>
          <a:bodyPr/>
          <a:lstStyle/>
          <a:p>
            <a:pPr algn="l"/>
            <a:r>
              <a:rPr lang="en-US" smtClean="0"/>
              <a:t>Dr. Gadi </a:t>
            </a:r>
            <a:r>
              <a:rPr lang="en-US" dirty="0" smtClean="0"/>
              <a:t>Haber	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The proposed project is to write a </a:t>
            </a:r>
            <a:r>
              <a:rPr lang="en-US" sz="2000" dirty="0" smtClean="0"/>
              <a:t>Pin-based tool for automatically </a:t>
            </a:r>
            <a:r>
              <a:rPr lang="en-US" sz="2000" dirty="0" smtClean="0"/>
              <a:t>replacing functions </a:t>
            </a:r>
            <a:r>
              <a:rPr lang="en-US" sz="2000" dirty="0" smtClean="0"/>
              <a:t>within given application binaries by </a:t>
            </a:r>
            <a:r>
              <a:rPr lang="en-US" sz="2000" dirty="0" smtClean="0"/>
              <a:t>new optimized functions.</a:t>
            </a:r>
            <a:endParaRPr lang="en-US" sz="2000" dirty="0" smtClean="0"/>
          </a:p>
          <a:p>
            <a:r>
              <a:rPr lang="en-US" sz="2000" dirty="0" smtClean="0"/>
              <a:t>It uses Intel Pin which is a </a:t>
            </a:r>
            <a:r>
              <a:rPr lang="en-US" sz="2000" dirty="0" smtClean="0"/>
              <a:t>tool </a:t>
            </a:r>
            <a:r>
              <a:rPr lang="en-US" sz="2000" dirty="0" smtClean="0"/>
              <a:t>that provides dynamic </a:t>
            </a:r>
            <a:r>
              <a:rPr lang="en-US" sz="2000" dirty="0" smtClean="0"/>
              <a:t>instrumentation of programs. </a:t>
            </a:r>
            <a:endParaRPr lang="en-US" sz="2000" dirty="0" smtClean="0"/>
          </a:p>
          <a:p>
            <a:r>
              <a:rPr lang="en-US" sz="2000" dirty="0" smtClean="0"/>
              <a:t>Intel Pin is a complete toolkit that provides </a:t>
            </a:r>
            <a:r>
              <a:rPr lang="en-US" sz="2000" dirty="0" smtClean="0"/>
              <a:t>a rich API that abstracts away the </a:t>
            </a:r>
            <a:r>
              <a:rPr lang="en-US" sz="2000" dirty="0" smtClean="0"/>
              <a:t>instrumentation process.</a:t>
            </a:r>
          </a:p>
          <a:p>
            <a:r>
              <a:rPr lang="en-US" sz="2000" dirty="0" smtClean="0"/>
              <a:t>Pin </a:t>
            </a:r>
            <a:r>
              <a:rPr lang="en-US" sz="2000" dirty="0" smtClean="0"/>
              <a:t>automatically saves and restores the registers that are overwritten by the injected code so the application continues to work. </a:t>
            </a:r>
            <a:endParaRPr lang="en-US" sz="2000" dirty="0" smtClean="0"/>
          </a:p>
          <a:p>
            <a:r>
              <a:rPr lang="en-US" sz="2000" dirty="0" smtClean="0"/>
              <a:t>For more details on Intel Pin see: </a:t>
            </a:r>
            <a:r>
              <a:rPr lang="en-US" sz="2000" u="sng" dirty="0" smtClean="0">
                <a:hlinkClick r:id="rId2"/>
              </a:rPr>
              <a:t>http</a:t>
            </a:r>
            <a:r>
              <a:rPr lang="en-US" sz="2000" u="sng" dirty="0" smtClean="0">
                <a:hlinkClick r:id="rId2"/>
              </a:rPr>
              <a:t>://www.pintool.org/</a:t>
            </a:r>
            <a:endParaRPr lang="en-US" sz="20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73050" y="790575"/>
            <a:ext cx="8178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o Sans Intel" pitchFamily="34" charset="0"/>
                <a:ea typeface="SimSun" pitchFamily="2" charset="-122"/>
                <a:cs typeface="+mj-cs"/>
              </a:rPr>
              <a:t>Dynamic Instrumentation</a:t>
            </a:r>
            <a:r>
              <a:rPr kumimoji="0" lang="en-US" altLang="zh-CN" sz="3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o Sans Intel" pitchFamily="34" charset="0"/>
                <a:ea typeface="SimSun" pitchFamily="2" charset="-122"/>
                <a:cs typeface="+mj-cs"/>
              </a:rPr>
              <a:t> using 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o Sans Intel" pitchFamily="34" charset="0"/>
                <a:ea typeface="SimSun" pitchFamily="2" charset="-122"/>
                <a:cs typeface="+mj-cs"/>
              </a:rPr>
              <a:t>Intel Pin</a:t>
            </a:r>
            <a:r>
              <a:rPr kumimoji="0" lang="en-US" altLang="zh-CN" sz="3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o Sans Intel" pitchFamily="34" charset="0"/>
                <a:ea typeface="SimSun" pitchFamily="2" charset="-122"/>
                <a:cs typeface="+mj-cs"/>
              </a:rPr>
              <a:t> toolkit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 pitchFamily="34" charset="0"/>
              <a:ea typeface="SimSun" pitchFamily="2" charset="-122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Among proposed optimizations to be dynamically applied at runtime via Intel Pin are:</a:t>
            </a:r>
          </a:p>
          <a:p>
            <a:pPr lvl="1"/>
            <a:r>
              <a:rPr lang="en-US" sz="1800" dirty="0" smtClean="0"/>
              <a:t>Function Inlining</a:t>
            </a:r>
          </a:p>
          <a:p>
            <a:pPr lvl="1"/>
            <a:r>
              <a:rPr lang="en-US" sz="1800" dirty="0" smtClean="0"/>
              <a:t>Function Specialization</a:t>
            </a:r>
          </a:p>
          <a:p>
            <a:pPr lvl="1"/>
            <a:r>
              <a:rPr lang="en-US" sz="1800" dirty="0" smtClean="0"/>
              <a:t>Replacing known library functions by optimized versions</a:t>
            </a:r>
          </a:p>
          <a:p>
            <a:pPr lvl="1"/>
            <a:r>
              <a:rPr lang="en-US" sz="1800" dirty="0" smtClean="0"/>
              <a:t>Loop vectorization</a:t>
            </a:r>
          </a:p>
          <a:p>
            <a:pPr lvl="1"/>
            <a:r>
              <a:rPr lang="en-US" sz="1800" dirty="0" smtClean="0"/>
              <a:t>etc.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77825" y="885825"/>
            <a:ext cx="8178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eo Sans Intel" pitchFamily="34" charset="0"/>
                <a:ea typeface="SimSun" pitchFamily="2" charset="-122"/>
                <a:cs typeface="+mj-cs"/>
              </a:rPr>
              <a:t>Proposed optimizations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 pitchFamily="34" charset="0"/>
              <a:ea typeface="SimSun" pitchFamily="2" charset="-122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3">
      <a:dk1>
        <a:srgbClr val="000000"/>
      </a:dk1>
      <a:lt1>
        <a:srgbClr val="FFFFFF"/>
      </a:lt1>
      <a:dk2>
        <a:srgbClr val="228A88"/>
      </a:dk2>
      <a:lt2>
        <a:srgbClr val="808080"/>
      </a:lt2>
      <a:accent1>
        <a:srgbClr val="CCCCFF"/>
      </a:accent1>
      <a:accent2>
        <a:srgbClr val="D18213"/>
      </a:accent2>
      <a:accent3>
        <a:srgbClr val="FFFFFF"/>
      </a:accent3>
      <a:accent4>
        <a:srgbClr val="000000"/>
      </a:accent4>
      <a:accent5>
        <a:srgbClr val="E2E2FF"/>
      </a:accent5>
      <a:accent6>
        <a:srgbClr val="BD7510"/>
      </a:accent6>
      <a:hlink>
        <a:srgbClr val="051AB3"/>
      </a:hlink>
      <a:folHlink>
        <a:srgbClr val="C0C0C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400050" marR="0" indent="-40005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>
            <a:srgbClr val="228A88"/>
          </a:buClr>
          <a:buSzTx/>
          <a:buFont typeface="Wingdings 2" pitchFamily="18" charset="2"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400050" marR="0" indent="-40005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0000"/>
          </a:spcAft>
          <a:buClr>
            <a:srgbClr val="228A88"/>
          </a:buClr>
          <a:buSzTx/>
          <a:buFont typeface="Wingdings 2" pitchFamily="18" charset="2"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Default Design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228A88"/>
        </a:dk2>
        <a:lt2>
          <a:srgbClr val="808080"/>
        </a:lt2>
        <a:accent1>
          <a:srgbClr val="CCCCFF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28A5A2"/>
        </a:accent6>
        <a:hlink>
          <a:srgbClr val="051AB3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228A88"/>
        </a:dk2>
        <a:lt2>
          <a:srgbClr val="808080"/>
        </a:lt2>
        <a:accent1>
          <a:srgbClr val="CCCCFF"/>
        </a:accent1>
        <a:accent2>
          <a:srgbClr val="D18213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BD7510"/>
        </a:accent6>
        <a:hlink>
          <a:srgbClr val="051AB3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40488</TotalTime>
  <Words>139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Dynamic binary instrumentation for improving performance of running applications</vt:lpstr>
      <vt:lpstr>Slide 2</vt:lpstr>
      <vt:lpstr>Slide 3</vt:lpstr>
    </vt:vector>
  </TitlesOfParts>
  <Company>IBM HRL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IBM HRL template</dc:title>
  <dc:subject>IBM Presentation</dc:subject>
  <dc:creator>IBM Haifa Labs</dc:creator>
  <cp:lastModifiedBy>ghaber1</cp:lastModifiedBy>
  <cp:revision>1636</cp:revision>
  <dcterms:created xsi:type="dcterms:W3CDTF">2002-08-23T15:26:08Z</dcterms:created>
  <dcterms:modified xsi:type="dcterms:W3CDTF">2012-10-22T13:29:31Z</dcterms:modified>
</cp:coreProperties>
</file>