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77" r:id="rId9"/>
    <p:sldId id="263" r:id="rId10"/>
    <p:sldId id="266" r:id="rId11"/>
    <p:sldId id="267" r:id="rId12"/>
    <p:sldId id="269" r:id="rId13"/>
    <p:sldId id="268" r:id="rId14"/>
    <p:sldId id="270" r:id="rId15"/>
    <p:sldId id="271" r:id="rId16"/>
    <p:sldId id="265" r:id="rId17"/>
    <p:sldId id="264" r:id="rId18"/>
    <p:sldId id="272" r:id="rId19"/>
    <p:sldId id="262" r:id="rId20"/>
    <p:sldId id="274" r:id="rId21"/>
    <p:sldId id="273" r:id="rId22"/>
    <p:sldId id="275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FDDCA-5FE9-4A81-A4AA-7C0D7F0D416A}" type="datetimeFigureOut">
              <a:rPr lang="he-IL" smtClean="0"/>
              <a:t>כ"ח/אדר/תשע"ב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D39E-0866-40A4-AD6D-52DA3ABBC7D5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Modeling of Cognitive Activity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Larry M. </a:t>
            </a:r>
            <a:r>
              <a:rPr lang="en-US" dirty="0" err="1" smtClean="0"/>
              <a:t>Manevitz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Course Slides:  2012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19672" y="404664"/>
            <a:ext cx="4691211" cy="584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5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Neurons</a:t>
            </a:r>
            <a:endParaRPr lang="he-I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078" y="1600200"/>
            <a:ext cx="51978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698" y="1600200"/>
            <a:ext cx="38686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Stains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172" y="1600200"/>
            <a:ext cx="41236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662" y="1600200"/>
            <a:ext cx="4162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2172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620688"/>
            <a:ext cx="44577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55776" y="1772816"/>
            <a:ext cx="38100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7620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619125"/>
            <a:ext cx="44577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692696"/>
            <a:ext cx="3333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96752"/>
            <a:ext cx="4264287" cy="27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55776" y="1772816"/>
            <a:ext cx="38100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068960"/>
            <a:ext cx="7620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619125"/>
            <a:ext cx="44577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692696"/>
            <a:ext cx="33337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68760" y="5085184"/>
            <a:ext cx="4264287" cy="27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086769"/>
            <a:ext cx="5715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Let’s start in 1948.    McCullough Pitts.  Want to understand how the brain works.</a:t>
            </a:r>
          </a:p>
          <a:p>
            <a:pPr algn="l" rtl="0"/>
            <a:r>
              <a:rPr lang="en-US" dirty="0" smtClean="0"/>
              <a:t>Their view:   all there is, is Boolean functions.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Note:  Same view as logicians as old as Boole (1898)</a:t>
            </a:r>
          </a:p>
          <a:p>
            <a:pPr algn="l" rtl="0"/>
            <a:endParaRPr lang="en-US" dirty="0"/>
          </a:p>
          <a:p>
            <a:pPr algn="l" rtl="0"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cs typeface="+mj-cs"/>
              </a:rPr>
              <a:t>Aim of Course:  To view some of the methods and results of Cognitive and Brain Modeling</a:t>
            </a:r>
          </a:p>
          <a:p>
            <a:pPr lvl="1" algn="l" rtl="0"/>
            <a:r>
              <a:rPr lang="en-US" dirty="0" smtClean="0">
                <a:cs typeface="+mj-cs"/>
              </a:rPr>
              <a:t>What is it good for?</a:t>
            </a:r>
          </a:p>
          <a:p>
            <a:pPr lvl="1" algn="l" rtl="0"/>
            <a:r>
              <a:rPr lang="en-US" dirty="0" smtClean="0">
                <a:cs typeface="+mj-cs"/>
              </a:rPr>
              <a:t>What does it replace?</a:t>
            </a:r>
          </a:p>
          <a:p>
            <a:pPr algn="l" rtl="0"/>
            <a:r>
              <a:rPr lang="en-US" dirty="0" smtClean="0">
                <a:cs typeface="+mj-cs"/>
              </a:rPr>
              <a:t>Aim of Course:  To understand how machine learning methods could help understand cognition and Brain Function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L. Manevitz    U. Haifa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78A0-9863-4B1F-B68F-5E2C16DD0BB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 and History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McCullough –Pitts Neuron</a:t>
            </a:r>
          </a:p>
          <a:p>
            <a:pPr>
              <a:lnSpc>
                <a:spcPct val="90000"/>
              </a:lnSpc>
            </a:pPr>
            <a:r>
              <a:rPr lang="en-US" sz="2600"/>
              <a:t>Perceptron</a:t>
            </a:r>
          </a:p>
          <a:p>
            <a:pPr>
              <a:lnSpc>
                <a:spcPct val="90000"/>
              </a:lnSpc>
            </a:pPr>
            <a:r>
              <a:rPr lang="en-US" sz="2600"/>
              <a:t>Adaline</a:t>
            </a:r>
          </a:p>
          <a:p>
            <a:pPr>
              <a:lnSpc>
                <a:spcPct val="90000"/>
              </a:lnSpc>
            </a:pPr>
            <a:r>
              <a:rPr lang="en-US" sz="2600"/>
              <a:t>Linear Separability</a:t>
            </a:r>
          </a:p>
          <a:p>
            <a:pPr>
              <a:lnSpc>
                <a:spcPct val="90000"/>
              </a:lnSpc>
            </a:pPr>
            <a:r>
              <a:rPr lang="en-US" sz="2600"/>
              <a:t>Multi-Level Neurons</a:t>
            </a:r>
          </a:p>
          <a:p>
            <a:pPr>
              <a:lnSpc>
                <a:spcPct val="90000"/>
              </a:lnSpc>
            </a:pPr>
            <a:r>
              <a:rPr lang="en-US" sz="2600"/>
              <a:t>Neurons with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L. Manevitz    U. Haifa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D95F-870A-4906-A53F-AF31EB64A4F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versus Artificial Neuron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8458200" cy="3886200"/>
          </a:xfrm>
        </p:spPr>
        <p:txBody>
          <a:bodyPr/>
          <a:lstStyle/>
          <a:p>
            <a:r>
              <a:rPr lang="en-US"/>
              <a:t>Natural Neuron	McCullough Pitts Neuron</a:t>
            </a:r>
          </a:p>
        </p:txBody>
      </p:sp>
      <p:pic>
        <p:nvPicPr>
          <p:cNvPr id="396293" name="Picture 5" descr="Z:\neuronperceptron.bmp"/>
          <p:cNvPicPr>
            <a:picLocks noChangeAspect="1" noChangeArrowheads="1"/>
          </p:cNvPicPr>
          <p:nvPr/>
        </p:nvPicPr>
        <p:blipFill>
          <a:blip r:embed="rId2" cstate="print"/>
          <a:srcRect t="39833" r="48372" b="8551"/>
          <a:stretch>
            <a:fillRect/>
          </a:stretch>
        </p:blipFill>
        <p:spPr bwMode="auto">
          <a:xfrm>
            <a:off x="1219200" y="3200400"/>
            <a:ext cx="2667000" cy="2357438"/>
          </a:xfrm>
          <a:prstGeom prst="rect">
            <a:avLst/>
          </a:prstGeom>
          <a:noFill/>
        </p:spPr>
      </p:pic>
      <p:pic>
        <p:nvPicPr>
          <p:cNvPr id="396294" name="Picture 6" descr="Z:\neuronperceptron.bmp"/>
          <p:cNvPicPr>
            <a:picLocks noChangeAspect="1" noChangeArrowheads="1"/>
          </p:cNvPicPr>
          <p:nvPr/>
        </p:nvPicPr>
        <p:blipFill>
          <a:blip r:embed="rId3" cstate="print"/>
          <a:srcRect l="46332" t="46327" r="2318" b="11264"/>
          <a:stretch>
            <a:fillRect/>
          </a:stretch>
        </p:blipFill>
        <p:spPr bwMode="auto">
          <a:xfrm>
            <a:off x="5181600" y="3124200"/>
            <a:ext cx="32004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L. Manevitz    U. Haifa</a:t>
            </a:r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6A45C-74F6-4BC6-AC30-25FB409B600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Sample Feed forward Network  (No loops)</a:t>
            </a:r>
          </a:p>
        </p:txBody>
      </p:sp>
      <p:sp>
        <p:nvSpPr>
          <p:cNvPr id="424963" name="Oval 3"/>
          <p:cNvSpPr>
            <a:spLocks noChangeArrowheads="1"/>
          </p:cNvSpPr>
          <p:nvPr/>
        </p:nvSpPr>
        <p:spPr bwMode="auto">
          <a:xfrm>
            <a:off x="1905000" y="2514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2057400" y="2667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209800" y="2819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23622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2514600" y="3124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2667000" y="3276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69" name="Oval 9"/>
          <p:cNvSpPr>
            <a:spLocks noChangeArrowheads="1"/>
          </p:cNvSpPr>
          <p:nvPr/>
        </p:nvSpPr>
        <p:spPr bwMode="auto">
          <a:xfrm>
            <a:off x="2819400" y="3429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0" name="Oval 10"/>
          <p:cNvSpPr>
            <a:spLocks noChangeArrowheads="1"/>
          </p:cNvSpPr>
          <p:nvPr/>
        </p:nvSpPr>
        <p:spPr bwMode="auto">
          <a:xfrm>
            <a:off x="2971800" y="3581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1" name="Oval 11"/>
          <p:cNvSpPr>
            <a:spLocks noChangeArrowheads="1"/>
          </p:cNvSpPr>
          <p:nvPr/>
        </p:nvSpPr>
        <p:spPr bwMode="auto">
          <a:xfrm>
            <a:off x="44196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2" name="Oval 12"/>
          <p:cNvSpPr>
            <a:spLocks noChangeArrowheads="1"/>
          </p:cNvSpPr>
          <p:nvPr/>
        </p:nvSpPr>
        <p:spPr bwMode="auto">
          <a:xfrm>
            <a:off x="3886200" y="236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3" name="Oval 13"/>
          <p:cNvSpPr>
            <a:spLocks noChangeArrowheads="1"/>
          </p:cNvSpPr>
          <p:nvPr/>
        </p:nvSpPr>
        <p:spPr bwMode="auto">
          <a:xfrm>
            <a:off x="4191000" y="2743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4" name="Oval 14"/>
          <p:cNvSpPr>
            <a:spLocks noChangeArrowheads="1"/>
          </p:cNvSpPr>
          <p:nvPr/>
        </p:nvSpPr>
        <p:spPr bwMode="auto">
          <a:xfrm>
            <a:off x="3962400" y="2590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5" name="Oval 15"/>
          <p:cNvSpPr>
            <a:spLocks noChangeArrowheads="1"/>
          </p:cNvSpPr>
          <p:nvPr/>
        </p:nvSpPr>
        <p:spPr bwMode="auto">
          <a:xfrm>
            <a:off x="6248400" y="2819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6" name="Oval 16"/>
          <p:cNvSpPr>
            <a:spLocks noChangeArrowheads="1"/>
          </p:cNvSpPr>
          <p:nvPr/>
        </p:nvSpPr>
        <p:spPr bwMode="auto">
          <a:xfrm>
            <a:off x="5715000" y="2209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7" name="Oval 17"/>
          <p:cNvSpPr>
            <a:spLocks noChangeArrowheads="1"/>
          </p:cNvSpPr>
          <p:nvPr/>
        </p:nvSpPr>
        <p:spPr bwMode="auto">
          <a:xfrm>
            <a:off x="6019800" y="2590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8" name="Oval 18"/>
          <p:cNvSpPr>
            <a:spLocks noChangeArrowheads="1"/>
          </p:cNvSpPr>
          <p:nvPr/>
        </p:nvSpPr>
        <p:spPr bwMode="auto">
          <a:xfrm>
            <a:off x="5867400" y="236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79" name="Oval 19"/>
          <p:cNvSpPr>
            <a:spLocks noChangeArrowheads="1"/>
          </p:cNvSpPr>
          <p:nvPr/>
        </p:nvSpPr>
        <p:spPr bwMode="auto">
          <a:xfrm>
            <a:off x="5181600" y="3886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80" name="Oval 20"/>
          <p:cNvSpPr>
            <a:spLocks noChangeArrowheads="1"/>
          </p:cNvSpPr>
          <p:nvPr/>
        </p:nvSpPr>
        <p:spPr bwMode="auto">
          <a:xfrm>
            <a:off x="4648200" y="3276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81" name="Oval 21"/>
          <p:cNvSpPr>
            <a:spLocks noChangeArrowheads="1"/>
          </p:cNvSpPr>
          <p:nvPr/>
        </p:nvSpPr>
        <p:spPr bwMode="auto">
          <a:xfrm>
            <a:off x="4953000" y="3657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82" name="Oval 22"/>
          <p:cNvSpPr>
            <a:spLocks noChangeArrowheads="1"/>
          </p:cNvSpPr>
          <p:nvPr/>
        </p:nvSpPr>
        <p:spPr bwMode="auto">
          <a:xfrm>
            <a:off x="4800600" y="3429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83" name="Line 23"/>
          <p:cNvSpPr>
            <a:spLocks noChangeShapeType="1"/>
          </p:cNvSpPr>
          <p:nvPr/>
        </p:nvSpPr>
        <p:spPr bwMode="auto">
          <a:xfrm>
            <a:off x="2209800" y="2590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84" name="Line 24"/>
          <p:cNvSpPr>
            <a:spLocks noChangeShapeType="1"/>
          </p:cNvSpPr>
          <p:nvPr/>
        </p:nvSpPr>
        <p:spPr bwMode="auto">
          <a:xfrm>
            <a:off x="2362200" y="2667000"/>
            <a:ext cx="1676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85" name="Line 25"/>
          <p:cNvSpPr>
            <a:spLocks noChangeShapeType="1"/>
          </p:cNvSpPr>
          <p:nvPr/>
        </p:nvSpPr>
        <p:spPr bwMode="auto">
          <a:xfrm>
            <a:off x="2362200" y="27432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86" name="Line 26"/>
          <p:cNvSpPr>
            <a:spLocks noChangeShapeType="1"/>
          </p:cNvSpPr>
          <p:nvPr/>
        </p:nvSpPr>
        <p:spPr bwMode="auto">
          <a:xfrm>
            <a:off x="2514600" y="2667000"/>
            <a:ext cx="25908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87" name="Line 27"/>
          <p:cNvSpPr>
            <a:spLocks noChangeShapeType="1"/>
          </p:cNvSpPr>
          <p:nvPr/>
        </p:nvSpPr>
        <p:spPr bwMode="auto">
          <a:xfrm flipV="1">
            <a:off x="3352800" y="2819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88" name="Line 28"/>
          <p:cNvSpPr>
            <a:spLocks noChangeShapeType="1"/>
          </p:cNvSpPr>
          <p:nvPr/>
        </p:nvSpPr>
        <p:spPr bwMode="auto">
          <a:xfrm flipV="1">
            <a:off x="3276600" y="26670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89" name="Line 29"/>
          <p:cNvSpPr>
            <a:spLocks noChangeShapeType="1"/>
          </p:cNvSpPr>
          <p:nvPr/>
        </p:nvSpPr>
        <p:spPr bwMode="auto">
          <a:xfrm flipV="1">
            <a:off x="3352800" y="30480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90" name="Line 30"/>
          <p:cNvSpPr>
            <a:spLocks noChangeShapeType="1"/>
          </p:cNvSpPr>
          <p:nvPr/>
        </p:nvSpPr>
        <p:spPr bwMode="auto">
          <a:xfrm flipV="1">
            <a:off x="3352800" y="3276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91" name="Line 31"/>
          <p:cNvSpPr>
            <a:spLocks noChangeShapeType="1"/>
          </p:cNvSpPr>
          <p:nvPr/>
        </p:nvSpPr>
        <p:spPr bwMode="auto">
          <a:xfrm>
            <a:off x="3429000" y="3733800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92" name="Line 32"/>
          <p:cNvSpPr>
            <a:spLocks noChangeShapeType="1"/>
          </p:cNvSpPr>
          <p:nvPr/>
        </p:nvSpPr>
        <p:spPr bwMode="auto">
          <a:xfrm flipV="1">
            <a:off x="2743200" y="251460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93" name="Line 33"/>
          <p:cNvSpPr>
            <a:spLocks noChangeShapeType="1"/>
          </p:cNvSpPr>
          <p:nvPr/>
        </p:nvSpPr>
        <p:spPr bwMode="auto">
          <a:xfrm>
            <a:off x="2743200" y="29718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4994" name="Oval 34"/>
          <p:cNvSpPr>
            <a:spLocks noChangeArrowheads="1"/>
          </p:cNvSpPr>
          <p:nvPr/>
        </p:nvSpPr>
        <p:spPr bwMode="auto">
          <a:xfrm>
            <a:off x="6934200" y="1905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95" name="Oval 35"/>
          <p:cNvSpPr>
            <a:spLocks noChangeArrowheads="1"/>
          </p:cNvSpPr>
          <p:nvPr/>
        </p:nvSpPr>
        <p:spPr bwMode="auto">
          <a:xfrm>
            <a:off x="7086600" y="2057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96" name="Oval 36"/>
          <p:cNvSpPr>
            <a:spLocks noChangeArrowheads="1"/>
          </p:cNvSpPr>
          <p:nvPr/>
        </p:nvSpPr>
        <p:spPr bwMode="auto">
          <a:xfrm>
            <a:off x="7239000" y="2209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97" name="Oval 37"/>
          <p:cNvSpPr>
            <a:spLocks noChangeArrowheads="1"/>
          </p:cNvSpPr>
          <p:nvPr/>
        </p:nvSpPr>
        <p:spPr bwMode="auto">
          <a:xfrm>
            <a:off x="7391400" y="236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98" name="Oval 38"/>
          <p:cNvSpPr>
            <a:spLocks noChangeArrowheads="1"/>
          </p:cNvSpPr>
          <p:nvPr/>
        </p:nvSpPr>
        <p:spPr bwMode="auto">
          <a:xfrm>
            <a:off x="7543800" y="25146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4999" name="Oval 39"/>
          <p:cNvSpPr>
            <a:spLocks noChangeArrowheads="1"/>
          </p:cNvSpPr>
          <p:nvPr/>
        </p:nvSpPr>
        <p:spPr bwMode="auto">
          <a:xfrm>
            <a:off x="7696200" y="2667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5000" name="Oval 40"/>
          <p:cNvSpPr>
            <a:spLocks noChangeArrowheads="1"/>
          </p:cNvSpPr>
          <p:nvPr/>
        </p:nvSpPr>
        <p:spPr bwMode="auto">
          <a:xfrm>
            <a:off x="7848600" y="2819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5001" name="Oval 41"/>
          <p:cNvSpPr>
            <a:spLocks noChangeArrowheads="1"/>
          </p:cNvSpPr>
          <p:nvPr/>
        </p:nvSpPr>
        <p:spPr bwMode="auto">
          <a:xfrm>
            <a:off x="8001000" y="2971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5002" name="Line 42"/>
          <p:cNvSpPr>
            <a:spLocks noChangeShapeType="1"/>
          </p:cNvSpPr>
          <p:nvPr/>
        </p:nvSpPr>
        <p:spPr bwMode="auto">
          <a:xfrm>
            <a:off x="4267200" y="24384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3" name="Line 43"/>
          <p:cNvSpPr>
            <a:spLocks noChangeShapeType="1"/>
          </p:cNvSpPr>
          <p:nvPr/>
        </p:nvSpPr>
        <p:spPr bwMode="auto">
          <a:xfrm>
            <a:off x="4267200" y="25146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4" name="Line 44"/>
          <p:cNvSpPr>
            <a:spLocks noChangeShapeType="1"/>
          </p:cNvSpPr>
          <p:nvPr/>
        </p:nvSpPr>
        <p:spPr bwMode="auto">
          <a:xfrm>
            <a:off x="4267200" y="259080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5" name="Line 45"/>
          <p:cNvSpPr>
            <a:spLocks noChangeShapeType="1"/>
          </p:cNvSpPr>
          <p:nvPr/>
        </p:nvSpPr>
        <p:spPr bwMode="auto">
          <a:xfrm>
            <a:off x="4343400" y="2590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6" name="Line 46"/>
          <p:cNvSpPr>
            <a:spLocks noChangeShapeType="1"/>
          </p:cNvSpPr>
          <p:nvPr/>
        </p:nvSpPr>
        <p:spPr bwMode="auto">
          <a:xfrm flipV="1">
            <a:off x="5562600" y="2514600"/>
            <a:ext cx="2286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7" name="Line 47"/>
          <p:cNvSpPr>
            <a:spLocks noChangeShapeType="1"/>
          </p:cNvSpPr>
          <p:nvPr/>
        </p:nvSpPr>
        <p:spPr bwMode="auto">
          <a:xfrm flipV="1">
            <a:off x="5638800" y="3124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8" name="Line 48"/>
          <p:cNvSpPr>
            <a:spLocks noChangeShapeType="1"/>
          </p:cNvSpPr>
          <p:nvPr/>
        </p:nvSpPr>
        <p:spPr bwMode="auto">
          <a:xfrm flipV="1">
            <a:off x="6096000" y="21336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09" name="Line 49"/>
          <p:cNvSpPr>
            <a:spLocks noChangeShapeType="1"/>
          </p:cNvSpPr>
          <p:nvPr/>
        </p:nvSpPr>
        <p:spPr bwMode="auto">
          <a:xfrm>
            <a:off x="6172200" y="2286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0" name="Line 50"/>
          <p:cNvSpPr>
            <a:spLocks noChangeShapeType="1"/>
          </p:cNvSpPr>
          <p:nvPr/>
        </p:nvSpPr>
        <p:spPr bwMode="auto">
          <a:xfrm>
            <a:off x="6172200" y="22860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1" name="Line 51"/>
          <p:cNvSpPr>
            <a:spLocks noChangeShapeType="1"/>
          </p:cNvSpPr>
          <p:nvPr/>
        </p:nvSpPr>
        <p:spPr bwMode="auto">
          <a:xfrm>
            <a:off x="6172200" y="22860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2" name="Line 52"/>
          <p:cNvSpPr>
            <a:spLocks noChangeShapeType="1"/>
          </p:cNvSpPr>
          <p:nvPr/>
        </p:nvSpPr>
        <p:spPr bwMode="auto">
          <a:xfrm>
            <a:off x="6096000" y="23622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3" name="Line 53"/>
          <p:cNvSpPr>
            <a:spLocks noChangeShapeType="1"/>
          </p:cNvSpPr>
          <p:nvPr/>
        </p:nvSpPr>
        <p:spPr bwMode="auto">
          <a:xfrm>
            <a:off x="6553200" y="29718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4" name="Line 54"/>
          <p:cNvSpPr>
            <a:spLocks noChangeShapeType="1"/>
          </p:cNvSpPr>
          <p:nvPr/>
        </p:nvSpPr>
        <p:spPr bwMode="auto">
          <a:xfrm>
            <a:off x="6705600" y="3048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5" name="Line 55"/>
          <p:cNvSpPr>
            <a:spLocks noChangeShapeType="1"/>
          </p:cNvSpPr>
          <p:nvPr/>
        </p:nvSpPr>
        <p:spPr bwMode="auto">
          <a:xfrm flipV="1">
            <a:off x="6705600" y="22098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6" name="Oval 56"/>
          <p:cNvSpPr>
            <a:spLocks noChangeArrowheads="1"/>
          </p:cNvSpPr>
          <p:nvPr/>
        </p:nvSpPr>
        <p:spPr bwMode="auto">
          <a:xfrm>
            <a:off x="4572000" y="51816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5017" name="Line 57"/>
          <p:cNvSpPr>
            <a:spLocks noChangeShapeType="1"/>
          </p:cNvSpPr>
          <p:nvPr/>
        </p:nvSpPr>
        <p:spPr bwMode="auto">
          <a:xfrm>
            <a:off x="3048000" y="48768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8" name="Line 58"/>
          <p:cNvSpPr>
            <a:spLocks noChangeShapeType="1"/>
          </p:cNvSpPr>
          <p:nvPr/>
        </p:nvSpPr>
        <p:spPr bwMode="auto">
          <a:xfrm>
            <a:off x="3048000" y="51816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19" name="Line 59"/>
          <p:cNvSpPr>
            <a:spLocks noChangeShapeType="1"/>
          </p:cNvSpPr>
          <p:nvPr/>
        </p:nvSpPr>
        <p:spPr bwMode="auto">
          <a:xfrm flipV="1">
            <a:off x="3200400" y="5486400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20" name="Line 60"/>
          <p:cNvSpPr>
            <a:spLocks noChangeShapeType="1"/>
          </p:cNvSpPr>
          <p:nvPr/>
        </p:nvSpPr>
        <p:spPr bwMode="auto">
          <a:xfrm flipV="1">
            <a:off x="5029200" y="4953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21" name="Line 61"/>
          <p:cNvSpPr>
            <a:spLocks noChangeShapeType="1"/>
          </p:cNvSpPr>
          <p:nvPr/>
        </p:nvSpPr>
        <p:spPr bwMode="auto">
          <a:xfrm flipV="1">
            <a:off x="5029200" y="5257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22" name="Line 62"/>
          <p:cNvSpPr>
            <a:spLocks noChangeShapeType="1"/>
          </p:cNvSpPr>
          <p:nvPr/>
        </p:nvSpPr>
        <p:spPr bwMode="auto">
          <a:xfrm>
            <a:off x="5029200" y="5334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425023" name="Text Box 63"/>
          <p:cNvSpPr txBox="1">
            <a:spLocks noChangeArrowheads="1"/>
          </p:cNvSpPr>
          <p:nvPr/>
        </p:nvSpPr>
        <p:spPr bwMode="auto">
          <a:xfrm>
            <a:off x="2819400" y="2209800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000" b="0">
                <a:cs typeface="Times New Roman" pitchFamily="18" charset="0"/>
              </a:rPr>
              <a:t>Weights</a:t>
            </a:r>
          </a:p>
        </p:txBody>
      </p:sp>
      <p:sp>
        <p:nvSpPr>
          <p:cNvPr id="425024" name="Rectangle 64"/>
          <p:cNvSpPr>
            <a:spLocks noChangeArrowheads="1"/>
          </p:cNvSpPr>
          <p:nvPr/>
        </p:nvSpPr>
        <p:spPr bwMode="auto">
          <a:xfrm>
            <a:off x="4495800" y="2209800"/>
            <a:ext cx="533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en-US" sz="1000" b="0">
                <a:cs typeface="Times New Roman" pitchFamily="18" charset="0"/>
              </a:rPr>
              <a:t>Weights</a:t>
            </a:r>
          </a:p>
        </p:txBody>
      </p:sp>
      <p:sp>
        <p:nvSpPr>
          <p:cNvPr id="425025" name="Rectangle 65"/>
          <p:cNvSpPr>
            <a:spLocks noChangeArrowheads="1"/>
          </p:cNvSpPr>
          <p:nvPr/>
        </p:nvSpPr>
        <p:spPr bwMode="auto">
          <a:xfrm>
            <a:off x="6172200" y="1905000"/>
            <a:ext cx="533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en-US" sz="1000" b="0">
                <a:cs typeface="Times New Roman" pitchFamily="18" charset="0"/>
              </a:rPr>
              <a:t>Weights</a:t>
            </a:r>
          </a:p>
        </p:txBody>
      </p:sp>
      <p:sp>
        <p:nvSpPr>
          <p:cNvPr id="425026" name="Text Box 66"/>
          <p:cNvSpPr txBox="1">
            <a:spLocks noChangeArrowheads="1"/>
          </p:cNvSpPr>
          <p:nvPr/>
        </p:nvSpPr>
        <p:spPr bwMode="auto">
          <a:xfrm>
            <a:off x="1295400" y="30480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000" b="0">
                <a:cs typeface="Times New Roman" pitchFamily="18" charset="0"/>
              </a:rPr>
              <a:t>Input</a:t>
            </a:r>
          </a:p>
        </p:txBody>
      </p:sp>
      <p:sp>
        <p:nvSpPr>
          <p:cNvPr id="425027" name="Text Box 67"/>
          <p:cNvSpPr txBox="1">
            <a:spLocks noChangeArrowheads="1"/>
          </p:cNvSpPr>
          <p:nvPr/>
        </p:nvSpPr>
        <p:spPr bwMode="auto">
          <a:xfrm>
            <a:off x="8229600" y="20574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000" b="0">
                <a:cs typeface="Times New Roman" pitchFamily="18" charset="0"/>
              </a:rPr>
              <a:t>Output</a:t>
            </a:r>
          </a:p>
        </p:txBody>
      </p:sp>
      <p:sp>
        <p:nvSpPr>
          <p:cNvPr id="425028" name="Text Box 68"/>
          <p:cNvSpPr txBox="1">
            <a:spLocks noChangeArrowheads="1"/>
          </p:cNvSpPr>
          <p:nvPr/>
        </p:nvSpPr>
        <p:spPr bwMode="auto">
          <a:xfrm>
            <a:off x="3124200" y="45720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000" b="0">
                <a:cs typeface="Times New Roman" pitchFamily="18" charset="0"/>
              </a:rPr>
              <a:t>Wji</a:t>
            </a:r>
          </a:p>
        </p:txBody>
      </p:sp>
      <p:sp>
        <p:nvSpPr>
          <p:cNvPr id="425029" name="Text Box 69"/>
          <p:cNvSpPr txBox="1">
            <a:spLocks noChangeArrowheads="1"/>
          </p:cNvSpPr>
          <p:nvPr/>
        </p:nvSpPr>
        <p:spPr bwMode="auto">
          <a:xfrm>
            <a:off x="5181600" y="472440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sz="1000" b="0">
                <a:cs typeface="Times New Roman" pitchFamily="18" charset="0"/>
              </a:rPr>
              <a:t>Vik</a:t>
            </a:r>
          </a:p>
        </p:txBody>
      </p:sp>
      <p:sp>
        <p:nvSpPr>
          <p:cNvPr id="425030" name="Oval 70"/>
          <p:cNvSpPr>
            <a:spLocks noChangeArrowheads="1"/>
          </p:cNvSpPr>
          <p:nvPr/>
        </p:nvSpPr>
        <p:spPr bwMode="auto">
          <a:xfrm>
            <a:off x="6781800" y="4800600"/>
            <a:ext cx="1371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kumimoji="1" lang="en-US" sz="1600" b="0">
                <a:cs typeface="Arial" pitchFamily="34" charset="0"/>
              </a:rPr>
              <a:t>F(</a:t>
            </a:r>
            <a:r>
              <a:rPr kumimoji="1" lang="en-US" sz="1600" b="0">
                <a:latin typeface="Symbol" pitchFamily="18" charset="2"/>
                <a:cs typeface="Arial" pitchFamily="34" charset="0"/>
              </a:rPr>
              <a:t>S </a:t>
            </a:r>
            <a:r>
              <a:rPr kumimoji="1" lang="en-US" sz="1600" b="0">
                <a:cs typeface="Arial" pitchFamily="34" charset="0"/>
              </a:rPr>
              <a:t>wji xj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Cognitive Tasks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Memory</a:t>
            </a:r>
          </a:p>
          <a:p>
            <a:pPr lvl="1" algn="l" rtl="0"/>
            <a:r>
              <a:rPr lang="en-US" dirty="0" smtClean="0"/>
              <a:t>Declarative</a:t>
            </a:r>
          </a:p>
          <a:p>
            <a:pPr lvl="1" algn="l" rtl="0"/>
            <a:r>
              <a:rPr lang="en-US" dirty="0" smtClean="0"/>
              <a:t>Procedural</a:t>
            </a:r>
          </a:p>
          <a:p>
            <a:pPr lvl="1" algn="l" rtl="0"/>
            <a:r>
              <a:rPr lang="en-US" dirty="0" smtClean="0"/>
              <a:t>Associative</a:t>
            </a:r>
          </a:p>
          <a:p>
            <a:pPr algn="l" rtl="0"/>
            <a:r>
              <a:rPr lang="en-US" dirty="0" smtClean="0"/>
              <a:t>Decision Making</a:t>
            </a:r>
          </a:p>
          <a:p>
            <a:pPr algn="l" rtl="0"/>
            <a:r>
              <a:rPr lang="en-US" dirty="0" smtClean="0"/>
              <a:t>Pattern Identification</a:t>
            </a:r>
          </a:p>
          <a:p>
            <a:pPr algn="l" rtl="0"/>
            <a:r>
              <a:rPr lang="en-US" dirty="0" smtClean="0"/>
              <a:t>Language</a:t>
            </a:r>
          </a:p>
          <a:p>
            <a:pPr algn="l" rtl="0"/>
            <a:r>
              <a:rPr lang="en-US" dirty="0" smtClean="0"/>
              <a:t>Speech</a:t>
            </a:r>
          </a:p>
          <a:p>
            <a:pPr algn="l" rtl="0"/>
            <a:r>
              <a:rPr lang="en-US" dirty="0" smtClean="0"/>
              <a:t>Reading</a:t>
            </a:r>
          </a:p>
          <a:p>
            <a:pPr algn="l" rtl="0"/>
            <a:r>
              <a:rPr lang="en-US" dirty="0" smtClean="0"/>
              <a:t>…</a:t>
            </a:r>
          </a:p>
          <a:p>
            <a:pPr algn="l" rtl="0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What is the brain?</a:t>
            </a:r>
          </a:p>
          <a:p>
            <a:pPr algn="l" rtl="0"/>
            <a:r>
              <a:rPr lang="en-US" dirty="0" smtClean="0"/>
              <a:t>What is cognition?</a:t>
            </a:r>
          </a:p>
          <a:p>
            <a:pPr lvl="1" algn="l" rtl="0"/>
            <a:r>
              <a:rPr lang="en-US" dirty="0" smtClean="0"/>
              <a:t>We can think of brain activity as a computation.</a:t>
            </a:r>
          </a:p>
          <a:p>
            <a:pPr lvl="1" algn="l" rtl="0"/>
            <a:r>
              <a:rPr lang="en-US" dirty="0" smtClean="0"/>
              <a:t>Can we do “reverse engineering”?</a:t>
            </a:r>
          </a:p>
          <a:p>
            <a:pPr lvl="1" algn="l" rtl="0"/>
            <a:r>
              <a:rPr lang="en-US" dirty="0" smtClean="0"/>
              <a:t>Can we explain activity?</a:t>
            </a:r>
          </a:p>
          <a:p>
            <a:pPr algn="l" rtl="0"/>
            <a:r>
              <a:rPr lang="en-US" dirty="0" smtClean="0"/>
              <a:t>Many approaches</a:t>
            </a:r>
          </a:p>
          <a:p>
            <a:pPr lvl="1" algn="l" rtl="0"/>
            <a:r>
              <a:rPr lang="en-US" dirty="0" smtClean="0"/>
              <a:t>Physiological Explanations</a:t>
            </a:r>
          </a:p>
          <a:p>
            <a:pPr lvl="1" algn="l" rtl="0"/>
            <a:r>
              <a:rPr lang="en-US" dirty="0" smtClean="0"/>
              <a:t>Computational Explanations</a:t>
            </a:r>
          </a:p>
          <a:p>
            <a:pPr lvl="1" algn="l" rtl="0"/>
            <a:r>
              <a:rPr lang="en-US" dirty="0" smtClean="0"/>
              <a:t>Cognitive Explanations</a:t>
            </a:r>
          </a:p>
          <a:p>
            <a:pPr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Fields, Related Methods?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Neurophysiology</a:t>
            </a:r>
          </a:p>
          <a:p>
            <a:pPr lvl="1" algn="l" rtl="0"/>
            <a:r>
              <a:rPr lang="en-US" dirty="0" smtClean="0"/>
              <a:t>Cell Structure</a:t>
            </a:r>
          </a:p>
          <a:p>
            <a:pPr lvl="1" algn="l" rtl="0"/>
            <a:r>
              <a:rPr lang="en-US" dirty="0" smtClean="0"/>
              <a:t>System Biology</a:t>
            </a:r>
          </a:p>
          <a:p>
            <a:pPr algn="l" rtl="0"/>
            <a:r>
              <a:rPr lang="en-US" dirty="0" smtClean="0"/>
              <a:t>Cognitive Psychology</a:t>
            </a:r>
          </a:p>
          <a:p>
            <a:pPr lvl="1" algn="l" rtl="0"/>
            <a:r>
              <a:rPr lang="en-US" dirty="0" smtClean="0"/>
              <a:t>Psychophysical Experiments</a:t>
            </a:r>
          </a:p>
          <a:p>
            <a:pPr lvl="1"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Important Tools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dirty="0" err="1" smtClean="0"/>
              <a:t>fMRI</a:t>
            </a:r>
            <a:endParaRPr lang="en-US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dirty="0" smtClean="0"/>
              <a:t>EEG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dirty="0" smtClean="0"/>
              <a:t>Others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have several tools from CS that can help us</a:t>
            </a:r>
          </a:p>
          <a:p>
            <a:pPr lvl="1" algn="l" rtl="0"/>
            <a:r>
              <a:rPr lang="en-US" dirty="0" smtClean="0"/>
              <a:t>Successfully model cognitive activity</a:t>
            </a:r>
          </a:p>
          <a:p>
            <a:pPr lvl="1" algn="l" rtl="0"/>
            <a:r>
              <a:rPr lang="en-US" dirty="0" smtClean="0"/>
              <a:t>Successfully explore activity in vivo (i.e. in a person…)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tools are appropriate?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Structure of Neural System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From work of </a:t>
            </a:r>
            <a:r>
              <a:rPr lang="en-US" dirty="0" err="1" smtClean="0"/>
              <a:t>Cajal</a:t>
            </a:r>
            <a:r>
              <a:rPr lang="en-US" dirty="0" smtClean="0"/>
              <a:t> (as opposed to Golgi), the neural system is separated into discrete cells.</a:t>
            </a:r>
          </a:p>
          <a:p>
            <a:pPr algn="l" rtl="0"/>
            <a:r>
              <a:rPr lang="en-US" dirty="0" smtClean="0"/>
              <a:t>So we need to understand at least</a:t>
            </a:r>
          </a:p>
          <a:p>
            <a:pPr lvl="1" algn="l" rtl="0"/>
            <a:r>
              <a:rPr lang="en-US" dirty="0" smtClean="0"/>
              <a:t>Computational aspect of separate cells</a:t>
            </a:r>
          </a:p>
          <a:p>
            <a:pPr lvl="1" algn="l" rtl="0"/>
            <a:r>
              <a:rPr lang="en-US" dirty="0" smtClean="0"/>
              <a:t>Computational aspect of network of cells</a:t>
            </a:r>
            <a:endParaRPr lang="he-I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Let’s start with the simplest model.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neural system is known to be cellular.</a:t>
            </a:r>
          </a:p>
          <a:p>
            <a:pPr algn="l" rtl="0">
              <a:buNone/>
            </a:pPr>
            <a:r>
              <a:rPr lang="en-US" dirty="0" smtClean="0"/>
              <a:t>That means there is not continuous connections (like an electric wire) but discrete elements.</a:t>
            </a:r>
            <a:endParaRPr lang="en-US" dirty="0"/>
          </a:p>
          <a:p>
            <a:pPr algn="l" rtl="0">
              <a:buNone/>
            </a:pPr>
            <a:endParaRPr lang="he-IL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47864" y="4361284"/>
            <a:ext cx="2004244" cy="249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347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Computational Modeling of Cognitive Activity</vt:lpstr>
      <vt:lpstr>PowerPoint Presentation</vt:lpstr>
      <vt:lpstr>Some Cognitive Tasks</vt:lpstr>
      <vt:lpstr>PowerPoint Presentation</vt:lpstr>
      <vt:lpstr>Related Fields, Related Methods?</vt:lpstr>
      <vt:lpstr>PowerPoint Presentation</vt:lpstr>
      <vt:lpstr>What tools are appropriate?</vt:lpstr>
      <vt:lpstr>Basic Structure of Neural System</vt:lpstr>
      <vt:lpstr>PowerPoint Presentation</vt:lpstr>
      <vt:lpstr>PowerPoint Presentation</vt:lpstr>
      <vt:lpstr>Examples of Neurons</vt:lpstr>
      <vt:lpstr>PowerPoint Presentation</vt:lpstr>
      <vt:lpstr>Neuron Stains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 and History</vt:lpstr>
      <vt:lpstr>Natural versus Artificial Neuron</vt:lpstr>
      <vt:lpstr>Sample Feed forward Network  (No loops)</vt:lpstr>
    </vt:vector>
  </TitlesOfParts>
  <Company>אוניברסיטת חיפה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and Cognitive Modeling and Neurocomputation</dc:title>
  <dc:creator>CRI</dc:creator>
  <cp:lastModifiedBy>Larry</cp:lastModifiedBy>
  <cp:revision>3</cp:revision>
  <dcterms:created xsi:type="dcterms:W3CDTF">2012-03-08T17:23:49Z</dcterms:created>
  <dcterms:modified xsi:type="dcterms:W3CDTF">2012-03-22T19:35:07Z</dcterms:modified>
</cp:coreProperties>
</file>