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8"/>
  </p:notesMasterIdLst>
  <p:sldIdLst>
    <p:sldId id="256" r:id="rId3"/>
    <p:sldId id="354" r:id="rId4"/>
    <p:sldId id="326" r:id="rId5"/>
    <p:sldId id="299" r:id="rId6"/>
    <p:sldId id="257" r:id="rId7"/>
    <p:sldId id="258" r:id="rId8"/>
    <p:sldId id="327" r:id="rId9"/>
    <p:sldId id="328" r:id="rId10"/>
    <p:sldId id="324" r:id="rId11"/>
    <p:sldId id="259" r:id="rId12"/>
    <p:sldId id="325" r:id="rId13"/>
    <p:sldId id="260" r:id="rId14"/>
    <p:sldId id="331" r:id="rId15"/>
    <p:sldId id="334" r:id="rId16"/>
    <p:sldId id="330" r:id="rId17"/>
    <p:sldId id="329" r:id="rId18"/>
    <p:sldId id="262" r:id="rId19"/>
    <p:sldId id="263" r:id="rId20"/>
    <p:sldId id="332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3" r:id="rId29"/>
    <p:sldId id="344" r:id="rId30"/>
    <p:sldId id="345" r:id="rId31"/>
    <p:sldId id="355" r:id="rId32"/>
    <p:sldId id="333" r:id="rId33"/>
    <p:sldId id="346" r:id="rId34"/>
    <p:sldId id="353" r:id="rId35"/>
    <p:sldId id="347" r:id="rId36"/>
    <p:sldId id="271" r:id="rId37"/>
    <p:sldId id="272" r:id="rId38"/>
    <p:sldId id="322" r:id="rId39"/>
    <p:sldId id="323" r:id="rId40"/>
    <p:sldId id="267" r:id="rId41"/>
    <p:sldId id="348" r:id="rId42"/>
    <p:sldId id="349" r:id="rId43"/>
    <p:sldId id="350" r:id="rId44"/>
    <p:sldId id="351" r:id="rId45"/>
    <p:sldId id="359" r:id="rId46"/>
    <p:sldId id="352" r:id="rId47"/>
    <p:sldId id="270" r:id="rId48"/>
    <p:sldId id="357" r:id="rId49"/>
    <p:sldId id="358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294" r:id="rId71"/>
    <p:sldId id="295" r:id="rId72"/>
    <p:sldId id="296" r:id="rId73"/>
    <p:sldId id="297" r:id="rId74"/>
    <p:sldId id="298" r:id="rId75"/>
    <p:sldId id="300" r:id="rId76"/>
    <p:sldId id="301" r:id="rId77"/>
    <p:sldId id="302" r:id="rId78"/>
    <p:sldId id="303" r:id="rId79"/>
    <p:sldId id="304" r:id="rId80"/>
    <p:sldId id="305" r:id="rId81"/>
    <p:sldId id="306" r:id="rId82"/>
    <p:sldId id="307" r:id="rId83"/>
    <p:sldId id="308" r:id="rId84"/>
    <p:sldId id="309" r:id="rId85"/>
    <p:sldId id="310" r:id="rId86"/>
    <p:sldId id="311" r:id="rId87"/>
    <p:sldId id="312" r:id="rId88"/>
    <p:sldId id="313" r:id="rId89"/>
    <p:sldId id="314" r:id="rId90"/>
    <p:sldId id="315" r:id="rId91"/>
    <p:sldId id="316" r:id="rId92"/>
    <p:sldId id="317" r:id="rId93"/>
    <p:sldId id="318" r:id="rId94"/>
    <p:sldId id="319" r:id="rId95"/>
    <p:sldId id="320" r:id="rId96"/>
    <p:sldId id="321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6" autoAdjust="0"/>
    <p:restoredTop sz="94660"/>
  </p:normalViewPr>
  <p:slideViewPr>
    <p:cSldViewPr>
      <p:cViewPr>
        <p:scale>
          <a:sx n="80" d="100"/>
          <a:sy n="80" d="100"/>
        </p:scale>
        <p:origin x="-84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oilis\AppData\Roaming\Microsoft\Excel\results%20(version%202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oilis\AppData\Roaming\Microsoft\Excel\results%20(version%202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oilis\AppData\Roaming\Microsoft\Excel\results%20(version%202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oilis\AppData\Roaming\Microsoft\Excel\results%20(version%202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'RFE-RESULTS'!$A$76</c:f>
              <c:strCache>
                <c:ptCount val="1"/>
                <c:pt idx="0">
                  <c:v>FM</c:v>
                </c:pt>
              </c:strCache>
            </c:strRef>
          </c:tx>
          <c:invertIfNegative val="0"/>
          <c:cat>
            <c:strRef>
              <c:f>'RFE-RESULTS'!$B$75:$C$75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'RFE-RESULTS'!$B$76:$C$76</c:f>
              <c:numCache>
                <c:formatCode>General</c:formatCode>
                <c:ptCount val="2"/>
                <c:pt idx="0">
                  <c:v>72.349999999999994</c:v>
                </c:pt>
                <c:pt idx="1">
                  <c:v>75.569999999999993</c:v>
                </c:pt>
              </c:numCache>
            </c:numRef>
          </c:val>
        </c:ser>
        <c:ser>
          <c:idx val="1"/>
          <c:order val="1"/>
          <c:tx>
            <c:strRef>
              <c:f>'RFE-RESULTS'!$A$77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cat>
            <c:strRef>
              <c:f>'RFE-RESULTS'!$B$75:$C$75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'RFE-RESULTS'!$B$77:$C$77</c:f>
              <c:numCache>
                <c:formatCode>General</c:formatCode>
                <c:ptCount val="2"/>
                <c:pt idx="0">
                  <c:v>73.319999999999993</c:v>
                </c:pt>
                <c:pt idx="1">
                  <c:v>70.08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49952"/>
        <c:axId val="80303744"/>
      </c:barChart>
      <c:catAx>
        <c:axId val="101949952"/>
        <c:scaling>
          <c:orientation val="minMax"/>
        </c:scaling>
        <c:delete val="0"/>
        <c:axPos val="b"/>
        <c:majorTickMark val="out"/>
        <c:minorTickMark val="none"/>
        <c:tickLblPos val="nextTo"/>
        <c:crossAx val="80303744"/>
        <c:crosses val="autoZero"/>
        <c:auto val="1"/>
        <c:lblAlgn val="ctr"/>
        <c:lblOffset val="100"/>
        <c:noMultiLvlLbl val="0"/>
      </c:catAx>
      <c:valAx>
        <c:axId val="803037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Prediction success,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19499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'RFE-RESULTS'!$A$93</c:f>
              <c:strCache>
                <c:ptCount val="1"/>
                <c:pt idx="0">
                  <c:v>FM</c:v>
                </c:pt>
              </c:strCache>
            </c:strRef>
          </c:tx>
          <c:invertIfNegative val="0"/>
          <c:cat>
            <c:strRef>
              <c:f>'RFE-RESULTS'!$B$92:$C$92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'RFE-RESULTS'!$B$93:$C$93</c:f>
              <c:numCache>
                <c:formatCode>General</c:formatCode>
                <c:ptCount val="2"/>
                <c:pt idx="0">
                  <c:v>16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'RFE-RESULTS'!$A$94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cat>
            <c:strRef>
              <c:f>'RFE-RESULTS'!$B$92:$C$92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'RFE-RESULTS'!$B$94:$C$94</c:f>
              <c:numCache>
                <c:formatCode>General</c:formatCode>
                <c:ptCount val="2"/>
                <c:pt idx="0">
                  <c:v>27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19552"/>
        <c:axId val="80305472"/>
      </c:barChart>
      <c:catAx>
        <c:axId val="9051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80305472"/>
        <c:crosses val="autoZero"/>
        <c:auto val="1"/>
        <c:lblAlgn val="ctr"/>
        <c:lblOffset val="100"/>
        <c:noMultiLvlLbl val="0"/>
      </c:catAx>
      <c:valAx>
        <c:axId val="80305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Reduction in prediction success,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51955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Hippocampus Only</c:v>
                </c:pt>
                <c:pt idx="1">
                  <c:v>Temporal Pole Only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0.73320061999999997</c:v>
                </c:pt>
                <c:pt idx="1">
                  <c:v>0.70080947999999998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FM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Hippocampus Only</c:v>
                </c:pt>
                <c:pt idx="1">
                  <c:v>Temporal Pole Only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0.72348420000000002</c:v>
                </c:pt>
                <c:pt idx="1">
                  <c:v>0.75566111999999996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688192"/>
        <c:axId val="38952256"/>
        <c:axId val="0"/>
      </c:bar3DChart>
      <c:catAx>
        <c:axId val="15968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8952256"/>
        <c:crosses val="autoZero"/>
        <c:auto val="1"/>
        <c:lblAlgn val="ctr"/>
        <c:lblOffset val="100"/>
        <c:noMultiLvlLbl val="0"/>
      </c:catAx>
      <c:valAx>
        <c:axId val="389522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Prediction Success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596881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Hippocampus Only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Sheet1!$B$54:$C$54</c:f>
              <c:strCache>
                <c:ptCount val="2"/>
                <c:pt idx="0">
                  <c:v>EE</c:v>
                </c:pt>
                <c:pt idx="1">
                  <c:v>FM</c:v>
                </c:pt>
              </c:strCache>
            </c:strRef>
          </c:cat>
          <c:val>
            <c:numRef>
              <c:f>Sheet1!$B$55:$C$55</c:f>
              <c:numCache>
                <c:formatCode>0%</c:formatCode>
                <c:ptCount val="2"/>
                <c:pt idx="0">
                  <c:v>0.16</c:v>
                </c:pt>
                <c:pt idx="1">
                  <c:v>0.27200000000000002</c:v>
                </c:pt>
              </c:numCache>
            </c:numRef>
          </c:val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Temporal Pole Only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Sheet1!$B$54:$C$54</c:f>
              <c:strCache>
                <c:ptCount val="2"/>
                <c:pt idx="0">
                  <c:v>EE</c:v>
                </c:pt>
                <c:pt idx="1">
                  <c:v>FM</c:v>
                </c:pt>
              </c:strCache>
            </c:strRef>
          </c:cat>
          <c:val>
            <c:numRef>
              <c:f>Sheet1!$B$56:$C$56</c:f>
              <c:numCache>
                <c:formatCode>0.00%</c:formatCode>
                <c:ptCount val="2"/>
                <c:pt idx="0">
                  <c:v>0.27700000000000002</c:v>
                </c:pt>
                <c:pt idx="1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949120"/>
        <c:axId val="38962304"/>
        <c:axId val="0"/>
      </c:bar3DChart>
      <c:catAx>
        <c:axId val="170949120"/>
        <c:scaling>
          <c:orientation val="minMax"/>
        </c:scaling>
        <c:delete val="0"/>
        <c:axPos val="b"/>
        <c:majorTickMark val="out"/>
        <c:minorTickMark val="none"/>
        <c:tickLblPos val="nextTo"/>
        <c:crossAx val="38962304"/>
        <c:crosses val="autoZero"/>
        <c:auto val="1"/>
        <c:lblAlgn val="ctr"/>
        <c:lblOffset val="100"/>
        <c:noMultiLvlLbl val="0"/>
      </c:catAx>
      <c:valAx>
        <c:axId val="389623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Reduction in Prediction Success from entire brain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709491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Sheet1!$A$21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cat>
            <c:strRef>
              <c:f>Sheet1!$B$20:$C$20</c:f>
              <c:strCache>
                <c:ptCount val="2"/>
                <c:pt idx="0">
                  <c:v>Hippocampus Only</c:v>
                </c:pt>
                <c:pt idx="1">
                  <c:v>Temporal Pole Only</c:v>
                </c:pt>
              </c:strCache>
            </c:strRef>
          </c:cat>
          <c:val>
            <c:numRef>
              <c:f>Sheet1!$B$21:$C$21</c:f>
              <c:numCache>
                <c:formatCode>0.00%</c:formatCode>
                <c:ptCount val="2"/>
                <c:pt idx="0" formatCode="0%">
                  <c:v>0.16</c:v>
                </c:pt>
                <c:pt idx="1">
                  <c:v>0.27700000000000002</c:v>
                </c:pt>
              </c:numCache>
            </c:numRef>
          </c:val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FM</c:v>
                </c:pt>
              </c:strCache>
            </c:strRef>
          </c:tx>
          <c:invertIfNegative val="0"/>
          <c:cat>
            <c:strRef>
              <c:f>Sheet1!$B$20:$C$20</c:f>
              <c:strCache>
                <c:ptCount val="2"/>
                <c:pt idx="0">
                  <c:v>Hippocampus Only</c:v>
                </c:pt>
                <c:pt idx="1">
                  <c:v>Temporal Pole Only</c:v>
                </c:pt>
              </c:strCache>
            </c:strRef>
          </c:cat>
          <c:val>
            <c:numRef>
              <c:f>Sheet1!$B$22:$C$22</c:f>
              <c:numCache>
                <c:formatCode>0.00%</c:formatCode>
                <c:ptCount val="2"/>
                <c:pt idx="0" formatCode="0%">
                  <c:v>0.27200000000000002</c:v>
                </c:pt>
                <c:pt idx="1">
                  <c:v>0.16700000000000001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981888"/>
        <c:axId val="38964032"/>
        <c:axId val="0"/>
      </c:bar3DChart>
      <c:catAx>
        <c:axId val="17098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38964032"/>
        <c:crosses val="autoZero"/>
        <c:auto val="1"/>
        <c:lblAlgn val="ctr"/>
        <c:lblOffset val="100"/>
        <c:noMultiLvlLbl val="0"/>
      </c:catAx>
      <c:valAx>
        <c:axId val="389640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Reduction in Prediction </a:t>
                </a:r>
                <a:r>
                  <a:rPr lang="en-US" dirty="0" smtClean="0"/>
                  <a:t>Success from</a:t>
                </a:r>
                <a:r>
                  <a:rPr lang="en-US" baseline="0" dirty="0" smtClean="0"/>
                  <a:t> entire brain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709818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'RFE-RESULTS'!$A$76</c:f>
              <c:strCache>
                <c:ptCount val="1"/>
                <c:pt idx="0">
                  <c:v>FM</c:v>
                </c:pt>
              </c:strCache>
            </c:strRef>
          </c:tx>
          <c:invertIfNegative val="0"/>
          <c:cat>
            <c:strRef>
              <c:f>'RFE-RESULTS'!$B$75:$C$75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'RFE-RESULTS'!$B$76:$C$76</c:f>
              <c:numCache>
                <c:formatCode>General</c:formatCode>
                <c:ptCount val="2"/>
                <c:pt idx="0">
                  <c:v>72.349999999999994</c:v>
                </c:pt>
                <c:pt idx="1">
                  <c:v>75.569999999999993</c:v>
                </c:pt>
              </c:numCache>
            </c:numRef>
          </c:val>
        </c:ser>
        <c:ser>
          <c:idx val="1"/>
          <c:order val="1"/>
          <c:tx>
            <c:strRef>
              <c:f>'RFE-RESULTS'!$A$77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cat>
            <c:strRef>
              <c:f>'RFE-RESULTS'!$B$75:$C$75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'RFE-RESULTS'!$B$77:$C$77</c:f>
              <c:numCache>
                <c:formatCode>General</c:formatCode>
                <c:ptCount val="2"/>
                <c:pt idx="0">
                  <c:v>73.319999999999993</c:v>
                </c:pt>
                <c:pt idx="1">
                  <c:v>70.08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87392"/>
        <c:axId val="80309056"/>
      </c:barChart>
      <c:catAx>
        <c:axId val="9298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80309056"/>
        <c:crosses val="autoZero"/>
        <c:auto val="1"/>
        <c:lblAlgn val="ctr"/>
        <c:lblOffset val="100"/>
        <c:noMultiLvlLbl val="0"/>
      </c:catAx>
      <c:valAx>
        <c:axId val="803090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Prediction success,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98739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'RFE-RESULTS'!$A$93</c:f>
              <c:strCache>
                <c:ptCount val="1"/>
                <c:pt idx="0">
                  <c:v>FM</c:v>
                </c:pt>
              </c:strCache>
            </c:strRef>
          </c:tx>
          <c:invertIfNegative val="0"/>
          <c:cat>
            <c:strRef>
              <c:f>'RFE-RESULTS'!$B$92:$C$92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'RFE-RESULTS'!$B$93:$C$93</c:f>
              <c:numCache>
                <c:formatCode>General</c:formatCode>
                <c:ptCount val="2"/>
                <c:pt idx="0">
                  <c:v>16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'RFE-RESULTS'!$A$94</c:f>
              <c:strCache>
                <c:ptCount val="1"/>
                <c:pt idx="0">
                  <c:v>EE</c:v>
                </c:pt>
              </c:strCache>
            </c:strRef>
          </c:tx>
          <c:invertIfNegative val="0"/>
          <c:cat>
            <c:strRef>
              <c:f>'RFE-RESULTS'!$B$92:$C$92</c:f>
              <c:strCache>
                <c:ptCount val="2"/>
                <c:pt idx="0">
                  <c:v>Hippocampus</c:v>
                </c:pt>
                <c:pt idx="1">
                  <c:v>Temporal Pole</c:v>
                </c:pt>
              </c:strCache>
            </c:strRef>
          </c:cat>
          <c:val>
            <c:numRef>
              <c:f>'RFE-RESULTS'!$B$94:$C$94</c:f>
              <c:numCache>
                <c:formatCode>General</c:formatCode>
                <c:ptCount val="2"/>
                <c:pt idx="0">
                  <c:v>27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987904"/>
        <c:axId val="80310784"/>
      </c:barChart>
      <c:catAx>
        <c:axId val="9298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80310784"/>
        <c:crosses val="autoZero"/>
        <c:auto val="1"/>
        <c:lblAlgn val="ctr"/>
        <c:lblOffset val="100"/>
        <c:noMultiLvlLbl val="0"/>
      </c:catAx>
      <c:valAx>
        <c:axId val="803107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Reduction in prediction success,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9879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DD06F-2DFA-494D-B030-1C2E6B962B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B4B43F1-4E64-43A5-AC12-599710CE9311}">
      <dgm:prSet/>
      <dgm:spPr>
        <a:xfrm>
          <a:off x="2984127" y="910401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Memory</a:t>
          </a:r>
        </a:p>
      </dgm:t>
    </dgm:pt>
    <dgm:pt modelId="{BEA3D44C-7DEE-4997-A019-FEE41E27FC11}" type="parTrans" cxnId="{0C0DADC3-5EC7-48AB-9F1E-5D3D2E0AD415}">
      <dgm:prSet/>
      <dgm:spPr/>
      <dgm:t>
        <a:bodyPr/>
        <a:lstStyle/>
        <a:p>
          <a:pPr rtl="1"/>
          <a:endParaRPr lang="he-IL"/>
        </a:p>
      </dgm:t>
    </dgm:pt>
    <dgm:pt modelId="{F38BD54E-A904-4BEA-A2C0-7274AEC2857D}" type="sibTrans" cxnId="{0C0DADC3-5EC7-48AB-9F1E-5D3D2E0AD415}">
      <dgm:prSet/>
      <dgm:spPr/>
      <dgm:t>
        <a:bodyPr/>
        <a:lstStyle/>
        <a:p>
          <a:pPr rtl="1"/>
          <a:endParaRPr lang="he-IL"/>
        </a:p>
      </dgm:t>
    </dgm:pt>
    <dgm:pt modelId="{EBBCA438-EA07-4642-9F4C-07DFE7159B10}">
      <dgm:prSet/>
      <dgm:spPr>
        <a:xfrm>
          <a:off x="853110" y="1910747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Declarative</a:t>
          </a:r>
        </a:p>
      </dgm:t>
    </dgm:pt>
    <dgm:pt modelId="{2E53B2A9-B920-4195-AF5D-737233ECBDF5}" type="parTrans" cxnId="{FDCAD6E0-FEB1-4A27-A6C0-3C33CD2D222D}">
      <dgm:prSet/>
      <dgm:spPr>
        <a:xfrm>
          <a:off x="1557578" y="1614870"/>
          <a:ext cx="2131017" cy="295876"/>
        </a:xfrm>
        <a:custGeom>
          <a:avLst/>
          <a:gdLst/>
          <a:ahLst/>
          <a:cxnLst/>
          <a:rect l="0" t="0" r="0" b="0"/>
          <a:pathLst>
            <a:path>
              <a:moveTo>
                <a:pt x="2131017" y="0"/>
              </a:moveTo>
              <a:lnTo>
                <a:pt x="2131017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A732115D-C201-4316-8D82-0F99AC9C0951}" type="sibTrans" cxnId="{FDCAD6E0-FEB1-4A27-A6C0-3C33CD2D222D}">
      <dgm:prSet/>
      <dgm:spPr/>
      <dgm:t>
        <a:bodyPr/>
        <a:lstStyle/>
        <a:p>
          <a:pPr rtl="1"/>
          <a:endParaRPr lang="he-IL"/>
        </a:p>
      </dgm:t>
    </dgm:pt>
    <dgm:pt modelId="{A526951F-3C8F-437A-A83E-21FB84192FF6}">
      <dgm:prSet/>
      <dgm:spPr>
        <a:xfrm>
          <a:off x="703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Episodic </a:t>
          </a:r>
        </a:p>
      </dgm:t>
    </dgm:pt>
    <dgm:pt modelId="{97B43D2F-CDCD-4876-A2CB-541AB486072F}" type="parTrans" cxnId="{A2B14337-B7DC-44C7-8349-A0044396D0E9}">
      <dgm:prSet/>
      <dgm:spPr>
        <a:xfrm>
          <a:off x="705171" y="2615215"/>
          <a:ext cx="852407" cy="295876"/>
        </a:xfrm>
        <a:custGeom>
          <a:avLst/>
          <a:gdLst/>
          <a:ahLst/>
          <a:cxnLst/>
          <a:rect l="0" t="0" r="0" b="0"/>
          <a:pathLst>
            <a:path>
              <a:moveTo>
                <a:pt x="852407" y="0"/>
              </a:moveTo>
              <a:lnTo>
                <a:pt x="852407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F44AEA92-0E72-4CFD-85F4-D019287E54B6}" type="sibTrans" cxnId="{A2B14337-B7DC-44C7-8349-A0044396D0E9}">
      <dgm:prSet/>
      <dgm:spPr/>
      <dgm:t>
        <a:bodyPr/>
        <a:lstStyle/>
        <a:p>
          <a:pPr rtl="1"/>
          <a:endParaRPr lang="he-IL"/>
        </a:p>
      </dgm:t>
    </dgm:pt>
    <dgm:pt modelId="{DFE2C8A0-CC92-4CC3-8017-789DE25416A8}">
      <dgm:prSet/>
      <dgm:spPr>
        <a:xfrm>
          <a:off x="1705517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Semantic </a:t>
          </a:r>
        </a:p>
      </dgm:t>
    </dgm:pt>
    <dgm:pt modelId="{21E9379D-D045-41FF-8B95-ECCC91FE3F4A}" type="parTrans" cxnId="{E9683DC5-4970-4EEF-8674-612ADD64124C}">
      <dgm:prSet/>
      <dgm:spPr>
        <a:xfrm>
          <a:off x="1557578" y="2615215"/>
          <a:ext cx="852407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852407" y="147938"/>
              </a:lnTo>
              <a:lnTo>
                <a:pt x="852407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E20D8998-CF9B-4306-8694-5F4564204029}" type="sibTrans" cxnId="{E9683DC5-4970-4EEF-8674-612ADD64124C}">
      <dgm:prSet/>
      <dgm:spPr/>
      <dgm:t>
        <a:bodyPr/>
        <a:lstStyle/>
        <a:p>
          <a:pPr rtl="1"/>
          <a:endParaRPr lang="he-IL"/>
        </a:p>
      </dgm:t>
    </dgm:pt>
    <dgm:pt modelId="{7A7EA306-3E67-4B1A-8480-7854799A13AB}">
      <dgm:prSet/>
      <dgm:spPr>
        <a:xfrm>
          <a:off x="5115145" y="1910747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Non- declarative</a:t>
          </a:r>
        </a:p>
      </dgm:t>
    </dgm:pt>
    <dgm:pt modelId="{D3C3020D-F868-460F-94F7-B49D1FE32447}" type="parTrans" cxnId="{9C0D9395-5A90-4917-91B2-E71DE0EC00CE}">
      <dgm:prSet/>
      <dgm:spPr>
        <a:xfrm>
          <a:off x="3688596" y="1614870"/>
          <a:ext cx="2131017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2131017" y="147938"/>
              </a:lnTo>
              <a:lnTo>
                <a:pt x="2131017" y="29587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1417CCBC-4736-4F9A-A9EF-423D4C4AE587}" type="sibTrans" cxnId="{9C0D9395-5A90-4917-91B2-E71DE0EC00CE}">
      <dgm:prSet/>
      <dgm:spPr/>
      <dgm:t>
        <a:bodyPr/>
        <a:lstStyle/>
        <a:p>
          <a:pPr rtl="1"/>
          <a:endParaRPr lang="he-IL"/>
        </a:p>
      </dgm:t>
    </dgm:pt>
    <dgm:pt modelId="{93786CC1-7B0C-4CFC-AD4C-B51F4B169252}">
      <dgm:prSet/>
      <dgm:spPr>
        <a:xfrm>
          <a:off x="3410331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Skills &amp; Habits</a:t>
          </a:r>
        </a:p>
      </dgm:t>
    </dgm:pt>
    <dgm:pt modelId="{82E6D24F-0873-4B94-9686-23F0C036756D}" type="parTrans" cxnId="{F8E39E9B-760D-44B5-8154-FDE04B216255}">
      <dgm:prSet/>
      <dgm:spPr>
        <a:xfrm>
          <a:off x="4114799" y="261521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8D106B5D-D573-476D-8E7B-7A2B73D6CAA4}" type="sibTrans" cxnId="{F8E39E9B-760D-44B5-8154-FDE04B216255}">
      <dgm:prSet/>
      <dgm:spPr/>
      <dgm:t>
        <a:bodyPr/>
        <a:lstStyle/>
        <a:p>
          <a:pPr rtl="1"/>
          <a:endParaRPr lang="he-IL"/>
        </a:p>
      </dgm:t>
    </dgm:pt>
    <dgm:pt modelId="{4ADF6BEE-47E4-4273-9468-E860502F3589}">
      <dgm:prSet/>
      <dgm:spPr>
        <a:xfrm>
          <a:off x="5115145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Priming</a:t>
          </a:r>
        </a:p>
      </dgm:t>
    </dgm:pt>
    <dgm:pt modelId="{80D4D71A-8AA1-4829-94E4-C56783D4DE7A}" type="parTrans" cxnId="{2201512D-EC7B-43E7-A210-2CDAC315D72F}">
      <dgm:prSet/>
      <dgm:spPr>
        <a:xfrm>
          <a:off x="5773894" y="2615215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6FE01204-D5D5-483E-BB67-B888E9358355}" type="sibTrans" cxnId="{2201512D-EC7B-43E7-A210-2CDAC315D72F}">
      <dgm:prSet/>
      <dgm:spPr/>
      <dgm:t>
        <a:bodyPr/>
        <a:lstStyle/>
        <a:p>
          <a:pPr rtl="1"/>
          <a:endParaRPr lang="he-IL"/>
        </a:p>
      </dgm:t>
    </dgm:pt>
    <dgm:pt modelId="{07CE396E-E1E3-450D-8AA5-E046E0EA6B6E}">
      <dgm:prSet/>
      <dgm:spPr>
        <a:xfrm>
          <a:off x="6819959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b="0" i="0" u="none" strike="noStrike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Conditioning</a:t>
          </a:r>
        </a:p>
      </dgm:t>
    </dgm:pt>
    <dgm:pt modelId="{29BE4D0D-8911-481E-8CBF-3AAB09650A41}" type="parTrans" cxnId="{02C5390E-F84E-41BB-8831-822273A83381}">
      <dgm:prSet/>
      <dgm:spPr>
        <a:xfrm>
          <a:off x="5819614" y="261521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endParaRPr lang="he-IL"/>
        </a:p>
      </dgm:t>
    </dgm:pt>
    <dgm:pt modelId="{3807E3D7-3B9A-44E6-A2A7-1B2DEBB441E0}" type="sibTrans" cxnId="{02C5390E-F84E-41BB-8831-822273A83381}">
      <dgm:prSet/>
      <dgm:spPr/>
      <dgm:t>
        <a:bodyPr/>
        <a:lstStyle/>
        <a:p>
          <a:pPr rtl="1"/>
          <a:endParaRPr lang="he-IL"/>
        </a:p>
      </dgm:t>
    </dgm:pt>
    <dgm:pt modelId="{5B1CCAC9-6A25-4F89-B78D-EC28B9E02A80}" type="pres">
      <dgm:prSet presAssocID="{CF1DD06F-2DFA-494D-B030-1C2E6B962B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23A67B-6104-4EF5-A33D-75F9CC0E21F9}" type="pres">
      <dgm:prSet presAssocID="{9B4B43F1-4E64-43A5-AC12-599710CE9311}" presName="hierRoot1" presStyleCnt="0">
        <dgm:presLayoutVars>
          <dgm:hierBranch/>
        </dgm:presLayoutVars>
      </dgm:prSet>
      <dgm:spPr/>
    </dgm:pt>
    <dgm:pt modelId="{594FFB07-F871-4371-9684-BAEEDC0CCF7A}" type="pres">
      <dgm:prSet presAssocID="{9B4B43F1-4E64-43A5-AC12-599710CE9311}" presName="rootComposite1" presStyleCnt="0"/>
      <dgm:spPr/>
    </dgm:pt>
    <dgm:pt modelId="{3AF24346-7DAE-4155-A19F-EAA9C3474317}" type="pres">
      <dgm:prSet presAssocID="{9B4B43F1-4E64-43A5-AC12-599710CE93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DE1C38-9C23-4730-BD4A-6D8DE80476FD}" type="pres">
      <dgm:prSet presAssocID="{9B4B43F1-4E64-43A5-AC12-599710CE931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1FE5F09-DFB4-4D64-91E4-F75DCC6C83BF}" type="pres">
      <dgm:prSet presAssocID="{9B4B43F1-4E64-43A5-AC12-599710CE9311}" presName="hierChild2" presStyleCnt="0"/>
      <dgm:spPr/>
    </dgm:pt>
    <dgm:pt modelId="{8FEB6F10-2D05-44E6-9A47-3CBAE1AB4EDB}" type="pres">
      <dgm:prSet presAssocID="{2E53B2A9-B920-4195-AF5D-737233ECBDF5}" presName="Name35" presStyleLbl="parChTrans1D2" presStyleIdx="0" presStyleCnt="2"/>
      <dgm:spPr/>
      <dgm:t>
        <a:bodyPr/>
        <a:lstStyle/>
        <a:p>
          <a:endParaRPr lang="en-US"/>
        </a:p>
      </dgm:t>
    </dgm:pt>
    <dgm:pt modelId="{B7FC4D7B-B577-4331-A4E4-1CCB1303A129}" type="pres">
      <dgm:prSet presAssocID="{EBBCA438-EA07-4642-9F4C-07DFE7159B10}" presName="hierRoot2" presStyleCnt="0">
        <dgm:presLayoutVars>
          <dgm:hierBranch/>
        </dgm:presLayoutVars>
      </dgm:prSet>
      <dgm:spPr/>
    </dgm:pt>
    <dgm:pt modelId="{CA79F162-96F2-419C-B451-8B5B723A2FA5}" type="pres">
      <dgm:prSet presAssocID="{EBBCA438-EA07-4642-9F4C-07DFE7159B10}" presName="rootComposite" presStyleCnt="0"/>
      <dgm:spPr/>
    </dgm:pt>
    <dgm:pt modelId="{299FF1B2-129C-489F-9D61-03B653AB5EB2}" type="pres">
      <dgm:prSet presAssocID="{EBBCA438-EA07-4642-9F4C-07DFE7159B1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58A764-3223-4516-BBDC-C4D84CF34E04}" type="pres">
      <dgm:prSet presAssocID="{EBBCA438-EA07-4642-9F4C-07DFE7159B10}" presName="rootConnector" presStyleLbl="node2" presStyleIdx="0" presStyleCnt="2"/>
      <dgm:spPr/>
      <dgm:t>
        <a:bodyPr/>
        <a:lstStyle/>
        <a:p>
          <a:endParaRPr lang="en-US"/>
        </a:p>
      </dgm:t>
    </dgm:pt>
    <dgm:pt modelId="{75869CC6-428E-4C7A-8FC6-5D866F48CD02}" type="pres">
      <dgm:prSet presAssocID="{EBBCA438-EA07-4642-9F4C-07DFE7159B10}" presName="hierChild4" presStyleCnt="0"/>
      <dgm:spPr/>
    </dgm:pt>
    <dgm:pt modelId="{52C5915F-00AF-4273-92F1-A6EABD697DC7}" type="pres">
      <dgm:prSet presAssocID="{97B43D2F-CDCD-4876-A2CB-541AB486072F}" presName="Name35" presStyleLbl="parChTrans1D3" presStyleIdx="0" presStyleCnt="5"/>
      <dgm:spPr/>
      <dgm:t>
        <a:bodyPr/>
        <a:lstStyle/>
        <a:p>
          <a:endParaRPr lang="en-US"/>
        </a:p>
      </dgm:t>
    </dgm:pt>
    <dgm:pt modelId="{E2AC1CE2-7A30-4B90-8B1A-6BF52F1772AD}" type="pres">
      <dgm:prSet presAssocID="{A526951F-3C8F-437A-A83E-21FB84192FF6}" presName="hierRoot2" presStyleCnt="0">
        <dgm:presLayoutVars>
          <dgm:hierBranch val="r"/>
        </dgm:presLayoutVars>
      </dgm:prSet>
      <dgm:spPr/>
    </dgm:pt>
    <dgm:pt modelId="{3472FDEC-4B45-4412-A0C7-FC2E625510C3}" type="pres">
      <dgm:prSet presAssocID="{A526951F-3C8F-437A-A83E-21FB84192FF6}" presName="rootComposite" presStyleCnt="0"/>
      <dgm:spPr/>
    </dgm:pt>
    <dgm:pt modelId="{06DDF61A-F65E-4B1A-B512-8B89D1F00717}" type="pres">
      <dgm:prSet presAssocID="{A526951F-3C8F-437A-A83E-21FB84192FF6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59405-990F-48A5-BDBD-85E7D264B075}" type="pres">
      <dgm:prSet presAssocID="{A526951F-3C8F-437A-A83E-21FB84192FF6}" presName="rootConnector" presStyleLbl="node3" presStyleIdx="0" presStyleCnt="5"/>
      <dgm:spPr/>
      <dgm:t>
        <a:bodyPr/>
        <a:lstStyle/>
        <a:p>
          <a:endParaRPr lang="en-US"/>
        </a:p>
      </dgm:t>
    </dgm:pt>
    <dgm:pt modelId="{5E64405F-7EDF-4A77-99B1-21AF2419ACE2}" type="pres">
      <dgm:prSet presAssocID="{A526951F-3C8F-437A-A83E-21FB84192FF6}" presName="hierChild4" presStyleCnt="0"/>
      <dgm:spPr/>
    </dgm:pt>
    <dgm:pt modelId="{A1B8138C-04D1-446C-B431-55FC399FDF04}" type="pres">
      <dgm:prSet presAssocID="{A526951F-3C8F-437A-A83E-21FB84192FF6}" presName="hierChild5" presStyleCnt="0"/>
      <dgm:spPr/>
    </dgm:pt>
    <dgm:pt modelId="{852220B7-9BB2-46C4-877A-3DB2B318A206}" type="pres">
      <dgm:prSet presAssocID="{21E9379D-D045-41FF-8B95-ECCC91FE3F4A}" presName="Name35" presStyleLbl="parChTrans1D3" presStyleIdx="1" presStyleCnt="5"/>
      <dgm:spPr/>
      <dgm:t>
        <a:bodyPr/>
        <a:lstStyle/>
        <a:p>
          <a:endParaRPr lang="en-US"/>
        </a:p>
      </dgm:t>
    </dgm:pt>
    <dgm:pt modelId="{E7CDDC34-847F-439C-AF45-B397B98A6A4A}" type="pres">
      <dgm:prSet presAssocID="{DFE2C8A0-CC92-4CC3-8017-789DE25416A8}" presName="hierRoot2" presStyleCnt="0">
        <dgm:presLayoutVars>
          <dgm:hierBranch val="r"/>
        </dgm:presLayoutVars>
      </dgm:prSet>
      <dgm:spPr/>
    </dgm:pt>
    <dgm:pt modelId="{133309D3-F2D4-4E84-A5EE-A1F99F0295B4}" type="pres">
      <dgm:prSet presAssocID="{DFE2C8A0-CC92-4CC3-8017-789DE25416A8}" presName="rootComposite" presStyleCnt="0"/>
      <dgm:spPr/>
    </dgm:pt>
    <dgm:pt modelId="{FB34780A-FD5E-4F5B-B1F2-2F6A37251CEF}" type="pres">
      <dgm:prSet presAssocID="{DFE2C8A0-CC92-4CC3-8017-789DE25416A8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9B49E2-6017-4278-918B-294DAF074954}" type="pres">
      <dgm:prSet presAssocID="{DFE2C8A0-CC92-4CC3-8017-789DE25416A8}" presName="rootConnector" presStyleLbl="node3" presStyleIdx="1" presStyleCnt="5"/>
      <dgm:spPr/>
      <dgm:t>
        <a:bodyPr/>
        <a:lstStyle/>
        <a:p>
          <a:endParaRPr lang="en-US"/>
        </a:p>
      </dgm:t>
    </dgm:pt>
    <dgm:pt modelId="{34F71C7E-2F36-44DD-8ED4-86F992FF2658}" type="pres">
      <dgm:prSet presAssocID="{DFE2C8A0-CC92-4CC3-8017-789DE25416A8}" presName="hierChild4" presStyleCnt="0"/>
      <dgm:spPr/>
    </dgm:pt>
    <dgm:pt modelId="{2433A376-0BAF-4A92-8EC0-A91FDB4290C6}" type="pres">
      <dgm:prSet presAssocID="{DFE2C8A0-CC92-4CC3-8017-789DE25416A8}" presName="hierChild5" presStyleCnt="0"/>
      <dgm:spPr/>
    </dgm:pt>
    <dgm:pt modelId="{EA6180FD-404E-4D49-906C-E29933E73C9A}" type="pres">
      <dgm:prSet presAssocID="{EBBCA438-EA07-4642-9F4C-07DFE7159B10}" presName="hierChild5" presStyleCnt="0"/>
      <dgm:spPr/>
    </dgm:pt>
    <dgm:pt modelId="{ED78CA1F-FB95-44FD-82E9-F85D93236737}" type="pres">
      <dgm:prSet presAssocID="{D3C3020D-F868-460F-94F7-B49D1FE32447}" presName="Name35" presStyleLbl="parChTrans1D2" presStyleIdx="1" presStyleCnt="2"/>
      <dgm:spPr/>
      <dgm:t>
        <a:bodyPr/>
        <a:lstStyle/>
        <a:p>
          <a:endParaRPr lang="en-US"/>
        </a:p>
      </dgm:t>
    </dgm:pt>
    <dgm:pt modelId="{C93C2BCE-D5E4-4E7B-B99D-30155626EB59}" type="pres">
      <dgm:prSet presAssocID="{7A7EA306-3E67-4B1A-8480-7854799A13AB}" presName="hierRoot2" presStyleCnt="0">
        <dgm:presLayoutVars>
          <dgm:hierBranch/>
        </dgm:presLayoutVars>
      </dgm:prSet>
      <dgm:spPr/>
    </dgm:pt>
    <dgm:pt modelId="{8B6FE4B6-4496-42E1-B551-F16A47D62E2C}" type="pres">
      <dgm:prSet presAssocID="{7A7EA306-3E67-4B1A-8480-7854799A13AB}" presName="rootComposite" presStyleCnt="0"/>
      <dgm:spPr/>
    </dgm:pt>
    <dgm:pt modelId="{F955A209-8089-45DB-B7C8-A1331403FE70}" type="pres">
      <dgm:prSet presAssocID="{7A7EA306-3E67-4B1A-8480-7854799A13A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8A10E0-7A62-426B-8806-5625D4AA66D6}" type="pres">
      <dgm:prSet presAssocID="{7A7EA306-3E67-4B1A-8480-7854799A13AB}" presName="rootConnector" presStyleLbl="node2" presStyleIdx="1" presStyleCnt="2"/>
      <dgm:spPr/>
      <dgm:t>
        <a:bodyPr/>
        <a:lstStyle/>
        <a:p>
          <a:endParaRPr lang="en-US"/>
        </a:p>
      </dgm:t>
    </dgm:pt>
    <dgm:pt modelId="{CD134204-58C8-495B-BF44-EE19109E1FB6}" type="pres">
      <dgm:prSet presAssocID="{7A7EA306-3E67-4B1A-8480-7854799A13AB}" presName="hierChild4" presStyleCnt="0"/>
      <dgm:spPr/>
    </dgm:pt>
    <dgm:pt modelId="{EF663D14-CCE1-44F9-B8AC-7226C17484DB}" type="pres">
      <dgm:prSet presAssocID="{82E6D24F-0873-4B94-9686-23F0C036756D}" presName="Name35" presStyleLbl="parChTrans1D3" presStyleIdx="2" presStyleCnt="5"/>
      <dgm:spPr/>
      <dgm:t>
        <a:bodyPr/>
        <a:lstStyle/>
        <a:p>
          <a:endParaRPr lang="en-US"/>
        </a:p>
      </dgm:t>
    </dgm:pt>
    <dgm:pt modelId="{37A74F71-F70C-49F9-84E5-D46F0735ABED}" type="pres">
      <dgm:prSet presAssocID="{93786CC1-7B0C-4CFC-AD4C-B51F4B169252}" presName="hierRoot2" presStyleCnt="0">
        <dgm:presLayoutVars>
          <dgm:hierBranch val="r"/>
        </dgm:presLayoutVars>
      </dgm:prSet>
      <dgm:spPr/>
    </dgm:pt>
    <dgm:pt modelId="{06C2AF3A-4D81-4105-A669-173B39D7A029}" type="pres">
      <dgm:prSet presAssocID="{93786CC1-7B0C-4CFC-AD4C-B51F4B169252}" presName="rootComposite" presStyleCnt="0"/>
      <dgm:spPr/>
    </dgm:pt>
    <dgm:pt modelId="{0389B45D-F823-4142-91AD-7BBD26645E02}" type="pres">
      <dgm:prSet presAssocID="{93786CC1-7B0C-4CFC-AD4C-B51F4B169252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253523-3EA5-4F1D-BF90-CD762AA94B36}" type="pres">
      <dgm:prSet presAssocID="{93786CC1-7B0C-4CFC-AD4C-B51F4B169252}" presName="rootConnector" presStyleLbl="node3" presStyleIdx="2" presStyleCnt="5"/>
      <dgm:spPr/>
      <dgm:t>
        <a:bodyPr/>
        <a:lstStyle/>
        <a:p>
          <a:endParaRPr lang="en-US"/>
        </a:p>
      </dgm:t>
    </dgm:pt>
    <dgm:pt modelId="{F20ED182-FBF6-429D-B18A-731B5618741A}" type="pres">
      <dgm:prSet presAssocID="{93786CC1-7B0C-4CFC-AD4C-B51F4B169252}" presName="hierChild4" presStyleCnt="0"/>
      <dgm:spPr/>
    </dgm:pt>
    <dgm:pt modelId="{C70A56DD-9BBB-4577-86AA-38B341B3A7C8}" type="pres">
      <dgm:prSet presAssocID="{93786CC1-7B0C-4CFC-AD4C-B51F4B169252}" presName="hierChild5" presStyleCnt="0"/>
      <dgm:spPr/>
    </dgm:pt>
    <dgm:pt modelId="{46FCCAF2-0B8A-445F-8152-06105E530422}" type="pres">
      <dgm:prSet presAssocID="{80D4D71A-8AA1-4829-94E4-C56783D4DE7A}" presName="Name35" presStyleLbl="parChTrans1D3" presStyleIdx="3" presStyleCnt="5"/>
      <dgm:spPr/>
      <dgm:t>
        <a:bodyPr/>
        <a:lstStyle/>
        <a:p>
          <a:endParaRPr lang="en-US"/>
        </a:p>
      </dgm:t>
    </dgm:pt>
    <dgm:pt modelId="{9434F4CC-B000-49FB-8B1F-94141AF79136}" type="pres">
      <dgm:prSet presAssocID="{4ADF6BEE-47E4-4273-9468-E860502F3589}" presName="hierRoot2" presStyleCnt="0">
        <dgm:presLayoutVars>
          <dgm:hierBranch val="r"/>
        </dgm:presLayoutVars>
      </dgm:prSet>
      <dgm:spPr/>
    </dgm:pt>
    <dgm:pt modelId="{B5A319A8-589F-4B3E-A378-C3C75B28C80C}" type="pres">
      <dgm:prSet presAssocID="{4ADF6BEE-47E4-4273-9468-E860502F3589}" presName="rootComposite" presStyleCnt="0"/>
      <dgm:spPr/>
    </dgm:pt>
    <dgm:pt modelId="{2C22C406-4957-4443-8188-BF80EACDBEB2}" type="pres">
      <dgm:prSet presAssocID="{4ADF6BEE-47E4-4273-9468-E860502F3589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DF8A54-D19C-47F8-B1A4-67EAAB44CAB5}" type="pres">
      <dgm:prSet presAssocID="{4ADF6BEE-47E4-4273-9468-E860502F3589}" presName="rootConnector" presStyleLbl="node3" presStyleIdx="3" presStyleCnt="5"/>
      <dgm:spPr/>
      <dgm:t>
        <a:bodyPr/>
        <a:lstStyle/>
        <a:p>
          <a:endParaRPr lang="en-US"/>
        </a:p>
      </dgm:t>
    </dgm:pt>
    <dgm:pt modelId="{69EB7580-B21F-4BA7-B6A1-C0795269F48A}" type="pres">
      <dgm:prSet presAssocID="{4ADF6BEE-47E4-4273-9468-E860502F3589}" presName="hierChild4" presStyleCnt="0"/>
      <dgm:spPr/>
    </dgm:pt>
    <dgm:pt modelId="{0F019ABD-F2F9-43F7-8B3A-68F6F159AEA0}" type="pres">
      <dgm:prSet presAssocID="{4ADF6BEE-47E4-4273-9468-E860502F3589}" presName="hierChild5" presStyleCnt="0"/>
      <dgm:spPr/>
    </dgm:pt>
    <dgm:pt modelId="{5209C9F7-A39B-4EF0-94C9-6182E9389990}" type="pres">
      <dgm:prSet presAssocID="{29BE4D0D-8911-481E-8CBF-3AAB09650A41}" presName="Name35" presStyleLbl="parChTrans1D3" presStyleIdx="4" presStyleCnt="5"/>
      <dgm:spPr/>
      <dgm:t>
        <a:bodyPr/>
        <a:lstStyle/>
        <a:p>
          <a:endParaRPr lang="en-US"/>
        </a:p>
      </dgm:t>
    </dgm:pt>
    <dgm:pt modelId="{C379A43F-4AA9-4ECD-A678-B948DB73F497}" type="pres">
      <dgm:prSet presAssocID="{07CE396E-E1E3-450D-8AA5-E046E0EA6B6E}" presName="hierRoot2" presStyleCnt="0">
        <dgm:presLayoutVars>
          <dgm:hierBranch val="r"/>
        </dgm:presLayoutVars>
      </dgm:prSet>
      <dgm:spPr/>
    </dgm:pt>
    <dgm:pt modelId="{D52FBBDD-21DE-4041-A1D9-B4B99B69C8DF}" type="pres">
      <dgm:prSet presAssocID="{07CE396E-E1E3-450D-8AA5-E046E0EA6B6E}" presName="rootComposite" presStyleCnt="0"/>
      <dgm:spPr/>
    </dgm:pt>
    <dgm:pt modelId="{97572E10-C5CB-4C49-B44D-BB8F4EB3BE29}" type="pres">
      <dgm:prSet presAssocID="{07CE396E-E1E3-450D-8AA5-E046E0EA6B6E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7476F-970C-4F0B-85EA-C52152CF3C35}" type="pres">
      <dgm:prSet presAssocID="{07CE396E-E1E3-450D-8AA5-E046E0EA6B6E}" presName="rootConnector" presStyleLbl="node3" presStyleIdx="4" presStyleCnt="5"/>
      <dgm:spPr/>
      <dgm:t>
        <a:bodyPr/>
        <a:lstStyle/>
        <a:p>
          <a:endParaRPr lang="en-US"/>
        </a:p>
      </dgm:t>
    </dgm:pt>
    <dgm:pt modelId="{88DE0B86-6328-40D2-8F7E-4B617504D14E}" type="pres">
      <dgm:prSet presAssocID="{07CE396E-E1E3-450D-8AA5-E046E0EA6B6E}" presName="hierChild4" presStyleCnt="0"/>
      <dgm:spPr/>
    </dgm:pt>
    <dgm:pt modelId="{1B2D0B40-D98F-4913-A5D0-FE6A824BDA4B}" type="pres">
      <dgm:prSet presAssocID="{07CE396E-E1E3-450D-8AA5-E046E0EA6B6E}" presName="hierChild5" presStyleCnt="0"/>
      <dgm:spPr/>
    </dgm:pt>
    <dgm:pt modelId="{0968385E-892E-4914-B971-58282AAD1B95}" type="pres">
      <dgm:prSet presAssocID="{7A7EA306-3E67-4B1A-8480-7854799A13AB}" presName="hierChild5" presStyleCnt="0"/>
      <dgm:spPr/>
    </dgm:pt>
    <dgm:pt modelId="{86394DB0-53CA-4D34-8082-B01B4EAA4245}" type="pres">
      <dgm:prSet presAssocID="{9B4B43F1-4E64-43A5-AC12-599710CE9311}" presName="hierChild3" presStyleCnt="0"/>
      <dgm:spPr/>
    </dgm:pt>
  </dgm:ptLst>
  <dgm:cxnLst>
    <dgm:cxn modelId="{02C5390E-F84E-41BB-8831-822273A83381}" srcId="{7A7EA306-3E67-4B1A-8480-7854799A13AB}" destId="{07CE396E-E1E3-450D-8AA5-E046E0EA6B6E}" srcOrd="2" destOrd="0" parTransId="{29BE4D0D-8911-481E-8CBF-3AAB09650A41}" sibTransId="{3807E3D7-3B9A-44E6-A2A7-1B2DEBB441E0}"/>
    <dgm:cxn modelId="{CFBE3482-E320-4A0F-97D6-45D9329EB79B}" type="presOf" srcId="{07CE396E-E1E3-450D-8AA5-E046E0EA6B6E}" destId="{97572E10-C5CB-4C49-B44D-BB8F4EB3BE29}" srcOrd="0" destOrd="0" presId="urn:microsoft.com/office/officeart/2005/8/layout/orgChart1"/>
    <dgm:cxn modelId="{A720C67D-DD65-4951-A424-4053ABC35FF3}" type="presOf" srcId="{CF1DD06F-2DFA-494D-B030-1C2E6B962BB3}" destId="{5B1CCAC9-6A25-4F89-B78D-EC28B9E02A80}" srcOrd="0" destOrd="0" presId="urn:microsoft.com/office/officeart/2005/8/layout/orgChart1"/>
    <dgm:cxn modelId="{E9683DC5-4970-4EEF-8674-612ADD64124C}" srcId="{EBBCA438-EA07-4642-9F4C-07DFE7159B10}" destId="{DFE2C8A0-CC92-4CC3-8017-789DE25416A8}" srcOrd="1" destOrd="0" parTransId="{21E9379D-D045-41FF-8B95-ECCC91FE3F4A}" sibTransId="{E20D8998-CF9B-4306-8694-5F4564204029}"/>
    <dgm:cxn modelId="{300DAF9E-AEBF-4A4E-9766-4803F4F5AE20}" type="presOf" srcId="{7A7EA306-3E67-4B1A-8480-7854799A13AB}" destId="{2C8A10E0-7A62-426B-8806-5625D4AA66D6}" srcOrd="1" destOrd="0" presId="urn:microsoft.com/office/officeart/2005/8/layout/orgChart1"/>
    <dgm:cxn modelId="{14D24CE7-45B8-4224-B325-312BE8E3157F}" type="presOf" srcId="{DFE2C8A0-CC92-4CC3-8017-789DE25416A8}" destId="{FB34780A-FD5E-4F5B-B1F2-2F6A37251CEF}" srcOrd="0" destOrd="0" presId="urn:microsoft.com/office/officeart/2005/8/layout/orgChart1"/>
    <dgm:cxn modelId="{FDCAD6E0-FEB1-4A27-A6C0-3C33CD2D222D}" srcId="{9B4B43F1-4E64-43A5-AC12-599710CE9311}" destId="{EBBCA438-EA07-4642-9F4C-07DFE7159B10}" srcOrd="0" destOrd="0" parTransId="{2E53B2A9-B920-4195-AF5D-737233ECBDF5}" sibTransId="{A732115D-C201-4316-8D82-0F99AC9C0951}"/>
    <dgm:cxn modelId="{0BB2B3DB-5FD6-422A-8701-EDD5E64B56CF}" type="presOf" srcId="{A526951F-3C8F-437A-A83E-21FB84192FF6}" destId="{61259405-990F-48A5-BDBD-85E7D264B075}" srcOrd="1" destOrd="0" presId="urn:microsoft.com/office/officeart/2005/8/layout/orgChart1"/>
    <dgm:cxn modelId="{E0E6E6E9-BCF8-44F7-9F66-7B3077AED227}" type="presOf" srcId="{4ADF6BEE-47E4-4273-9468-E860502F3589}" destId="{38DF8A54-D19C-47F8-B1A4-67EAAB44CAB5}" srcOrd="1" destOrd="0" presId="urn:microsoft.com/office/officeart/2005/8/layout/orgChart1"/>
    <dgm:cxn modelId="{B40B5FB5-BD8F-45D8-9C22-8F49B6D00591}" type="presOf" srcId="{EBBCA438-EA07-4642-9F4C-07DFE7159B10}" destId="{299FF1B2-129C-489F-9D61-03B653AB5EB2}" srcOrd="0" destOrd="0" presId="urn:microsoft.com/office/officeart/2005/8/layout/orgChart1"/>
    <dgm:cxn modelId="{3941654B-E372-4B93-AA9D-203EF2443AA0}" type="presOf" srcId="{21E9379D-D045-41FF-8B95-ECCC91FE3F4A}" destId="{852220B7-9BB2-46C4-877A-3DB2B318A206}" srcOrd="0" destOrd="0" presId="urn:microsoft.com/office/officeart/2005/8/layout/orgChart1"/>
    <dgm:cxn modelId="{E3FE7408-5619-4D5C-897B-DBE37121D0B7}" type="presOf" srcId="{07CE396E-E1E3-450D-8AA5-E046E0EA6B6E}" destId="{6A37476F-970C-4F0B-85EA-C52152CF3C35}" srcOrd="1" destOrd="0" presId="urn:microsoft.com/office/officeart/2005/8/layout/orgChart1"/>
    <dgm:cxn modelId="{A2B14337-B7DC-44C7-8349-A0044396D0E9}" srcId="{EBBCA438-EA07-4642-9F4C-07DFE7159B10}" destId="{A526951F-3C8F-437A-A83E-21FB84192FF6}" srcOrd="0" destOrd="0" parTransId="{97B43D2F-CDCD-4876-A2CB-541AB486072F}" sibTransId="{F44AEA92-0E72-4CFD-85F4-D019287E54B6}"/>
    <dgm:cxn modelId="{94BE8573-F340-4BB5-B396-9053DEC656E5}" type="presOf" srcId="{9B4B43F1-4E64-43A5-AC12-599710CE9311}" destId="{3AF24346-7DAE-4155-A19F-EAA9C3474317}" srcOrd="0" destOrd="0" presId="urn:microsoft.com/office/officeart/2005/8/layout/orgChart1"/>
    <dgm:cxn modelId="{062EF1DE-7C21-4CC6-BB20-1DCADF6EBA97}" type="presOf" srcId="{80D4D71A-8AA1-4829-94E4-C56783D4DE7A}" destId="{46FCCAF2-0B8A-445F-8152-06105E530422}" srcOrd="0" destOrd="0" presId="urn:microsoft.com/office/officeart/2005/8/layout/orgChart1"/>
    <dgm:cxn modelId="{A619BDCD-B1F9-4C5F-A0EF-90EC14713C2D}" type="presOf" srcId="{A526951F-3C8F-437A-A83E-21FB84192FF6}" destId="{06DDF61A-F65E-4B1A-B512-8B89D1F00717}" srcOrd="0" destOrd="0" presId="urn:microsoft.com/office/officeart/2005/8/layout/orgChart1"/>
    <dgm:cxn modelId="{96A60DE0-D125-4629-B924-CB9E0EB30848}" type="presOf" srcId="{93786CC1-7B0C-4CFC-AD4C-B51F4B169252}" destId="{0389B45D-F823-4142-91AD-7BBD26645E02}" srcOrd="0" destOrd="0" presId="urn:microsoft.com/office/officeart/2005/8/layout/orgChart1"/>
    <dgm:cxn modelId="{9C0D9395-5A90-4917-91B2-E71DE0EC00CE}" srcId="{9B4B43F1-4E64-43A5-AC12-599710CE9311}" destId="{7A7EA306-3E67-4B1A-8480-7854799A13AB}" srcOrd="1" destOrd="0" parTransId="{D3C3020D-F868-460F-94F7-B49D1FE32447}" sibTransId="{1417CCBC-4736-4F9A-A9EF-423D4C4AE587}"/>
    <dgm:cxn modelId="{C9EC6900-885D-40D8-B91A-3E86956EED30}" type="presOf" srcId="{93786CC1-7B0C-4CFC-AD4C-B51F4B169252}" destId="{83253523-3EA5-4F1D-BF90-CD762AA94B36}" srcOrd="1" destOrd="0" presId="urn:microsoft.com/office/officeart/2005/8/layout/orgChart1"/>
    <dgm:cxn modelId="{6BEC923E-BF48-48E3-A178-22E64D9C55B4}" type="presOf" srcId="{DFE2C8A0-CC92-4CC3-8017-789DE25416A8}" destId="{0E9B49E2-6017-4278-918B-294DAF074954}" srcOrd="1" destOrd="0" presId="urn:microsoft.com/office/officeart/2005/8/layout/orgChart1"/>
    <dgm:cxn modelId="{AE7F9558-0022-4E50-9151-B7D789236BE0}" type="presOf" srcId="{7A7EA306-3E67-4B1A-8480-7854799A13AB}" destId="{F955A209-8089-45DB-B7C8-A1331403FE70}" srcOrd="0" destOrd="0" presId="urn:microsoft.com/office/officeart/2005/8/layout/orgChart1"/>
    <dgm:cxn modelId="{2201512D-EC7B-43E7-A210-2CDAC315D72F}" srcId="{7A7EA306-3E67-4B1A-8480-7854799A13AB}" destId="{4ADF6BEE-47E4-4273-9468-E860502F3589}" srcOrd="1" destOrd="0" parTransId="{80D4D71A-8AA1-4829-94E4-C56783D4DE7A}" sibTransId="{6FE01204-D5D5-483E-BB67-B888E9358355}"/>
    <dgm:cxn modelId="{C945115A-C5DC-4E76-9524-82566A57D45D}" type="presOf" srcId="{2E53B2A9-B920-4195-AF5D-737233ECBDF5}" destId="{8FEB6F10-2D05-44E6-9A47-3CBAE1AB4EDB}" srcOrd="0" destOrd="0" presId="urn:microsoft.com/office/officeart/2005/8/layout/orgChart1"/>
    <dgm:cxn modelId="{F8E39E9B-760D-44B5-8154-FDE04B216255}" srcId="{7A7EA306-3E67-4B1A-8480-7854799A13AB}" destId="{93786CC1-7B0C-4CFC-AD4C-B51F4B169252}" srcOrd="0" destOrd="0" parTransId="{82E6D24F-0873-4B94-9686-23F0C036756D}" sibTransId="{8D106B5D-D573-476D-8E7B-7A2B73D6CAA4}"/>
    <dgm:cxn modelId="{B05B45E8-6408-4A2B-9FDC-5361CE4ED96F}" type="presOf" srcId="{EBBCA438-EA07-4642-9F4C-07DFE7159B10}" destId="{7058A764-3223-4516-BBDC-C4D84CF34E04}" srcOrd="1" destOrd="0" presId="urn:microsoft.com/office/officeart/2005/8/layout/orgChart1"/>
    <dgm:cxn modelId="{FD43E1D0-75AB-4933-8A7A-058232D5866C}" type="presOf" srcId="{9B4B43F1-4E64-43A5-AC12-599710CE9311}" destId="{CFDE1C38-9C23-4730-BD4A-6D8DE80476FD}" srcOrd="1" destOrd="0" presId="urn:microsoft.com/office/officeart/2005/8/layout/orgChart1"/>
    <dgm:cxn modelId="{26E89E34-F8FA-495A-9302-D7D38995128E}" type="presOf" srcId="{4ADF6BEE-47E4-4273-9468-E860502F3589}" destId="{2C22C406-4957-4443-8188-BF80EACDBEB2}" srcOrd="0" destOrd="0" presId="urn:microsoft.com/office/officeart/2005/8/layout/orgChart1"/>
    <dgm:cxn modelId="{15221173-9CD6-4BF0-987F-3BC620565146}" type="presOf" srcId="{D3C3020D-F868-460F-94F7-B49D1FE32447}" destId="{ED78CA1F-FB95-44FD-82E9-F85D93236737}" srcOrd="0" destOrd="0" presId="urn:microsoft.com/office/officeart/2005/8/layout/orgChart1"/>
    <dgm:cxn modelId="{BB6E81D0-8315-4EFC-8BC0-035AC9D95DBE}" type="presOf" srcId="{97B43D2F-CDCD-4876-A2CB-541AB486072F}" destId="{52C5915F-00AF-4273-92F1-A6EABD697DC7}" srcOrd="0" destOrd="0" presId="urn:microsoft.com/office/officeart/2005/8/layout/orgChart1"/>
    <dgm:cxn modelId="{76BB789B-7952-44A1-BF27-1B604D40415B}" type="presOf" srcId="{82E6D24F-0873-4B94-9686-23F0C036756D}" destId="{EF663D14-CCE1-44F9-B8AC-7226C17484DB}" srcOrd="0" destOrd="0" presId="urn:microsoft.com/office/officeart/2005/8/layout/orgChart1"/>
    <dgm:cxn modelId="{BC2B091A-00F1-4E54-B9BE-30019FAAF184}" type="presOf" srcId="{29BE4D0D-8911-481E-8CBF-3AAB09650A41}" destId="{5209C9F7-A39B-4EF0-94C9-6182E9389990}" srcOrd="0" destOrd="0" presId="urn:microsoft.com/office/officeart/2005/8/layout/orgChart1"/>
    <dgm:cxn modelId="{0C0DADC3-5EC7-48AB-9F1E-5D3D2E0AD415}" srcId="{CF1DD06F-2DFA-494D-B030-1C2E6B962BB3}" destId="{9B4B43F1-4E64-43A5-AC12-599710CE9311}" srcOrd="0" destOrd="0" parTransId="{BEA3D44C-7DEE-4997-A019-FEE41E27FC11}" sibTransId="{F38BD54E-A904-4BEA-A2C0-7274AEC2857D}"/>
    <dgm:cxn modelId="{2ACC7C9D-7278-4C01-AE2C-37C005221718}" type="presParOf" srcId="{5B1CCAC9-6A25-4F89-B78D-EC28B9E02A80}" destId="{7F23A67B-6104-4EF5-A33D-75F9CC0E21F9}" srcOrd="0" destOrd="0" presId="urn:microsoft.com/office/officeart/2005/8/layout/orgChart1"/>
    <dgm:cxn modelId="{4CD3CEA2-47D7-47F5-95C5-710A7695D6E2}" type="presParOf" srcId="{7F23A67B-6104-4EF5-A33D-75F9CC0E21F9}" destId="{594FFB07-F871-4371-9684-BAEEDC0CCF7A}" srcOrd="0" destOrd="0" presId="urn:microsoft.com/office/officeart/2005/8/layout/orgChart1"/>
    <dgm:cxn modelId="{2A7107E2-3C87-4720-9336-DBD1C2439527}" type="presParOf" srcId="{594FFB07-F871-4371-9684-BAEEDC0CCF7A}" destId="{3AF24346-7DAE-4155-A19F-EAA9C3474317}" srcOrd="0" destOrd="0" presId="urn:microsoft.com/office/officeart/2005/8/layout/orgChart1"/>
    <dgm:cxn modelId="{4529050E-EF67-422F-BE43-9F3031F1A509}" type="presParOf" srcId="{594FFB07-F871-4371-9684-BAEEDC0CCF7A}" destId="{CFDE1C38-9C23-4730-BD4A-6D8DE80476FD}" srcOrd="1" destOrd="0" presId="urn:microsoft.com/office/officeart/2005/8/layout/orgChart1"/>
    <dgm:cxn modelId="{799D42E0-E17B-4C57-BCD2-55F03905C78E}" type="presParOf" srcId="{7F23A67B-6104-4EF5-A33D-75F9CC0E21F9}" destId="{A1FE5F09-DFB4-4D64-91E4-F75DCC6C83BF}" srcOrd="1" destOrd="0" presId="urn:microsoft.com/office/officeart/2005/8/layout/orgChart1"/>
    <dgm:cxn modelId="{4CCAD259-059A-40E3-860C-C37C3FD862A5}" type="presParOf" srcId="{A1FE5F09-DFB4-4D64-91E4-F75DCC6C83BF}" destId="{8FEB6F10-2D05-44E6-9A47-3CBAE1AB4EDB}" srcOrd="0" destOrd="0" presId="urn:microsoft.com/office/officeart/2005/8/layout/orgChart1"/>
    <dgm:cxn modelId="{03BEDACB-4652-41E2-B5C5-E8303B896526}" type="presParOf" srcId="{A1FE5F09-DFB4-4D64-91E4-F75DCC6C83BF}" destId="{B7FC4D7B-B577-4331-A4E4-1CCB1303A129}" srcOrd="1" destOrd="0" presId="urn:microsoft.com/office/officeart/2005/8/layout/orgChart1"/>
    <dgm:cxn modelId="{07D20FB6-DBAF-43D9-B32A-6002B4F046FE}" type="presParOf" srcId="{B7FC4D7B-B577-4331-A4E4-1CCB1303A129}" destId="{CA79F162-96F2-419C-B451-8B5B723A2FA5}" srcOrd="0" destOrd="0" presId="urn:microsoft.com/office/officeart/2005/8/layout/orgChart1"/>
    <dgm:cxn modelId="{BFFFB0EB-EC90-4224-B670-53C4247B80E2}" type="presParOf" srcId="{CA79F162-96F2-419C-B451-8B5B723A2FA5}" destId="{299FF1B2-129C-489F-9D61-03B653AB5EB2}" srcOrd="0" destOrd="0" presId="urn:microsoft.com/office/officeart/2005/8/layout/orgChart1"/>
    <dgm:cxn modelId="{7F63ACA7-A2D3-4677-A3D9-7C5D9B944DE3}" type="presParOf" srcId="{CA79F162-96F2-419C-B451-8B5B723A2FA5}" destId="{7058A764-3223-4516-BBDC-C4D84CF34E04}" srcOrd="1" destOrd="0" presId="urn:microsoft.com/office/officeart/2005/8/layout/orgChart1"/>
    <dgm:cxn modelId="{04BB74CE-EAA0-4925-9596-9AE011048823}" type="presParOf" srcId="{B7FC4D7B-B577-4331-A4E4-1CCB1303A129}" destId="{75869CC6-428E-4C7A-8FC6-5D866F48CD02}" srcOrd="1" destOrd="0" presId="urn:microsoft.com/office/officeart/2005/8/layout/orgChart1"/>
    <dgm:cxn modelId="{13CBF6A0-0F89-43B0-8F59-0CFB34080F9A}" type="presParOf" srcId="{75869CC6-428E-4C7A-8FC6-5D866F48CD02}" destId="{52C5915F-00AF-4273-92F1-A6EABD697DC7}" srcOrd="0" destOrd="0" presId="urn:microsoft.com/office/officeart/2005/8/layout/orgChart1"/>
    <dgm:cxn modelId="{FFBD4790-2DFD-4975-94AF-FF2F554F94F5}" type="presParOf" srcId="{75869CC6-428E-4C7A-8FC6-5D866F48CD02}" destId="{E2AC1CE2-7A30-4B90-8B1A-6BF52F1772AD}" srcOrd="1" destOrd="0" presId="urn:microsoft.com/office/officeart/2005/8/layout/orgChart1"/>
    <dgm:cxn modelId="{319EB419-86DB-46D6-9F2A-B643ABC857FC}" type="presParOf" srcId="{E2AC1CE2-7A30-4B90-8B1A-6BF52F1772AD}" destId="{3472FDEC-4B45-4412-A0C7-FC2E625510C3}" srcOrd="0" destOrd="0" presId="urn:microsoft.com/office/officeart/2005/8/layout/orgChart1"/>
    <dgm:cxn modelId="{CD9B7156-B9DC-404F-B967-B34266836591}" type="presParOf" srcId="{3472FDEC-4B45-4412-A0C7-FC2E625510C3}" destId="{06DDF61A-F65E-4B1A-B512-8B89D1F00717}" srcOrd="0" destOrd="0" presId="urn:microsoft.com/office/officeart/2005/8/layout/orgChart1"/>
    <dgm:cxn modelId="{4F225908-272B-4B4D-83B6-30D7D02A9614}" type="presParOf" srcId="{3472FDEC-4B45-4412-A0C7-FC2E625510C3}" destId="{61259405-990F-48A5-BDBD-85E7D264B075}" srcOrd="1" destOrd="0" presId="urn:microsoft.com/office/officeart/2005/8/layout/orgChart1"/>
    <dgm:cxn modelId="{5D7877E0-DFBD-4AE1-ACB7-09DABBAA325E}" type="presParOf" srcId="{E2AC1CE2-7A30-4B90-8B1A-6BF52F1772AD}" destId="{5E64405F-7EDF-4A77-99B1-21AF2419ACE2}" srcOrd="1" destOrd="0" presId="urn:microsoft.com/office/officeart/2005/8/layout/orgChart1"/>
    <dgm:cxn modelId="{0E246C7E-E493-4899-B7E6-9969929E35AA}" type="presParOf" srcId="{E2AC1CE2-7A30-4B90-8B1A-6BF52F1772AD}" destId="{A1B8138C-04D1-446C-B431-55FC399FDF04}" srcOrd="2" destOrd="0" presId="urn:microsoft.com/office/officeart/2005/8/layout/orgChart1"/>
    <dgm:cxn modelId="{B580502C-DD95-4549-B0E5-50347CFC6E75}" type="presParOf" srcId="{75869CC6-428E-4C7A-8FC6-5D866F48CD02}" destId="{852220B7-9BB2-46C4-877A-3DB2B318A206}" srcOrd="2" destOrd="0" presId="urn:microsoft.com/office/officeart/2005/8/layout/orgChart1"/>
    <dgm:cxn modelId="{729A9AF9-975C-4E23-ACB2-321177264617}" type="presParOf" srcId="{75869CC6-428E-4C7A-8FC6-5D866F48CD02}" destId="{E7CDDC34-847F-439C-AF45-B397B98A6A4A}" srcOrd="3" destOrd="0" presId="urn:microsoft.com/office/officeart/2005/8/layout/orgChart1"/>
    <dgm:cxn modelId="{6D0546A0-C78E-4B46-A8C1-A20CF4179D43}" type="presParOf" srcId="{E7CDDC34-847F-439C-AF45-B397B98A6A4A}" destId="{133309D3-F2D4-4E84-A5EE-A1F99F0295B4}" srcOrd="0" destOrd="0" presId="urn:microsoft.com/office/officeart/2005/8/layout/orgChart1"/>
    <dgm:cxn modelId="{B51DF7BE-FC58-43B9-9863-A7D0B7BBC81C}" type="presParOf" srcId="{133309D3-F2D4-4E84-A5EE-A1F99F0295B4}" destId="{FB34780A-FD5E-4F5B-B1F2-2F6A37251CEF}" srcOrd="0" destOrd="0" presId="urn:microsoft.com/office/officeart/2005/8/layout/orgChart1"/>
    <dgm:cxn modelId="{21A90CDB-7660-4FB8-907F-4E5FC1A79D4E}" type="presParOf" srcId="{133309D3-F2D4-4E84-A5EE-A1F99F0295B4}" destId="{0E9B49E2-6017-4278-918B-294DAF074954}" srcOrd="1" destOrd="0" presId="urn:microsoft.com/office/officeart/2005/8/layout/orgChart1"/>
    <dgm:cxn modelId="{8185EF0F-E4C2-4F7D-923F-40C2F6CF2099}" type="presParOf" srcId="{E7CDDC34-847F-439C-AF45-B397B98A6A4A}" destId="{34F71C7E-2F36-44DD-8ED4-86F992FF2658}" srcOrd="1" destOrd="0" presId="urn:microsoft.com/office/officeart/2005/8/layout/orgChart1"/>
    <dgm:cxn modelId="{577A9ADC-CFC4-4DE0-91E5-D2DF878855A3}" type="presParOf" srcId="{E7CDDC34-847F-439C-AF45-B397B98A6A4A}" destId="{2433A376-0BAF-4A92-8EC0-A91FDB4290C6}" srcOrd="2" destOrd="0" presId="urn:microsoft.com/office/officeart/2005/8/layout/orgChart1"/>
    <dgm:cxn modelId="{CBDF118E-620D-4FEA-A2F1-1E13361C3B00}" type="presParOf" srcId="{B7FC4D7B-B577-4331-A4E4-1CCB1303A129}" destId="{EA6180FD-404E-4D49-906C-E29933E73C9A}" srcOrd="2" destOrd="0" presId="urn:microsoft.com/office/officeart/2005/8/layout/orgChart1"/>
    <dgm:cxn modelId="{D8AB8D73-8B9D-40D5-BB6D-FB342634BD7F}" type="presParOf" srcId="{A1FE5F09-DFB4-4D64-91E4-F75DCC6C83BF}" destId="{ED78CA1F-FB95-44FD-82E9-F85D93236737}" srcOrd="2" destOrd="0" presId="urn:microsoft.com/office/officeart/2005/8/layout/orgChart1"/>
    <dgm:cxn modelId="{EA6E855E-46CE-4B14-AA93-7361D1F42008}" type="presParOf" srcId="{A1FE5F09-DFB4-4D64-91E4-F75DCC6C83BF}" destId="{C93C2BCE-D5E4-4E7B-B99D-30155626EB59}" srcOrd="3" destOrd="0" presId="urn:microsoft.com/office/officeart/2005/8/layout/orgChart1"/>
    <dgm:cxn modelId="{AFB65DF4-891D-4C85-B065-C53E9ED68EDB}" type="presParOf" srcId="{C93C2BCE-D5E4-4E7B-B99D-30155626EB59}" destId="{8B6FE4B6-4496-42E1-B551-F16A47D62E2C}" srcOrd="0" destOrd="0" presId="urn:microsoft.com/office/officeart/2005/8/layout/orgChart1"/>
    <dgm:cxn modelId="{BFD3F020-0184-4941-8DF8-B4BC62326FDA}" type="presParOf" srcId="{8B6FE4B6-4496-42E1-B551-F16A47D62E2C}" destId="{F955A209-8089-45DB-B7C8-A1331403FE70}" srcOrd="0" destOrd="0" presId="urn:microsoft.com/office/officeart/2005/8/layout/orgChart1"/>
    <dgm:cxn modelId="{FAEB1DE1-FC1D-4FAE-B689-651C41EAD68E}" type="presParOf" srcId="{8B6FE4B6-4496-42E1-B551-F16A47D62E2C}" destId="{2C8A10E0-7A62-426B-8806-5625D4AA66D6}" srcOrd="1" destOrd="0" presId="urn:microsoft.com/office/officeart/2005/8/layout/orgChart1"/>
    <dgm:cxn modelId="{20859FD7-2F2B-4484-B5AD-B834FD3BD1D0}" type="presParOf" srcId="{C93C2BCE-D5E4-4E7B-B99D-30155626EB59}" destId="{CD134204-58C8-495B-BF44-EE19109E1FB6}" srcOrd="1" destOrd="0" presId="urn:microsoft.com/office/officeart/2005/8/layout/orgChart1"/>
    <dgm:cxn modelId="{A37D536D-F8FC-4EE6-992F-AC2342A4ED02}" type="presParOf" srcId="{CD134204-58C8-495B-BF44-EE19109E1FB6}" destId="{EF663D14-CCE1-44F9-B8AC-7226C17484DB}" srcOrd="0" destOrd="0" presId="urn:microsoft.com/office/officeart/2005/8/layout/orgChart1"/>
    <dgm:cxn modelId="{B792EEE0-3D96-4F7B-A331-8445923657FB}" type="presParOf" srcId="{CD134204-58C8-495B-BF44-EE19109E1FB6}" destId="{37A74F71-F70C-49F9-84E5-D46F0735ABED}" srcOrd="1" destOrd="0" presId="urn:microsoft.com/office/officeart/2005/8/layout/orgChart1"/>
    <dgm:cxn modelId="{C063306D-7246-4E7E-A34D-60D6F1E7A647}" type="presParOf" srcId="{37A74F71-F70C-49F9-84E5-D46F0735ABED}" destId="{06C2AF3A-4D81-4105-A669-173B39D7A029}" srcOrd="0" destOrd="0" presId="urn:microsoft.com/office/officeart/2005/8/layout/orgChart1"/>
    <dgm:cxn modelId="{4E48580A-6821-43A5-A651-385A9877EAE4}" type="presParOf" srcId="{06C2AF3A-4D81-4105-A669-173B39D7A029}" destId="{0389B45D-F823-4142-91AD-7BBD26645E02}" srcOrd="0" destOrd="0" presId="urn:microsoft.com/office/officeart/2005/8/layout/orgChart1"/>
    <dgm:cxn modelId="{77D7FABA-D95B-4BB3-BF87-4DCA27D66BD1}" type="presParOf" srcId="{06C2AF3A-4D81-4105-A669-173B39D7A029}" destId="{83253523-3EA5-4F1D-BF90-CD762AA94B36}" srcOrd="1" destOrd="0" presId="urn:microsoft.com/office/officeart/2005/8/layout/orgChart1"/>
    <dgm:cxn modelId="{E5931DA5-3A48-4614-B4F7-7A2117229A43}" type="presParOf" srcId="{37A74F71-F70C-49F9-84E5-D46F0735ABED}" destId="{F20ED182-FBF6-429D-B18A-731B5618741A}" srcOrd="1" destOrd="0" presId="urn:microsoft.com/office/officeart/2005/8/layout/orgChart1"/>
    <dgm:cxn modelId="{CE264A09-5F9F-4EAA-80B9-BA60D60C83DB}" type="presParOf" srcId="{37A74F71-F70C-49F9-84E5-D46F0735ABED}" destId="{C70A56DD-9BBB-4577-86AA-38B341B3A7C8}" srcOrd="2" destOrd="0" presId="urn:microsoft.com/office/officeart/2005/8/layout/orgChart1"/>
    <dgm:cxn modelId="{6C7EB268-1B93-4147-8741-527297983049}" type="presParOf" srcId="{CD134204-58C8-495B-BF44-EE19109E1FB6}" destId="{46FCCAF2-0B8A-445F-8152-06105E530422}" srcOrd="2" destOrd="0" presId="urn:microsoft.com/office/officeart/2005/8/layout/orgChart1"/>
    <dgm:cxn modelId="{A5C4AB9F-CA48-4B69-A77E-7DB7159DE30D}" type="presParOf" srcId="{CD134204-58C8-495B-BF44-EE19109E1FB6}" destId="{9434F4CC-B000-49FB-8B1F-94141AF79136}" srcOrd="3" destOrd="0" presId="urn:microsoft.com/office/officeart/2005/8/layout/orgChart1"/>
    <dgm:cxn modelId="{843EF44E-EE6B-4068-9381-45C4BE6EDDC4}" type="presParOf" srcId="{9434F4CC-B000-49FB-8B1F-94141AF79136}" destId="{B5A319A8-589F-4B3E-A378-C3C75B28C80C}" srcOrd="0" destOrd="0" presId="urn:microsoft.com/office/officeart/2005/8/layout/orgChart1"/>
    <dgm:cxn modelId="{50B1A895-1F01-4060-B32A-25991E614268}" type="presParOf" srcId="{B5A319A8-589F-4B3E-A378-C3C75B28C80C}" destId="{2C22C406-4957-4443-8188-BF80EACDBEB2}" srcOrd="0" destOrd="0" presId="urn:microsoft.com/office/officeart/2005/8/layout/orgChart1"/>
    <dgm:cxn modelId="{AE4578F8-02D4-4754-A7C0-C89D48AF50AB}" type="presParOf" srcId="{B5A319A8-589F-4B3E-A378-C3C75B28C80C}" destId="{38DF8A54-D19C-47F8-B1A4-67EAAB44CAB5}" srcOrd="1" destOrd="0" presId="urn:microsoft.com/office/officeart/2005/8/layout/orgChart1"/>
    <dgm:cxn modelId="{38521607-E345-4C6A-AD2E-C39EE355823D}" type="presParOf" srcId="{9434F4CC-B000-49FB-8B1F-94141AF79136}" destId="{69EB7580-B21F-4BA7-B6A1-C0795269F48A}" srcOrd="1" destOrd="0" presId="urn:microsoft.com/office/officeart/2005/8/layout/orgChart1"/>
    <dgm:cxn modelId="{2EDDC6AF-549A-495F-BF3B-52285F4B7773}" type="presParOf" srcId="{9434F4CC-B000-49FB-8B1F-94141AF79136}" destId="{0F019ABD-F2F9-43F7-8B3A-68F6F159AEA0}" srcOrd="2" destOrd="0" presId="urn:microsoft.com/office/officeart/2005/8/layout/orgChart1"/>
    <dgm:cxn modelId="{C475B403-DA85-4FBC-8D4B-ED79EFE66469}" type="presParOf" srcId="{CD134204-58C8-495B-BF44-EE19109E1FB6}" destId="{5209C9F7-A39B-4EF0-94C9-6182E9389990}" srcOrd="4" destOrd="0" presId="urn:microsoft.com/office/officeart/2005/8/layout/orgChart1"/>
    <dgm:cxn modelId="{0B5090D7-41A2-47BF-AE0E-3B0976D024AE}" type="presParOf" srcId="{CD134204-58C8-495B-BF44-EE19109E1FB6}" destId="{C379A43F-4AA9-4ECD-A678-B948DB73F497}" srcOrd="5" destOrd="0" presId="urn:microsoft.com/office/officeart/2005/8/layout/orgChart1"/>
    <dgm:cxn modelId="{AEEAB43E-0A0D-405D-B30B-31C02EB7B8D0}" type="presParOf" srcId="{C379A43F-4AA9-4ECD-A678-B948DB73F497}" destId="{D52FBBDD-21DE-4041-A1D9-B4B99B69C8DF}" srcOrd="0" destOrd="0" presId="urn:microsoft.com/office/officeart/2005/8/layout/orgChart1"/>
    <dgm:cxn modelId="{3EF00237-A2C9-4495-BD91-05400B94337A}" type="presParOf" srcId="{D52FBBDD-21DE-4041-A1D9-B4B99B69C8DF}" destId="{97572E10-C5CB-4C49-B44D-BB8F4EB3BE29}" srcOrd="0" destOrd="0" presId="urn:microsoft.com/office/officeart/2005/8/layout/orgChart1"/>
    <dgm:cxn modelId="{B227A8CB-B2B1-4402-9FDA-57ABA1C4AB0E}" type="presParOf" srcId="{D52FBBDD-21DE-4041-A1D9-B4B99B69C8DF}" destId="{6A37476F-970C-4F0B-85EA-C52152CF3C35}" srcOrd="1" destOrd="0" presId="urn:microsoft.com/office/officeart/2005/8/layout/orgChart1"/>
    <dgm:cxn modelId="{F15315B6-27F4-42A1-9C4B-8E79F564ADD8}" type="presParOf" srcId="{C379A43F-4AA9-4ECD-A678-B948DB73F497}" destId="{88DE0B86-6328-40D2-8F7E-4B617504D14E}" srcOrd="1" destOrd="0" presId="urn:microsoft.com/office/officeart/2005/8/layout/orgChart1"/>
    <dgm:cxn modelId="{957BE664-9B79-421C-91CA-600C38D7D81B}" type="presParOf" srcId="{C379A43F-4AA9-4ECD-A678-B948DB73F497}" destId="{1B2D0B40-D98F-4913-A5D0-FE6A824BDA4B}" srcOrd="2" destOrd="0" presId="urn:microsoft.com/office/officeart/2005/8/layout/orgChart1"/>
    <dgm:cxn modelId="{229345E2-8912-4353-A372-415F2601B26F}" type="presParOf" srcId="{C93C2BCE-D5E4-4E7B-B99D-30155626EB59}" destId="{0968385E-892E-4914-B971-58282AAD1B95}" srcOrd="2" destOrd="0" presId="urn:microsoft.com/office/officeart/2005/8/layout/orgChart1"/>
    <dgm:cxn modelId="{BF8F54AA-7780-4EA9-BB85-20F390E02D51}" type="presParOf" srcId="{7F23A67B-6104-4EF5-A33D-75F9CC0E21F9}" destId="{86394DB0-53CA-4D34-8082-B01B4EAA42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9C9F7-A39B-4EF0-94C9-6182E9389990}">
      <dsp:nvSpPr>
        <dsp:cNvPr id="0" name=""/>
        <dsp:cNvSpPr/>
      </dsp:nvSpPr>
      <dsp:spPr>
        <a:xfrm>
          <a:off x="5819614" y="261521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CCAF2-0B8A-445F-8152-06105E530422}">
      <dsp:nvSpPr>
        <dsp:cNvPr id="0" name=""/>
        <dsp:cNvSpPr/>
      </dsp:nvSpPr>
      <dsp:spPr>
        <a:xfrm>
          <a:off x="5773894" y="2615215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63D14-CCE1-44F9-B8AC-7226C17484DB}">
      <dsp:nvSpPr>
        <dsp:cNvPr id="0" name=""/>
        <dsp:cNvSpPr/>
      </dsp:nvSpPr>
      <dsp:spPr>
        <a:xfrm>
          <a:off x="4114799" y="261521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8CA1F-FB95-44FD-82E9-F85D93236737}">
      <dsp:nvSpPr>
        <dsp:cNvPr id="0" name=""/>
        <dsp:cNvSpPr/>
      </dsp:nvSpPr>
      <dsp:spPr>
        <a:xfrm>
          <a:off x="3688596" y="1614870"/>
          <a:ext cx="2131017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2131017" y="147938"/>
              </a:lnTo>
              <a:lnTo>
                <a:pt x="2131017" y="29587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220B7-9BB2-46C4-877A-3DB2B318A206}">
      <dsp:nvSpPr>
        <dsp:cNvPr id="0" name=""/>
        <dsp:cNvSpPr/>
      </dsp:nvSpPr>
      <dsp:spPr>
        <a:xfrm>
          <a:off x="1557578" y="2615215"/>
          <a:ext cx="852407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852407" y="147938"/>
              </a:lnTo>
              <a:lnTo>
                <a:pt x="852407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5915F-00AF-4273-92F1-A6EABD697DC7}">
      <dsp:nvSpPr>
        <dsp:cNvPr id="0" name=""/>
        <dsp:cNvSpPr/>
      </dsp:nvSpPr>
      <dsp:spPr>
        <a:xfrm>
          <a:off x="705171" y="2615215"/>
          <a:ext cx="852407" cy="295876"/>
        </a:xfrm>
        <a:custGeom>
          <a:avLst/>
          <a:gdLst/>
          <a:ahLst/>
          <a:cxnLst/>
          <a:rect l="0" t="0" r="0" b="0"/>
          <a:pathLst>
            <a:path>
              <a:moveTo>
                <a:pt x="852407" y="0"/>
              </a:moveTo>
              <a:lnTo>
                <a:pt x="852407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B6F10-2D05-44E6-9A47-3CBAE1AB4EDB}">
      <dsp:nvSpPr>
        <dsp:cNvPr id="0" name=""/>
        <dsp:cNvSpPr/>
      </dsp:nvSpPr>
      <dsp:spPr>
        <a:xfrm>
          <a:off x="1557578" y="1614870"/>
          <a:ext cx="2131017" cy="295876"/>
        </a:xfrm>
        <a:custGeom>
          <a:avLst/>
          <a:gdLst/>
          <a:ahLst/>
          <a:cxnLst/>
          <a:rect l="0" t="0" r="0" b="0"/>
          <a:pathLst>
            <a:path>
              <a:moveTo>
                <a:pt x="2131017" y="0"/>
              </a:moveTo>
              <a:lnTo>
                <a:pt x="2131017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24346-7DAE-4155-A19F-EAA9C3474317}">
      <dsp:nvSpPr>
        <dsp:cNvPr id="0" name=""/>
        <dsp:cNvSpPr/>
      </dsp:nvSpPr>
      <dsp:spPr>
        <a:xfrm>
          <a:off x="2984127" y="910401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Memory</a:t>
          </a:r>
        </a:p>
      </dsp:txBody>
      <dsp:txXfrm>
        <a:off x="2984127" y="910401"/>
        <a:ext cx="1408937" cy="704468"/>
      </dsp:txXfrm>
    </dsp:sp>
    <dsp:sp modelId="{299FF1B2-129C-489F-9D61-03B653AB5EB2}">
      <dsp:nvSpPr>
        <dsp:cNvPr id="0" name=""/>
        <dsp:cNvSpPr/>
      </dsp:nvSpPr>
      <dsp:spPr>
        <a:xfrm>
          <a:off x="853110" y="1910747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Declarative</a:t>
          </a:r>
        </a:p>
      </dsp:txBody>
      <dsp:txXfrm>
        <a:off x="853110" y="1910747"/>
        <a:ext cx="1408937" cy="704468"/>
      </dsp:txXfrm>
    </dsp:sp>
    <dsp:sp modelId="{06DDF61A-F65E-4B1A-B512-8B89D1F00717}">
      <dsp:nvSpPr>
        <dsp:cNvPr id="0" name=""/>
        <dsp:cNvSpPr/>
      </dsp:nvSpPr>
      <dsp:spPr>
        <a:xfrm>
          <a:off x="703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Episodic </a:t>
          </a:r>
        </a:p>
      </dsp:txBody>
      <dsp:txXfrm>
        <a:off x="703" y="2911092"/>
        <a:ext cx="1408937" cy="704468"/>
      </dsp:txXfrm>
    </dsp:sp>
    <dsp:sp modelId="{FB34780A-FD5E-4F5B-B1F2-2F6A37251CEF}">
      <dsp:nvSpPr>
        <dsp:cNvPr id="0" name=""/>
        <dsp:cNvSpPr/>
      </dsp:nvSpPr>
      <dsp:spPr>
        <a:xfrm>
          <a:off x="1705517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Semantic </a:t>
          </a:r>
        </a:p>
      </dsp:txBody>
      <dsp:txXfrm>
        <a:off x="1705517" y="2911092"/>
        <a:ext cx="1408937" cy="704468"/>
      </dsp:txXfrm>
    </dsp:sp>
    <dsp:sp modelId="{F955A209-8089-45DB-B7C8-A1331403FE70}">
      <dsp:nvSpPr>
        <dsp:cNvPr id="0" name=""/>
        <dsp:cNvSpPr/>
      </dsp:nvSpPr>
      <dsp:spPr>
        <a:xfrm>
          <a:off x="5115145" y="1910747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Non- declarative</a:t>
          </a:r>
        </a:p>
      </dsp:txBody>
      <dsp:txXfrm>
        <a:off x="5115145" y="1910747"/>
        <a:ext cx="1408937" cy="704468"/>
      </dsp:txXfrm>
    </dsp:sp>
    <dsp:sp modelId="{0389B45D-F823-4142-91AD-7BBD26645E02}">
      <dsp:nvSpPr>
        <dsp:cNvPr id="0" name=""/>
        <dsp:cNvSpPr/>
      </dsp:nvSpPr>
      <dsp:spPr>
        <a:xfrm>
          <a:off x="3410331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Skills &amp; Habits</a:t>
          </a:r>
        </a:p>
      </dsp:txBody>
      <dsp:txXfrm>
        <a:off x="3410331" y="2911092"/>
        <a:ext cx="1408937" cy="704468"/>
      </dsp:txXfrm>
    </dsp:sp>
    <dsp:sp modelId="{2C22C406-4957-4443-8188-BF80EACDBEB2}">
      <dsp:nvSpPr>
        <dsp:cNvPr id="0" name=""/>
        <dsp:cNvSpPr/>
      </dsp:nvSpPr>
      <dsp:spPr>
        <a:xfrm>
          <a:off x="5115145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Priming</a:t>
          </a:r>
        </a:p>
      </dsp:txBody>
      <dsp:txXfrm>
        <a:off x="5115145" y="2911092"/>
        <a:ext cx="1408937" cy="704468"/>
      </dsp:txXfrm>
    </dsp:sp>
    <dsp:sp modelId="{97572E10-C5CB-4C49-B44D-BB8F4EB3BE29}">
      <dsp:nvSpPr>
        <dsp:cNvPr id="0" name=""/>
        <dsp:cNvSpPr/>
      </dsp:nvSpPr>
      <dsp:spPr>
        <a:xfrm>
          <a:off x="6819959" y="2911092"/>
          <a:ext cx="1408937" cy="704468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e-IL" sz="1900" b="0" i="0" u="none" strike="noStrike" kern="1200" cap="none" normalizeH="0" baseline="0" dirty="0" smtClean="0">
              <a:ln>
                <a:noFill/>
              </a:ln>
              <a:solidFill>
                <a:sysClr val="window" lastClr="FFFFFF"/>
              </a:solidFill>
              <a:effectLst/>
              <a:latin typeface="Arial" pitchFamily="34" charset="0"/>
              <a:ea typeface="+mn-ea"/>
              <a:cs typeface="Arial" pitchFamily="34" charset="0"/>
            </a:rPr>
            <a:t>Conditioning</a:t>
          </a:r>
        </a:p>
      </dsp:txBody>
      <dsp:txXfrm>
        <a:off x="6819959" y="2911092"/>
        <a:ext cx="1408937" cy="704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0AA8C-5B5E-4D8C-8871-4A4A54594619}" type="datetimeFigureOut">
              <a:rPr lang="en-US" smtClean="0"/>
              <a:pPr/>
              <a:t>5/3/2012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EF57-C0A1-478F-B10F-5EA5FC2A5B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EF57-C0A1-478F-B10F-5EA5FC2A5B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6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2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65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65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73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2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4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4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4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94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EF57-C0A1-478F-B10F-5EA5FC2A5B0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EF57-C0A1-478F-B10F-5EA5FC2A5B0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EF57-C0A1-478F-B10F-5EA5FC2A5B0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684AC0-E3CB-B74E-8D52-18928534E77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C60BA-843D-CF4E-A534-197BBCEE6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5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8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AEEF5-EBFE-6A4E-9356-362CE7497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3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254B5-A2BF-B546-97EF-0394233F4F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D7D37-1B88-3F43-A380-0D9D3B9A26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40EE4-EBAD-9B44-BAA5-347D410B99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9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CFD5E-6AE6-9F46-A716-D260CE959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2EECC-03B5-CA4F-A0E3-9590DBE9F8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C348E-34B2-9F4F-80A2-49DE548CC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8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FE875-336D-E848-AA20-180A241DF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58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0055D-DE1A-DD4E-BA27-4844CE4CE0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4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3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B546-C35C-4C75-9CCA-DB6308456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0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>
                <a:ea typeface="ＭＳ Ｐゴシック" charset="0"/>
              </a:rPr>
              <a:t>Taiwan-Israel AI Symposium 2011</a:t>
            </a:r>
            <a:endParaRPr lang="en-US" altLang="en-US" dirty="0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0"/>
              </a:rPr>
              <a:t>L. Manevitz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D12C9-DBCF-AA42-88B8-DB482D024C24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accent3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1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9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3.png"/><Relationship Id="rId4" Type="http://schemas.openxmlformats.org/officeDocument/2006/relationships/image" Target="../media/image22.gif"/><Relationship Id="rId9" Type="http://schemas.openxmlformats.org/officeDocument/2006/relationships/image" Target="../media/image46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3.png"/><Relationship Id="rId4" Type="http://schemas.openxmlformats.org/officeDocument/2006/relationships/image" Target="../media/image22.gif"/><Relationship Id="rId9" Type="http://schemas.openxmlformats.org/officeDocument/2006/relationships/image" Target="../media/image46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1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Establishing the Existence of a Secondary Adult Human Declarative Memory System via Machine Learning on fMRI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512768" cy="20657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Larry </a:t>
            </a:r>
            <a:r>
              <a:rPr lang="en-US" dirty="0" err="1" smtClean="0">
                <a:solidFill>
                  <a:srgbClr val="FFFF00"/>
                </a:solidFill>
              </a:rPr>
              <a:t>Manevitz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200" dirty="0" err="1" smtClean="0"/>
              <a:t>Neurocomputation</a:t>
            </a:r>
            <a:r>
              <a:rPr lang="en-US" sz="2200" dirty="0" smtClean="0"/>
              <a:t> Laboratory</a:t>
            </a:r>
          </a:p>
          <a:p>
            <a:r>
              <a:rPr lang="en-US" sz="2200" dirty="0" smtClean="0"/>
              <a:t>Caesarea Rothschild Institute (CRI)</a:t>
            </a:r>
          </a:p>
          <a:p>
            <a:r>
              <a:rPr lang="en-US" sz="2200" dirty="0" smtClean="0"/>
              <a:t>University of Haifa</a:t>
            </a:r>
          </a:p>
          <a:p>
            <a:endParaRPr lang="en-US" sz="2200" dirty="0" smtClean="0"/>
          </a:p>
          <a:p>
            <a:r>
              <a:rPr lang="en-US" sz="2200" dirty="0" smtClean="0"/>
              <a:t>Joint with:  </a:t>
            </a:r>
          </a:p>
          <a:p>
            <a:r>
              <a:rPr lang="en-US" sz="2200" dirty="0" err="1" smtClean="0">
                <a:solidFill>
                  <a:srgbClr val="FFFF00"/>
                </a:solidFill>
              </a:rPr>
              <a:t>Asaf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Gilboa</a:t>
            </a:r>
            <a:r>
              <a:rPr lang="en-US" sz="2200" dirty="0" smtClean="0">
                <a:solidFill>
                  <a:srgbClr val="FFFF00"/>
                </a:solidFill>
              </a:rPr>
              <a:t>,  </a:t>
            </a:r>
            <a:r>
              <a:rPr lang="en-US" sz="2200" dirty="0" err="1" smtClean="0">
                <a:solidFill>
                  <a:srgbClr val="FFFF00"/>
                </a:solidFill>
              </a:rPr>
              <a:t>Rotman</a:t>
            </a:r>
            <a:r>
              <a:rPr lang="en-US" sz="2200" dirty="0" smtClean="0">
                <a:solidFill>
                  <a:srgbClr val="FFFF00"/>
                </a:solidFill>
              </a:rPr>
              <a:t> Institute (U. Toronto),  </a:t>
            </a:r>
            <a:r>
              <a:rPr lang="en-US" sz="2200" dirty="0" err="1" smtClean="0">
                <a:solidFill>
                  <a:srgbClr val="FFFF00"/>
                </a:solidFill>
              </a:rPr>
              <a:t>Hananel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Hazan</a:t>
            </a:r>
            <a:r>
              <a:rPr lang="en-US" sz="2200" dirty="0" smtClean="0">
                <a:solidFill>
                  <a:srgbClr val="FFFF00"/>
                </a:solidFill>
              </a:rPr>
              <a:t> (U. Haifa), Ester </a:t>
            </a:r>
            <a:r>
              <a:rPr lang="en-US" sz="2200" dirty="0" err="1" smtClean="0">
                <a:solidFill>
                  <a:srgbClr val="FFFF00"/>
                </a:solidFill>
              </a:rPr>
              <a:t>Koilis</a:t>
            </a:r>
            <a:r>
              <a:rPr lang="en-US" sz="2200" dirty="0" smtClean="0">
                <a:solidFill>
                  <a:srgbClr val="FFFF00"/>
                </a:solidFill>
              </a:rPr>
              <a:t> (U. Haifa),  </a:t>
            </a:r>
            <a:r>
              <a:rPr lang="en-US" sz="2200" dirty="0" err="1" smtClean="0">
                <a:solidFill>
                  <a:srgbClr val="FFFF00"/>
                </a:solidFill>
              </a:rPr>
              <a:t>Tali</a:t>
            </a:r>
            <a:r>
              <a:rPr lang="en-US" sz="2200" dirty="0" smtClean="0">
                <a:solidFill>
                  <a:srgbClr val="FFFF00"/>
                </a:solidFill>
              </a:rPr>
              <a:t> Sharon (U. Haifa)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Manevitz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Encoding and Fast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Young children have an apparently additional declarative memory system.  This way, they remember things after one exposure.</a:t>
            </a:r>
          </a:p>
          <a:p>
            <a:r>
              <a:rPr lang="en-US" dirty="0" smtClean="0"/>
              <a:t>Not much was known about such an ability for adults</a:t>
            </a:r>
          </a:p>
          <a:p>
            <a:r>
              <a:rPr lang="en-US" dirty="0" smtClean="0"/>
              <a:t>Motivation:  TBI and Stroke patients with brain damage (e.g. on hippocampus)  that limits ability to remember new things.   (H.M. was the most famous example.)  </a:t>
            </a:r>
            <a:r>
              <a:rPr lang="en-US" dirty="0" smtClean="0">
                <a:solidFill>
                  <a:srgbClr val="FF0000"/>
                </a:solidFill>
              </a:rPr>
              <a:t>If secondary system exists, perhaps such patients are treatable using this bypass system.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Declarative Memory Acquisition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2895600"/>
            <a:ext cx="24384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FAST MAPPING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5334000" y="3505200"/>
            <a:ext cx="2057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Neurocortex</a:t>
            </a:r>
          </a:p>
          <a:p>
            <a:pPr algn="ctr"/>
            <a:r>
              <a:rPr lang="en-US" dirty="0" smtClean="0"/>
              <a:t>(Long-Term Memory)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2618849"/>
            <a:ext cx="0" cy="733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25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1320800" cy="990600"/>
          </a:xfrm>
          <a:prstGeom prst="rect">
            <a:avLst/>
          </a:prstGeom>
        </p:spPr>
      </p:pic>
      <p:pic>
        <p:nvPicPr>
          <p:cNvPr id="14" name="Picture 13" descr="baby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737" y="1371600"/>
            <a:ext cx="1414463" cy="15101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4600" y="1752600"/>
            <a:ext cx="257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Mom:</a:t>
            </a:r>
            <a:r>
              <a:rPr lang="en-US" dirty="0" smtClean="0"/>
              <a:t> Look at </a:t>
            </a:r>
            <a:r>
              <a:rPr lang="en-US" b="1" dirty="0" smtClean="0"/>
              <a:t>this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yellow</a:t>
            </a:r>
          </a:p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butterfly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90797" y="2754868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yellow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4491335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adults?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5257800"/>
            <a:ext cx="747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Gilboa</a:t>
            </a:r>
            <a:r>
              <a:rPr lang="en-US" u="sng" dirty="0" smtClean="0"/>
              <a:t>, </a:t>
            </a:r>
            <a:r>
              <a:rPr lang="en-US" u="sng" dirty="0" err="1" smtClean="0"/>
              <a:t>Moscovitch</a:t>
            </a:r>
            <a:r>
              <a:rPr lang="en-US" u="sng" dirty="0" smtClean="0"/>
              <a:t>,  Sharon, 2011</a:t>
            </a:r>
            <a:r>
              <a:rPr lang="en-US" dirty="0" smtClean="0"/>
              <a:t> – adults with hippocampal lesions are able </a:t>
            </a:r>
          </a:p>
          <a:p>
            <a:r>
              <a:rPr lang="en-US" dirty="0" smtClean="0"/>
              <a:t>                                to learn new facts with Fast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Psycho-Physical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Performed by </a:t>
            </a:r>
            <a:r>
              <a:rPr lang="en-US" dirty="0" err="1" smtClean="0"/>
              <a:t>Gilboa</a:t>
            </a:r>
            <a:r>
              <a:rPr lang="en-US" dirty="0" smtClean="0"/>
              <a:t> and Sharon</a:t>
            </a:r>
          </a:p>
          <a:p>
            <a:r>
              <a:rPr lang="en-US" dirty="0" smtClean="0"/>
              <a:t>Designed to force subjects to use one or the other system.</a:t>
            </a:r>
          </a:p>
          <a:p>
            <a:r>
              <a:rPr lang="en-US" dirty="0" smtClean="0"/>
              <a:t>Done in fMRI, so brain scans available as subjects learned memory</a:t>
            </a:r>
          </a:p>
          <a:p>
            <a:r>
              <a:rPr lang="en-US" dirty="0" smtClean="0"/>
              <a:t>Tested on success of retrieval afterwards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47248" cy="963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Psycho-Physical Experimen</a:t>
            </a:r>
            <a:r>
              <a:rPr lang="en-US" dirty="0"/>
              <a:t>t</a:t>
            </a:r>
            <a:r>
              <a:rPr lang="en-US" dirty="0" smtClean="0"/>
              <a:t>  (</a:t>
            </a:r>
            <a:r>
              <a:rPr lang="en-US" dirty="0" err="1" smtClean="0"/>
              <a:t>Gilboa</a:t>
            </a:r>
            <a:r>
              <a:rPr lang="en-US" dirty="0" smtClean="0"/>
              <a:t>, Sharon,2010)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fMRI data of 24 healthy participants, 12 of them performing FM tasks, other performing EE tasks</a:t>
            </a:r>
          </a:p>
          <a:p>
            <a:pPr lvl="1"/>
            <a:r>
              <a:rPr lang="en-US" dirty="0" smtClean="0"/>
              <a:t>FM task – “Is the inside of the </a:t>
            </a:r>
            <a:r>
              <a:rPr lang="en-US" dirty="0" err="1" smtClean="0"/>
              <a:t>lukuma</a:t>
            </a:r>
            <a:r>
              <a:rPr lang="en-US" dirty="0" smtClean="0"/>
              <a:t> red?”</a:t>
            </a:r>
          </a:p>
          <a:p>
            <a:pPr lvl="1"/>
            <a:r>
              <a:rPr lang="en-US" dirty="0" smtClean="0"/>
              <a:t>EE task – “Remember the </a:t>
            </a:r>
            <a:r>
              <a:rPr lang="en-US" dirty="0" err="1" smtClean="0"/>
              <a:t>durion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Post-recollection success test is performed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966079"/>
            <a:ext cx="3038475" cy="1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941168"/>
            <a:ext cx="2971800" cy="16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: Brain Decoding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3 different contrasts were defined: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05400" y="31242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1600" b="1" dirty="0" smtClean="0"/>
              <a:t>Contrast 2.</a:t>
            </a:r>
            <a:r>
              <a:rPr lang="en-US" sz="1600" dirty="0" smtClean="0"/>
              <a:t> </a:t>
            </a:r>
          </a:p>
          <a:p>
            <a:pPr marL="571500" indent="-571500"/>
            <a:r>
              <a:rPr lang="en-US" sz="1600" dirty="0" smtClean="0"/>
              <a:t>Fast Mapping Task - “recollection</a:t>
            </a:r>
          </a:p>
          <a:p>
            <a:pPr marL="571500" indent="-571500"/>
            <a:r>
              <a:rPr lang="en-US" sz="1600" dirty="0" smtClean="0"/>
              <a:t>success” vs. “recollection failure”</a:t>
            </a:r>
          </a:p>
          <a:p>
            <a:pPr marL="571500" indent="-571500"/>
            <a:r>
              <a:rPr lang="en-US" sz="1600" dirty="0" smtClean="0"/>
              <a:t>conditions.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19050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1600" b="1" dirty="0" smtClean="0"/>
              <a:t>Contrast 1.</a:t>
            </a:r>
            <a:r>
              <a:rPr lang="en-US" sz="1600" dirty="0" smtClean="0"/>
              <a:t> </a:t>
            </a:r>
          </a:p>
          <a:p>
            <a:pPr marL="571500" indent="-571500"/>
            <a:r>
              <a:rPr lang="en-US" sz="1600" dirty="0" smtClean="0"/>
              <a:t>Explicit Encoding Task - “recollection</a:t>
            </a:r>
          </a:p>
          <a:p>
            <a:pPr marL="571500" indent="-571500"/>
            <a:r>
              <a:rPr lang="en-US" sz="1600" dirty="0" smtClean="0"/>
              <a:t>success” vs. “recollection failure”</a:t>
            </a:r>
          </a:p>
          <a:p>
            <a:pPr marL="571500" indent="-571500"/>
            <a:r>
              <a:rPr lang="en-US" sz="1600" dirty="0" smtClean="0"/>
              <a:t>conditions.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44196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1600" b="1" dirty="0" smtClean="0"/>
              <a:t>Contrast 3.</a:t>
            </a:r>
            <a:r>
              <a:rPr lang="en-US" sz="1600" dirty="0" smtClean="0"/>
              <a:t> </a:t>
            </a:r>
          </a:p>
          <a:p>
            <a:pPr marL="571500" indent="-571500"/>
            <a:r>
              <a:rPr lang="en-US" sz="1600" dirty="0" smtClean="0"/>
              <a:t>Fast Mapping vs. Explicit Encoding</a:t>
            </a:r>
          </a:p>
          <a:p>
            <a:pPr marL="571500" indent="-571500"/>
            <a:r>
              <a:rPr lang="en-US" sz="1600" dirty="0" smtClean="0"/>
              <a:t>Tasks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762000" y="2133600"/>
            <a:ext cx="4038600" cy="3124200"/>
            <a:chOff x="762000" y="2133600"/>
            <a:chExt cx="1563938" cy="844382"/>
          </a:xfrm>
        </p:grpSpPr>
        <p:pic>
          <p:nvPicPr>
            <p:cNvPr id="11" name="Picture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5167" y="2439866"/>
              <a:ext cx="650771" cy="21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1354119" y="2558251"/>
              <a:ext cx="203880" cy="22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344934" y="2246144"/>
              <a:ext cx="203880" cy="22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66170" y="2138521"/>
              <a:ext cx="659768" cy="21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1344934" y="2868330"/>
              <a:ext cx="203880" cy="22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6"/>
            <p:cNvGrpSpPr/>
            <p:nvPr/>
          </p:nvGrpSpPr>
          <p:grpSpPr>
            <a:xfrm>
              <a:off x="1675167" y="2741211"/>
              <a:ext cx="650771" cy="236771"/>
              <a:chOff x="2667000" y="4267200"/>
              <a:chExt cx="3505200" cy="2219325"/>
            </a:xfrm>
          </p:grpSpPr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4267200"/>
                <a:ext cx="2394857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5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4962525"/>
                <a:ext cx="2362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20" descr="zeimusu_Middle_aged_woman_brown_hai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465" y="2133600"/>
              <a:ext cx="370180" cy="228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 descr="zeimusu_Middle_aged_woman_brown_hai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988" y="2704732"/>
              <a:ext cx="289169" cy="178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 descr="zeimusu_Womans_face_with_red_hai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2439866"/>
              <a:ext cx="428297" cy="211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 descr="zeimusu_Womans_face_with_red_hai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288" y="2765253"/>
              <a:ext cx="391844" cy="193309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fMRI – functional Magnetic Resonance Imaging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987786" cy="143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1" name="Straight Arrow Connector 100"/>
          <p:cNvCxnSpPr/>
          <p:nvPr/>
        </p:nvCxnSpPr>
        <p:spPr>
          <a:xfrm>
            <a:off x="3124200" y="2438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55"/>
          <p:cNvGrpSpPr>
            <a:grpSpLocks/>
          </p:cNvGrpSpPr>
          <p:nvPr/>
        </p:nvGrpSpPr>
        <p:grpSpPr bwMode="auto">
          <a:xfrm>
            <a:off x="5638800" y="1828800"/>
            <a:ext cx="1531937" cy="999962"/>
            <a:chOff x="4742202" y="4138800"/>
            <a:chExt cx="3804183" cy="2484601"/>
          </a:xfrm>
        </p:grpSpPr>
        <p:pic>
          <p:nvPicPr>
            <p:cNvPr id="116" name="Picture 115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02" y="46873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7" name="Picture 116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107" y="47734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8" name="Picture 117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013" y="485961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9" name="Picture 118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919" y="494575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0" name="Picture 119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825" y="503189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1" name="Picture 120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731" y="51180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2" name="Picture 121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7635" y="52041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grpSp>
          <p:nvGrpSpPr>
            <p:cNvPr id="123" name="Group 41"/>
            <p:cNvGrpSpPr>
              <a:grpSpLocks/>
            </p:cNvGrpSpPr>
            <p:nvPr/>
          </p:nvGrpSpPr>
          <p:grpSpPr bwMode="auto">
            <a:xfrm>
              <a:off x="5840110" y="4138800"/>
              <a:ext cx="2284518" cy="688261"/>
              <a:chOff x="5839366" y="4081417"/>
              <a:chExt cx="2284518" cy="688261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rot="720000">
                <a:off x="5839366" y="4742364"/>
                <a:ext cx="2284518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 rot="780000">
                <a:off x="6493335" y="4081417"/>
                <a:ext cx="1276162" cy="688261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time</a:t>
                </a:r>
              </a:p>
            </p:txBody>
          </p:sp>
        </p:grpSp>
      </p:grpSp>
      <p:sp>
        <p:nvSpPr>
          <p:cNvPr id="36" name="Content Placeholder 2"/>
          <p:cNvSpPr>
            <a:spLocks noGrp="1"/>
          </p:cNvSpPr>
          <p:nvPr>
            <p:ph sz="half" idx="1"/>
          </p:nvPr>
        </p:nvSpPr>
        <p:spPr>
          <a:xfrm>
            <a:off x="611560" y="3068960"/>
            <a:ext cx="8001000" cy="3581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Blood </a:t>
            </a:r>
            <a:r>
              <a:rPr lang="en-US" sz="1800" dirty="0"/>
              <a:t>Oxygen </a:t>
            </a:r>
            <a:r>
              <a:rPr lang="en-US" sz="1800" dirty="0" smtClean="0"/>
              <a:t>Level-Dependent (BOLD) signal (oxygen hemodynamic response) is a measurement of the brain activity</a:t>
            </a:r>
          </a:p>
          <a:p>
            <a:r>
              <a:rPr lang="en-US" sz="1800" dirty="0" smtClean="0"/>
              <a:t>BOLD signal is recorded for each voxel inside the brain image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738" y="4733091"/>
            <a:ext cx="2942152" cy="15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600200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1676400"/>
            <a:ext cx="457200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8600" y="1752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46482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BOLD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7090" y="4648200"/>
            <a:ext cx="1054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1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6378" y="4876800"/>
            <a:ext cx="109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  <a:r>
              <a:rPr lang="en-US" sz="1200" i="1" dirty="0" smtClean="0"/>
              <a:t>(t)   </a:t>
            </a:r>
            <a:r>
              <a:rPr lang="en-US" sz="1200" dirty="0" smtClean="0">
                <a:solidFill>
                  <a:srgbClr val="0070C0"/>
                </a:solidFill>
              </a:rPr>
              <a:t>Voxel 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7530" y="5266491"/>
            <a:ext cx="22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87090" y="5940623"/>
            <a:ext cx="1133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N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962" y="1219200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fMRI Machine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2362" y="1219200"/>
            <a:ext cx="2122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sequence of stimuli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1219200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Registered brain activity </a:t>
            </a:r>
          </a:p>
          <a:p>
            <a:r>
              <a:rPr lang="en-US" sz="1600" dirty="0" smtClean="0"/>
              <a:t>           (over time)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fMRI – functional Magnetic Resonance Imaging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987786" cy="143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1" name="Straight Arrow Connector 100"/>
          <p:cNvCxnSpPr/>
          <p:nvPr/>
        </p:nvCxnSpPr>
        <p:spPr>
          <a:xfrm>
            <a:off x="3124200" y="2438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638800" y="1828800"/>
            <a:ext cx="1531937" cy="999962"/>
            <a:chOff x="4742202" y="4138800"/>
            <a:chExt cx="3804183" cy="2484601"/>
          </a:xfrm>
        </p:grpSpPr>
        <p:pic>
          <p:nvPicPr>
            <p:cNvPr id="116" name="Picture 115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02" y="46873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7" name="Picture 116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107" y="47734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8" name="Picture 117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013" y="485961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9" name="Picture 118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919" y="494575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0" name="Picture 119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825" y="503189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1" name="Picture 120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731" y="51180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2" name="Picture 121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7635" y="52041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840110" y="4138800"/>
              <a:ext cx="2284518" cy="688261"/>
              <a:chOff x="5839366" y="4081417"/>
              <a:chExt cx="2284518" cy="688261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rot="720000">
                <a:off x="5839366" y="4742364"/>
                <a:ext cx="2284518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 rot="780000">
                <a:off x="6493335" y="4081417"/>
                <a:ext cx="1276162" cy="688261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time</a:t>
                </a:r>
              </a:p>
            </p:txBody>
          </p:sp>
        </p:grpSp>
      </p:grpSp>
      <p:sp>
        <p:nvSpPr>
          <p:cNvPr id="36" name="Content Placeholder 2"/>
          <p:cNvSpPr>
            <a:spLocks noGrp="1"/>
          </p:cNvSpPr>
          <p:nvPr>
            <p:ph sz="half" idx="1"/>
          </p:nvPr>
        </p:nvSpPr>
        <p:spPr>
          <a:xfrm>
            <a:off x="539552" y="3068960"/>
            <a:ext cx="8001000" cy="3581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Blood </a:t>
            </a:r>
            <a:r>
              <a:rPr lang="en-US" sz="1800" dirty="0"/>
              <a:t>Oxygen </a:t>
            </a:r>
            <a:r>
              <a:rPr lang="en-US" sz="1800" dirty="0" smtClean="0"/>
              <a:t>Level-Dependent (BOLD) signal (oxygen hemodynamic response) is a measurement of the brain activity</a:t>
            </a:r>
          </a:p>
          <a:p>
            <a:r>
              <a:rPr lang="en-US" sz="1800" dirty="0" smtClean="0"/>
              <a:t>BOLD signal is recorded for each voxel inside the brain image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738" y="4733091"/>
            <a:ext cx="2942152" cy="15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600200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1676400"/>
            <a:ext cx="457200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8600" y="1752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46482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BOLD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7090" y="4648200"/>
            <a:ext cx="1054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1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6378" y="4876800"/>
            <a:ext cx="109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  <a:r>
              <a:rPr lang="en-US" sz="1200" i="1" dirty="0" smtClean="0"/>
              <a:t>(t)   </a:t>
            </a:r>
            <a:r>
              <a:rPr lang="en-US" sz="1200" dirty="0" smtClean="0">
                <a:solidFill>
                  <a:srgbClr val="0070C0"/>
                </a:solidFill>
              </a:rPr>
              <a:t>Voxel 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7530" y="5266491"/>
            <a:ext cx="22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87090" y="5940623"/>
            <a:ext cx="1133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N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962" y="1219200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fMRI Machine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2362" y="1219200"/>
            <a:ext cx="2122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sequence of stimuli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1219200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Registered brain activity </a:t>
            </a:r>
          </a:p>
          <a:p>
            <a:r>
              <a:rPr lang="en-US" sz="1600" dirty="0" smtClean="0"/>
              <a:t>           (over time)</a:t>
            </a:r>
            <a:endParaRPr lang="en-US" sz="1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4419600"/>
            <a:ext cx="304800" cy="304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4495800"/>
            <a:ext cx="228600" cy="2286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2590800" y="4724400"/>
            <a:ext cx="152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95600" y="4724400"/>
            <a:ext cx="152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Classifying cognitive activity via ML from brain scan data has had success in recent years – </a:t>
            </a:r>
          </a:p>
          <a:p>
            <a:pPr lvl="1"/>
            <a:r>
              <a:rPr lang="en-US" sz="2000" dirty="0" smtClean="0"/>
              <a:t>Cox and Savoy, …</a:t>
            </a:r>
          </a:p>
          <a:p>
            <a:pPr lvl="1"/>
            <a:r>
              <a:rPr lang="en-US" sz="2000" dirty="0" smtClean="0"/>
              <a:t>Mitchell, Just et al, …</a:t>
            </a:r>
          </a:p>
          <a:p>
            <a:pPr lvl="1"/>
            <a:r>
              <a:rPr lang="en-US" sz="2000" dirty="0" err="1" smtClean="0"/>
              <a:t>Hardoon</a:t>
            </a:r>
            <a:r>
              <a:rPr lang="en-US" sz="2000" dirty="0" smtClean="0"/>
              <a:t>, </a:t>
            </a:r>
            <a:r>
              <a:rPr lang="en-US" sz="2000" dirty="0" err="1" smtClean="0"/>
              <a:t>Manevitz</a:t>
            </a:r>
            <a:r>
              <a:rPr lang="en-US" sz="2000" dirty="0" smtClean="0"/>
              <a:t> et al, …</a:t>
            </a:r>
          </a:p>
          <a:p>
            <a:pPr lvl="1"/>
            <a:r>
              <a:rPr lang="en-US" sz="2000" dirty="0" err="1"/>
              <a:t>Mourao</a:t>
            </a:r>
            <a:r>
              <a:rPr lang="en-US" sz="2000" dirty="0"/>
              <a:t>-Miranda</a:t>
            </a:r>
            <a:r>
              <a:rPr lang="en-US" sz="2000" dirty="0" smtClean="0"/>
              <a:t> et al, …</a:t>
            </a:r>
          </a:p>
          <a:p>
            <a:pPr lvl="1"/>
            <a:r>
              <a:rPr lang="en-US" sz="2000" dirty="0" smtClean="0"/>
              <a:t>Many others</a:t>
            </a:r>
          </a:p>
          <a:p>
            <a:r>
              <a:rPr lang="en-US" dirty="0" smtClean="0"/>
              <a:t>However, in this case we have a rather </a:t>
            </a:r>
            <a:r>
              <a:rPr lang="en-US" dirty="0" smtClean="0">
                <a:solidFill>
                  <a:srgbClr val="FF0000"/>
                </a:solidFill>
              </a:rPr>
              <a:t>complex</a:t>
            </a:r>
            <a:r>
              <a:rPr lang="en-US" dirty="0" smtClean="0"/>
              <a:t> cognitive task; involving recognition and memory storage, type of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Questions (to be answered by ML from Brain Scans)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we tell in the case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dirty="0" smtClean="0"/>
              <a:t> experiment (from the scan at the time of exposure to memory), whether the subject will remember or not?</a:t>
            </a:r>
          </a:p>
          <a:p>
            <a:endParaRPr lang="en-US" dirty="0" smtClean="0"/>
          </a:p>
          <a:p>
            <a:r>
              <a:rPr lang="en-US" dirty="0" smtClean="0"/>
              <a:t>Can we tell in the case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</a:t>
            </a:r>
            <a:r>
              <a:rPr lang="en-US" dirty="0" smtClean="0"/>
              <a:t> experiment  (from the scan at the time of exposure to memory) whether the subject will remember or not?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Given a scan where the subject successfully recalled, can we tell if it was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dirty="0" smtClean="0"/>
              <a:t> or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 rot="12825508">
            <a:off x="7531037" y="1648431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10" name="Half Frame 9"/>
          <p:cNvSpPr/>
          <p:nvPr/>
        </p:nvSpPr>
        <p:spPr>
          <a:xfrm rot="12825508">
            <a:off x="7683438" y="3280451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2825508">
            <a:off x="7531036" y="4787503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Analysis of fMRI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4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Brain </a:t>
            </a:r>
            <a:r>
              <a:rPr lang="en-US" dirty="0" smtClean="0"/>
              <a:t>decoding</a:t>
            </a:r>
            <a:endParaRPr lang="en-US" dirty="0"/>
          </a:p>
          <a:p>
            <a:pPr lvl="1"/>
            <a:r>
              <a:rPr lang="en-US" dirty="0"/>
              <a:t>Prediction of the cognitive state given the brain </a:t>
            </a:r>
            <a:r>
              <a:rPr lang="en-US" dirty="0" smtClean="0"/>
              <a:t>activity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Brain mapping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ighlighting areas of brain maximally related to some specific cognitive or perceptual task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10"/>
          <p:cNvGrpSpPr/>
          <p:nvPr/>
        </p:nvGrpSpPr>
        <p:grpSpPr>
          <a:xfrm>
            <a:off x="1576480" y="2657638"/>
            <a:ext cx="5867400" cy="999962"/>
            <a:chOff x="1524000" y="2438400"/>
            <a:chExt cx="5867400" cy="999962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2438400"/>
              <a:ext cx="5867400" cy="999962"/>
              <a:chOff x="1295400" y="4486438"/>
              <a:chExt cx="5867400" cy="999962"/>
            </a:xfrm>
          </p:grpSpPr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1295400" y="4486438"/>
                <a:ext cx="1531937" cy="999962"/>
                <a:chOff x="4742202" y="4138800"/>
                <a:chExt cx="3804183" cy="2484601"/>
              </a:xfrm>
            </p:grpSpPr>
            <p:pic>
              <p:nvPicPr>
                <p:cNvPr id="18" name="Picture 17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2202" y="46873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19" name="Picture 18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107" y="47734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0" name="Picture 19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4013" y="485961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1" name="Picture 20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919" y="494575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2" name="Picture 21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5825" y="503189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3" name="Picture 22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1731" y="51180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4" name="Picture 23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7635" y="52041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grpSp>
              <p:nvGrpSpPr>
                <p:cNvPr id="11" name="Group 41"/>
                <p:cNvGrpSpPr>
                  <a:grpSpLocks/>
                </p:cNvGrpSpPr>
                <p:nvPr/>
              </p:nvGrpSpPr>
              <p:grpSpPr bwMode="auto">
                <a:xfrm>
                  <a:off x="5840110" y="4138800"/>
                  <a:ext cx="2284518" cy="688261"/>
                  <a:chOff x="5839366" y="4081417"/>
                  <a:chExt cx="2284518" cy="688261"/>
                </a:xfrm>
              </p:grpSpPr>
              <p:cxnSp>
                <p:nvCxnSpPr>
                  <p:cNvPr id="26" name="Straight Arrow Connector 25"/>
                  <p:cNvCxnSpPr/>
                  <p:nvPr/>
                </p:nvCxnSpPr>
                <p:spPr>
                  <a:xfrm rot="720000">
                    <a:off x="5839366" y="4742364"/>
                    <a:ext cx="2284518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 rot="780000">
                    <a:off x="6493335" y="4081417"/>
                    <a:ext cx="1276162" cy="68826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b="1" dirty="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</a:rPr>
                      <a:t>time</a:t>
                    </a:r>
                  </a:p>
                </p:txBody>
              </p:sp>
            </p:grpSp>
          </p:grpSp>
          <p:grpSp>
            <p:nvGrpSpPr>
              <p:cNvPr id="13" name="Group 66"/>
              <p:cNvGrpSpPr/>
              <p:nvPr/>
            </p:nvGrpSpPr>
            <p:grpSpPr>
              <a:xfrm>
                <a:off x="4427249" y="4977505"/>
                <a:ext cx="2735551" cy="335891"/>
                <a:chOff x="3581400" y="2971800"/>
                <a:chExt cx="5105400" cy="335891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 bwMode="auto">
                <a:xfrm rot="16200000" flipV="1">
                  <a:off x="3429911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 bwMode="auto">
                <a:xfrm>
                  <a:off x="3581400" y="3307236"/>
                  <a:ext cx="5105400" cy="0"/>
                </a:xfrm>
                <a:prstGeom prst="straightConnector1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 rot="16200000" flipV="1">
                  <a:off x="76971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 rot="16200000" flipV="1">
                  <a:off x="48015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 rot="16200000" flipV="1">
                  <a:off x="42681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 rot="16200000" flipV="1">
                  <a:off x="59445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rot="16200000" flipV="1">
                  <a:off x="67827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ight Arrow 67"/>
              <p:cNvSpPr/>
              <p:nvPr/>
            </p:nvSpPr>
            <p:spPr>
              <a:xfrm>
                <a:off x="3200400" y="5039260"/>
                <a:ext cx="762000" cy="2286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14200" y="2678668"/>
              <a:ext cx="8005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predict</a:t>
              </a:r>
              <a:endParaRPr lang="en-US" sz="1600" dirty="0"/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998249" y="5334000"/>
            <a:ext cx="7155151" cy="999962"/>
            <a:chOff x="1579088" y="4648200"/>
            <a:chExt cx="7155151" cy="999962"/>
          </a:xfrm>
        </p:grpSpPr>
        <p:grpSp>
          <p:nvGrpSpPr>
            <p:cNvPr id="15" name="Group 6"/>
            <p:cNvGrpSpPr/>
            <p:nvPr/>
          </p:nvGrpSpPr>
          <p:grpSpPr>
            <a:xfrm>
              <a:off x="1579088" y="4648200"/>
              <a:ext cx="7155151" cy="999962"/>
              <a:chOff x="1226849" y="2667000"/>
              <a:chExt cx="7155151" cy="999962"/>
            </a:xfrm>
          </p:grpSpPr>
          <p:grpSp>
            <p:nvGrpSpPr>
              <p:cNvPr id="16" name="Group 68"/>
              <p:cNvGrpSpPr/>
              <p:nvPr/>
            </p:nvGrpSpPr>
            <p:grpSpPr>
              <a:xfrm>
                <a:off x="1226849" y="3093109"/>
                <a:ext cx="2735551" cy="335891"/>
                <a:chOff x="3581400" y="2971800"/>
                <a:chExt cx="5105400" cy="335891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 bwMode="auto">
                <a:xfrm rot="16200000" flipV="1">
                  <a:off x="3429911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 bwMode="auto">
                <a:xfrm>
                  <a:off x="3581400" y="3307236"/>
                  <a:ext cx="5105400" cy="0"/>
                </a:xfrm>
                <a:prstGeom prst="straightConnector1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16200000" flipV="1">
                  <a:off x="76971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48015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rot="16200000" flipV="1">
                  <a:off x="42681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16200000" flipV="1">
                  <a:off x="59445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 bwMode="auto">
                <a:xfrm rot="16200000" flipV="1">
                  <a:off x="67827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Right Arrow 82"/>
              <p:cNvSpPr/>
              <p:nvPr/>
            </p:nvSpPr>
            <p:spPr>
              <a:xfrm>
                <a:off x="6286500" y="3124200"/>
                <a:ext cx="762000" cy="2286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Picture 83" descr="block-visual-120feat-smoothed-top.gif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9500" y="2743200"/>
                <a:ext cx="952500" cy="914400"/>
              </a:xfrm>
              <a:prstGeom prst="rect">
                <a:avLst/>
              </a:prstGeom>
            </p:spPr>
          </p:pic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4564063" y="2667000"/>
                <a:ext cx="1531937" cy="999962"/>
                <a:chOff x="4742202" y="4138800"/>
                <a:chExt cx="3804183" cy="2484601"/>
              </a:xfrm>
            </p:grpSpPr>
            <p:pic>
              <p:nvPicPr>
                <p:cNvPr id="86" name="Picture 85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2202" y="46873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87" name="Picture 86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107" y="47734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88" name="Picture 87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4013" y="485961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89" name="Picture 88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919" y="494575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90" name="Picture 89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5825" y="503189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91" name="Picture 90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1731" y="51180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92" name="Picture 91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7635" y="52041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grpSp>
              <p:nvGrpSpPr>
                <p:cNvPr id="25" name="Group 41"/>
                <p:cNvGrpSpPr>
                  <a:grpSpLocks/>
                </p:cNvGrpSpPr>
                <p:nvPr/>
              </p:nvGrpSpPr>
              <p:grpSpPr bwMode="auto">
                <a:xfrm>
                  <a:off x="5840110" y="4138800"/>
                  <a:ext cx="2284518" cy="688261"/>
                  <a:chOff x="5839366" y="4081417"/>
                  <a:chExt cx="2284518" cy="688261"/>
                </a:xfrm>
              </p:grpSpPr>
              <p:cxnSp>
                <p:nvCxnSpPr>
                  <p:cNvPr id="94" name="Straight Arrow Connector 93"/>
                  <p:cNvCxnSpPr/>
                  <p:nvPr/>
                </p:nvCxnSpPr>
                <p:spPr>
                  <a:xfrm rot="720000">
                    <a:off x="5839366" y="4742364"/>
                    <a:ext cx="2284518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94"/>
                  <p:cNvSpPr txBox="1"/>
                  <p:nvPr/>
                </p:nvSpPr>
                <p:spPr>
                  <a:xfrm rot="780000">
                    <a:off x="6493335" y="4081417"/>
                    <a:ext cx="1276162" cy="68826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b="1" dirty="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</a:rPr>
                      <a:t>time</a:t>
                    </a:r>
                  </a:p>
                </p:txBody>
              </p:sp>
            </p:grpSp>
          </p:grpSp>
          <p:sp>
            <p:nvSpPr>
              <p:cNvPr id="96" name="TextBox 95"/>
              <p:cNvSpPr txBox="1"/>
              <p:nvPr/>
            </p:nvSpPr>
            <p:spPr>
              <a:xfrm>
                <a:off x="4114800" y="2971800"/>
                <a:ext cx="394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6520356" y="4800600"/>
              <a:ext cx="994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generate</a:t>
              </a:r>
              <a:endParaRPr lang="en-US" sz="1600" dirty="0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743200"/>
            <a:ext cx="304800" cy="3048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743200"/>
            <a:ext cx="304800" cy="304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743200"/>
            <a:ext cx="304800" cy="3048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819400"/>
            <a:ext cx="228600" cy="2286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819400"/>
            <a:ext cx="228600" cy="2286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819400"/>
            <a:ext cx="228600" cy="228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5486400"/>
            <a:ext cx="228600" cy="2286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5486400"/>
            <a:ext cx="228600" cy="2286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5486400"/>
            <a:ext cx="228600" cy="2286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410200"/>
            <a:ext cx="304800" cy="3048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410200"/>
            <a:ext cx="304800" cy="3048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410200"/>
            <a:ext cx="304800" cy="30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Some Human Memory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195736" y="4509120"/>
            <a:ext cx="1440160" cy="914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ML Classifier – stimulus prediction according to the brain image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 classification accuracy is an indicator of information existence inside the data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124200"/>
            <a:ext cx="457200" cy="457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Machine Learning - Classification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57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57600" y="3124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2004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054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004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054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2514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48400" y="2514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48400" y="3276600"/>
            <a:ext cx="762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324600" y="3200400"/>
            <a:ext cx="15240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Picture 55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24006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57" name="Picture 56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124200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457200" cy="457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124200"/>
            <a:ext cx="457200" cy="4572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657600" y="3886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200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05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48400" y="4038600"/>
            <a:ext cx="762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324600" y="3962400"/>
            <a:ext cx="15240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8" name="Picture 67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886200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810000"/>
            <a:ext cx="609600" cy="6096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10000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81600" y="1905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53200" y="1905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14400" y="2514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14400" y="32120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914400" y="3962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219200" y="3581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Multivariate classification, based on linear Support Vector Machine classifier: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Classification accuracy as a measurement for the amount of relevant information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8035" y="30864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1496635" y="28956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72835" y="3048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72835" y="32004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49035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72835" y="33528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72835" y="3429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72835" y="3429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72835" y="3505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9744" y="3276600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74344" y="32882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221035" y="3276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21035" y="3276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835" y="2743200"/>
            <a:ext cx="771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4620835" y="3505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69274" y="2590800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Predicted </a:t>
            </a:r>
          </a:p>
          <a:p>
            <a:r>
              <a:rPr lang="en-US" sz="1200" dirty="0" smtClean="0"/>
              <a:t>    class </a:t>
            </a:r>
          </a:p>
          <a:p>
            <a:r>
              <a:rPr lang="en-US" sz="1200" dirty="0" smtClean="0"/>
              <a:t>    label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096835" y="27432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77635" y="4343400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n=517000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640874" y="2590800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Given</a:t>
            </a:r>
          </a:p>
          <a:p>
            <a:r>
              <a:rPr lang="en-US" sz="1200" dirty="0" smtClean="0"/>
              <a:t>    class </a:t>
            </a:r>
          </a:p>
          <a:p>
            <a:r>
              <a:rPr lang="en-US" sz="1200" dirty="0" smtClean="0"/>
              <a:t>    label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ML Classifier – stimulus prediction according to the brain image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 classification accuracy is an indicator of information existence inside the data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124200"/>
            <a:ext cx="457200" cy="457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Machine Learning - Classification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57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57600" y="3124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2004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054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004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054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2514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48400" y="2514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48400" y="3276600"/>
            <a:ext cx="762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324600" y="3200400"/>
            <a:ext cx="15240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Picture 55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24006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57" name="Picture 56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124200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457200" cy="457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124200"/>
            <a:ext cx="457200" cy="4572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657600" y="3886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200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05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48400" y="4038600"/>
            <a:ext cx="762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324600" y="3962400"/>
            <a:ext cx="15240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8" name="Picture 67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886200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810000"/>
            <a:ext cx="609600" cy="6096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10000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81600" y="1905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53200" y="1905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14400" y="2514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14400" y="32120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914400" y="3962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219200" y="3581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Multivariate classification, based on linear Support Vector Machine classifier: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Classification accuracy as a measurement for the amount of relevant information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8035" y="30864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1496635" y="28956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72835" y="3048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72835" y="32004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49035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72835" y="33528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72835" y="3429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72835" y="3429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72835" y="3505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9744" y="3276600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74344" y="32882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221035" y="3276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21035" y="3276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835" y="2743200"/>
            <a:ext cx="771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4620835" y="3505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69274" y="2590800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Predicted </a:t>
            </a:r>
          </a:p>
          <a:p>
            <a:r>
              <a:rPr lang="en-US" sz="1200" dirty="0" smtClean="0"/>
              <a:t>    class </a:t>
            </a:r>
          </a:p>
          <a:p>
            <a:r>
              <a:rPr lang="en-US" sz="1200" dirty="0" smtClean="0"/>
              <a:t>    label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096835" y="27432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77635" y="4343400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n=517000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640874" y="2590800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Given</a:t>
            </a:r>
          </a:p>
          <a:p>
            <a:r>
              <a:rPr lang="en-US" sz="1200" dirty="0" smtClean="0"/>
              <a:t>    class </a:t>
            </a:r>
          </a:p>
          <a:p>
            <a:r>
              <a:rPr lang="en-US" sz="1200" dirty="0" smtClean="0"/>
              <a:t>    label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8"/>
          <p:cNvSpPr txBox="1">
            <a:spLocks/>
          </p:cNvSpPr>
          <p:nvPr/>
        </p:nvSpPr>
        <p:spPr>
          <a:xfrm>
            <a:off x="381000" y="16002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Dimensionality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–the most important features participate in the classification process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 features were selected for all contrasts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6950" y="41532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2495550" y="3962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71750" y="4114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71750" y="42672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7950" y="441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71750" y="44196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71750" y="4495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71750" y="4495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71750" y="4572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3733800"/>
            <a:ext cx="771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3810000"/>
            <a:ext cx="400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095750" y="37338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Selector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8"/>
          <p:cNvSpPr txBox="1">
            <a:spLocks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methods were explored: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– the most active voxels are selected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Accuracy – voxels producing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most accurate predictions when used for classification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SVM-RFE (recursive-feature-elimination)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3045" y="34674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sp>
        <p:nvSpPr>
          <p:cNvPr id="37" name="TextBox 36"/>
          <p:cNvSpPr txBox="1"/>
          <p:nvPr/>
        </p:nvSpPr>
        <p:spPr>
          <a:xfrm>
            <a:off x="7284754" y="3501008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0" y="35168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842691" y="35052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842691" y="35052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3"/>
          </p:cNvCxnSpPr>
          <p:nvPr/>
        </p:nvCxnSpPr>
        <p:spPr>
          <a:xfrm>
            <a:off x="5242491" y="3733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05130" y="31242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Predicted </a:t>
            </a:r>
          </a:p>
          <a:p>
            <a:r>
              <a:rPr lang="en-US" sz="1200" b="1" dirty="0" smtClean="0"/>
              <a:t>    class </a:t>
            </a:r>
          </a:p>
          <a:p>
            <a:r>
              <a:rPr lang="en-US" sz="1200" b="1" dirty="0" smtClean="0"/>
              <a:t>    label</a:t>
            </a:r>
            <a:endParaRPr lang="en-US" sz="1200" b="1" dirty="0"/>
          </a:p>
        </p:txBody>
      </p:sp>
      <p:sp>
        <p:nvSpPr>
          <p:cNvPr id="44" name="Rectangle 43"/>
          <p:cNvSpPr/>
          <p:nvPr/>
        </p:nvSpPr>
        <p:spPr>
          <a:xfrm>
            <a:off x="3718491" y="29718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362200" y="3733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19400" y="33528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2631" y="5589240"/>
            <a:ext cx="5652123" cy="440466"/>
          </a:xfrm>
          <a:prstGeom prst="rect">
            <a:avLst/>
          </a:prstGeom>
          <a:noFill/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 bmk="_Ref308624581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1" u="none" strike="noStrike" cap="none" normalizeH="0" baseline="0" dirty="0" smtClean="0" bmk="_Ref308624581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1" i="0" u="none" strike="noStrike" cap="none" normalizeH="0" baseline="0" dirty="0" smtClean="0" bmk="_Ref308624581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dirty="0" smtClean="0" bmk="_Ref30862458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00392" y="3276600"/>
            <a:ext cx="990600" cy="685800"/>
            <a:chOff x="7543800" y="3276600"/>
            <a:chExt cx="990600" cy="685800"/>
          </a:xfrm>
        </p:grpSpPr>
        <p:sp>
          <p:nvSpPr>
            <p:cNvPr id="50" name="Oval 49"/>
            <p:cNvSpPr/>
            <p:nvPr/>
          </p:nvSpPr>
          <p:spPr>
            <a:xfrm>
              <a:off x="7543800" y="3276600"/>
              <a:ext cx="9906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58010" y="3358055"/>
              <a:ext cx="875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Prediction </a:t>
              </a:r>
            </a:p>
            <a:p>
              <a:r>
                <a:rPr lang="en-US" sz="1200" b="1" dirty="0" smtClean="0">
                  <a:solidFill>
                    <a:schemeClr val="bg1"/>
                  </a:solidFill>
                </a:rPr>
                <a:t> accuracy?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Final Architecture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Multivariate classification, based on linear Support Vector Machine classifier, with feature selection: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657" y="3200400"/>
            <a:ext cx="30783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36198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2209800" y="3429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6000" y="3581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86000" y="37338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3886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7" idx="1"/>
          </p:cNvCxnSpPr>
          <p:nvPr/>
        </p:nvCxnSpPr>
        <p:spPr>
          <a:xfrm>
            <a:off x="2286000" y="38862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3962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6000" y="3962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86000" y="4038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24328" y="3810000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87509" y="38216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934200" y="38100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34200" y="38100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Accuracy – Contrast 1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042770"/>
              </p:ext>
            </p:extLst>
          </p:nvPr>
        </p:nvGraphicFramePr>
        <p:xfrm>
          <a:off x="1343026" y="1882775"/>
          <a:ext cx="6581774" cy="3839429"/>
        </p:xfrm>
        <a:graphic>
          <a:graphicData uri="http://schemas.openxmlformats.org/drawingml/2006/table">
            <a:tbl>
              <a:tblPr/>
              <a:tblGrid>
                <a:gridCol w="1678832"/>
                <a:gridCol w="1505776"/>
                <a:gridCol w="1698583"/>
                <a:gridCol w="1698583"/>
              </a:tblGrid>
              <a:tr h="80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Analysis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Feature Selection Method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7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Within-Subject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0.66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0.044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0.68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0.040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0.78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0.0237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0.61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0.0496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0.0452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0.73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0.0619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Accuracy – Contrast 2 FM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43605"/>
              </p:ext>
            </p:extLst>
          </p:nvPr>
        </p:nvGraphicFramePr>
        <p:xfrm>
          <a:off x="1676400" y="1600200"/>
          <a:ext cx="5791200" cy="3733798"/>
        </p:xfrm>
        <a:graphic>
          <a:graphicData uri="http://schemas.openxmlformats.org/drawingml/2006/table">
            <a:tbl>
              <a:tblPr/>
              <a:tblGrid>
                <a:gridCol w="1524000"/>
                <a:gridCol w="1447800"/>
                <a:gridCol w="1324844"/>
                <a:gridCol w="1494556"/>
              </a:tblGrid>
              <a:tr h="889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Analysis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Ranking Metric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21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latin typeface="Times New Roman"/>
                          <a:ea typeface="Times New Roman"/>
                          <a:cs typeface="Arial"/>
                        </a:rPr>
                        <a:t>Within-Subject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0.73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0.0504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0.71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0.0393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0.81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0.0390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0.66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0.0609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0.65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0.0368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0.76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0.0307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Classification Accuracy – Contrast 3 FM vs. EE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543"/>
              </p:ext>
            </p:extLst>
          </p:nvPr>
        </p:nvGraphicFramePr>
        <p:xfrm>
          <a:off x="1828800" y="2209800"/>
          <a:ext cx="4800599" cy="2764521"/>
        </p:xfrm>
        <a:graphic>
          <a:graphicData uri="http://schemas.openxmlformats.org/drawingml/2006/table">
            <a:tbl>
              <a:tblPr/>
              <a:tblGrid>
                <a:gridCol w="1435241"/>
                <a:gridCol w="1581432"/>
                <a:gridCol w="1783926"/>
              </a:tblGrid>
              <a:tr h="1013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Ranking Metric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0.80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0.0364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0.0324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0.89</a:t>
                      </a:r>
                      <a:endParaRPr lang="en-US" sz="1800" b="1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0.0564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2174"/>
            <a:ext cx="6768752" cy="402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Questions (to be answered by ML from Brain Scans)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we tell in the case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dirty="0" smtClean="0"/>
              <a:t> experiment (from the scan at the time of exposure to memory), whether the subject will remember or not?</a:t>
            </a:r>
          </a:p>
          <a:p>
            <a:endParaRPr lang="en-US" dirty="0" smtClean="0"/>
          </a:p>
          <a:p>
            <a:r>
              <a:rPr lang="en-US" dirty="0" smtClean="0"/>
              <a:t>Can we tell in the case of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</a:t>
            </a:r>
            <a:r>
              <a:rPr lang="en-US" dirty="0" smtClean="0"/>
              <a:t> experiment  (from the scan at the time of exposure to memory) whether the subject will remember or not?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Given a scan where the subject successfully recalled, can we tell if it was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</a:t>
            </a:r>
            <a:r>
              <a:rPr lang="en-US" dirty="0" smtClean="0"/>
              <a:t> or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 rot="12825508">
            <a:off x="7531037" y="1648431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10" name="Half Frame 9"/>
          <p:cNvSpPr/>
          <p:nvPr/>
        </p:nvSpPr>
        <p:spPr>
          <a:xfrm rot="12825508">
            <a:off x="7683438" y="3280451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2825508">
            <a:off x="7531036" y="4787503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important areas for each of EE and FM</a:t>
            </a:r>
          </a:p>
          <a:p>
            <a:r>
              <a:rPr lang="en-US" dirty="0" smtClean="0"/>
              <a:t>Find the important areas that distinguish between EE and FM</a:t>
            </a:r>
            <a:endParaRPr lang="en-US" dirty="0"/>
          </a:p>
        </p:txBody>
      </p:sp>
      <p:sp>
        <p:nvSpPr>
          <p:cNvPr id="4" name="Half Frame 3"/>
          <p:cNvSpPr/>
          <p:nvPr/>
        </p:nvSpPr>
        <p:spPr>
          <a:xfrm rot="12825508">
            <a:off x="7387020" y="1360399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2825508">
            <a:off x="5658829" y="2728552"/>
            <a:ext cx="518948" cy="1477432"/>
          </a:xfrm>
          <a:prstGeom prst="halfFrame">
            <a:avLst>
              <a:gd name="adj1" fmla="val 35035"/>
              <a:gd name="adj2" fmla="val 333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Aim:</a:t>
            </a:r>
            <a:r>
              <a:rPr lang="en-US" dirty="0" smtClean="0"/>
              <a:t> to highlight the areas relevant for the required contrast, Contrast 1 FM or Contrast 2 EE</a:t>
            </a:r>
          </a:p>
          <a:p>
            <a:r>
              <a:rPr lang="en-US" u="sng" dirty="0" smtClean="0"/>
              <a:t>Method:</a:t>
            </a:r>
            <a:r>
              <a:rPr lang="en-US" dirty="0" smtClean="0"/>
              <a:t>  “searchlight” algorithm (</a:t>
            </a:r>
            <a:r>
              <a:rPr lang="en-US" dirty="0" err="1" smtClean="0"/>
              <a:t>Kriegeskorte</a:t>
            </a:r>
            <a:r>
              <a:rPr lang="en-US" dirty="0" smtClean="0"/>
              <a:t>, 2006)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2: Brain Mapping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046923"/>
            <a:ext cx="28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172200" y="5189923"/>
            <a:ext cx="1219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flipV="1">
            <a:off x="6781800" y="5368471"/>
            <a:ext cx="431052" cy="431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81800" y="572332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38297" y="5266123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4704148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4772347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4297680" y="4795588"/>
            <a:ext cx="1874520" cy="1003935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55720" y="470224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1920" y="4770442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9520" y="4702243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55720" y="4770442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2: Brain Mapping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Aim: to highlight the areas relevant for the required contrast, Contrast 1 FM or Contrast 2 EE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Method:  “searchlight” algorithm (</a:t>
            </a:r>
            <a:r>
              <a:rPr lang="en-US" dirty="0" err="1" smtClean="0">
                <a:solidFill>
                  <a:schemeClr val="bg1"/>
                </a:solidFill>
              </a:rPr>
              <a:t>Kriegeskorte</a:t>
            </a:r>
            <a:r>
              <a:rPr lang="en-US" dirty="0" smtClean="0">
                <a:solidFill>
                  <a:schemeClr val="bg1"/>
                </a:solidFill>
              </a:rPr>
              <a:t>, 2006)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Taiwan-Israel AI Symposium 2011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D20F-BD44-B547-9CE3-4EF6DA6BB02D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28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72200" y="4191000"/>
            <a:ext cx="1219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flipV="1">
            <a:off x="6781800" y="4369548"/>
            <a:ext cx="431052" cy="431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81800" y="4724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8297" y="42672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r=4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114800" y="3705225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91000" y="3773424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4297680" y="3796665"/>
            <a:ext cx="1874520" cy="100393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55720" y="3703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31920" y="3771519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79520" y="3703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55720" y="3771519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5486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Experiment 2: Brain Mapping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“Searchlight”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Training classifiers on many small voxel sets which, put together, include the entire brain</a:t>
            </a:r>
          </a:p>
          <a:p>
            <a:r>
              <a:rPr lang="en-US" dirty="0" smtClean="0"/>
              <a:t>The search area includes voxel’s spherical neighborhood in radius r (r=4 voxels in this study)</a:t>
            </a:r>
          </a:p>
          <a:p>
            <a:r>
              <a:rPr lang="en-US" dirty="0" smtClean="0"/>
              <a:t>SVM (Support Vector Machines) was used as the underlying classifier</a:t>
            </a:r>
          </a:p>
          <a:p>
            <a:r>
              <a:rPr lang="en-US" dirty="0" smtClean="0"/>
              <a:t>The accuracies of a classifier are used for highlighting the map voxels</a:t>
            </a:r>
          </a:p>
          <a:p>
            <a:r>
              <a:rPr lang="en-US" dirty="0" smtClean="0"/>
              <a:t>Search done separately for EE and FM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Slide – one individual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0497" y="2067468"/>
            <a:ext cx="4163006" cy="35914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921622"/>
            <a:ext cx="46085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rot="19019679">
            <a:off x="-34206" y="2507749"/>
            <a:ext cx="4393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Larry:  WOW!!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611478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3524453" y="6114781"/>
            <a:ext cx="60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114781"/>
            <a:ext cx="177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Hippocampus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7" presetClass="emph" presetSubtype="0" repeatCount="7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One individual</a:t>
            </a:r>
            <a:endParaRPr lang="en-US" dirty="0"/>
          </a:p>
        </p:txBody>
      </p:sp>
      <p:pic>
        <p:nvPicPr>
          <p:cNvPr id="4" name="Content Placeholder 3" descr="searchlight_sagit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24744"/>
            <a:ext cx="4474196" cy="5181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Results – All Subjects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pic3.png"/>
          <p:cNvPicPr/>
          <p:nvPr/>
        </p:nvPicPr>
        <p:blipFill>
          <a:blip r:embed="rId2" cstate="print">
            <a:lum bright="3000" contrast="1000"/>
          </a:blip>
          <a:stretch>
            <a:fillRect/>
          </a:stretch>
        </p:blipFill>
        <p:spPr>
          <a:xfrm>
            <a:off x="643255" y="1746885"/>
            <a:ext cx="5757545" cy="42729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53200" y="2133600"/>
            <a:ext cx="2286000" cy="3505200"/>
            <a:chOff x="6553200" y="2133600"/>
            <a:chExt cx="2286000" cy="3505200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lum contrast="44000"/>
            </a:blip>
            <a:srcRect/>
            <a:stretch>
              <a:fillRect/>
            </a:stretch>
          </p:blipFill>
          <p:spPr bwMode="auto">
            <a:xfrm>
              <a:off x="6553200" y="2731325"/>
              <a:ext cx="2286000" cy="290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862891" y="2133600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Hippocampus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239000" y="2590800"/>
              <a:ext cx="7620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8001000" y="2590800"/>
              <a:ext cx="76200" cy="1828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5.52266E-6 C -0.0151 -0.01017 -0.0309 -0.01572 -0.04774 -0.0178 C -0.05451 -0.02011 -0.06024 -0.02243 -0.06719 -0.02381 C -0.07726 -0.02844 -0.08785 -0.02867 -0.09844 -0.02983 C -0.11389 -0.03422 -0.12917 -0.03491 -0.14479 -0.03769 C -0.15503 -0.04347 -0.16562 -0.04509 -0.17604 -0.04972 C -0.17865 -0.05087 -0.1809 -0.05272 -0.18351 -0.05365 C -0.1875 -0.05527 -0.19549 -0.05758 -0.19549 -0.05758 C -0.20729 -0.06567 -0.22448 -0.07284 -0.23733 -0.07747 C -0.2467 -0.08071 -0.2566 -0.08094 -0.26562 -0.08556 C -0.27969 -0.09296 -0.29462 -0.09713 -0.30903 -0.10337 C -0.32222 -0.10892 -0.33385 -0.11701 -0.34774 -0.11933 C -0.36597 -0.12765 -0.38368 -0.13135 -0.40295 -0.1332 C -0.41319 -0.13552 -0.41788 -0.13713 -0.4283 -0.13528 C -0.43073 -0.13205 -0.43576 -0.12164 -0.43576 -0.11725 L -0.42691 -0.13528 L -0.43576 -0.13713 L -0.4224 -0.13922 " pathEditMode="relative" ptsTypes="ffffffffffffff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Results – All Subjects FM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pic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746885"/>
            <a:ext cx="5757545" cy="42729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12909" y="1981200"/>
            <a:ext cx="2133599" cy="3554265"/>
            <a:chOff x="6612909" y="1981200"/>
            <a:chExt cx="2133599" cy="3554265"/>
          </a:xfrm>
        </p:grpSpPr>
        <p:pic>
          <p:nvPicPr>
            <p:cNvPr id="10" name="Picture 9"/>
            <p:cNvPicPr/>
            <p:nvPr/>
          </p:nvPicPr>
          <p:blipFill>
            <a:blip r:embed="rId3" cstate="print">
              <a:lum contrast="44000"/>
            </a:blip>
            <a:srcRect/>
            <a:stretch>
              <a:fillRect/>
            </a:stretch>
          </p:blipFill>
          <p:spPr bwMode="auto">
            <a:xfrm>
              <a:off x="6612909" y="3020865"/>
              <a:ext cx="2133599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858000" y="1981200"/>
              <a:ext cx="1659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Temporal Pole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086600" y="2438400"/>
              <a:ext cx="7620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8229600" y="2362200"/>
              <a:ext cx="76200" cy="1600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8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3728E-6 C -0.01875 -0.00116 -0.03681 -0.00162 -0.05521 -0.00579 C -0.07743 -0.01064 -0.09826 -0.01897 -0.12083 -0.02174 C -0.12882 -0.02452 -0.13663 -0.02614 -0.14479 -0.02776 C -0.17639 -0.04117 -0.20816 -0.05528 -0.24167 -0.05944 C -0.2533 -0.0636 -0.26406 -0.06915 -0.27604 -0.07147 C -0.28767 -0.07678 -0.28507 -0.07748 -0.30139 -0.08141 C -0.32153 -0.09205 -0.3408 -0.10454 -0.36111 -0.11518 C -0.37587 -0.13483 -0.39497 -0.13506 -0.41493 -0.13715 C -0.42778 -0.14894 -0.44774 -0.14871 -0.46267 -0.15102 C -0.46424 -0.15172 -0.46563 -0.15218 -0.46719 -0.15287 C -0.46858 -0.15357 -0.47153 -0.15495 -0.47153 -0.15495 " pathEditMode="relative" ptsTypes="fffffffffff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Chose Best “contrast” predictors</a:t>
            </a:r>
          </a:p>
          <a:p>
            <a:pPr lvl="1"/>
            <a:r>
              <a:rPr lang="en-US" dirty="0" smtClean="0"/>
              <a:t>Used “searchlight algorithm”</a:t>
            </a:r>
          </a:p>
          <a:p>
            <a:pPr lvl="1"/>
            <a:r>
              <a:rPr lang="en-US" dirty="0" smtClean="0"/>
              <a:t>Took  …. Best voxels based on classification 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2800" y="26670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Procedural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352800" y="3886200"/>
            <a:ext cx="1905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Declarative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85800" y="3124200"/>
            <a:ext cx="22098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3"/>
            <a:endCxn id="9" idx="1"/>
          </p:cNvCxnSpPr>
          <p:nvPr/>
        </p:nvCxnSpPr>
        <p:spPr>
          <a:xfrm flipV="1">
            <a:off x="2895600" y="30861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0" idx="1"/>
          </p:cNvCxnSpPr>
          <p:nvPr/>
        </p:nvCxnSpPr>
        <p:spPr>
          <a:xfrm>
            <a:off x="2895600" y="3657600"/>
            <a:ext cx="4572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51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200" y="2590800"/>
            <a:ext cx="1320800" cy="990600"/>
          </a:xfrm>
          <a:prstGeom prst="rect">
            <a:avLst/>
          </a:prstGeom>
        </p:spPr>
      </p:pic>
      <p:pic>
        <p:nvPicPr>
          <p:cNvPr id="23" name="Picture 22" descr="25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810000"/>
            <a:ext cx="1320800" cy="99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791200" y="1828800"/>
            <a:ext cx="1725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Unconscious </a:t>
            </a:r>
          </a:p>
          <a:p>
            <a:r>
              <a:rPr lang="en-US" sz="2000" dirty="0" smtClean="0"/>
              <a:t> procedures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977116" y="4888468"/>
            <a:ext cx="156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Conscious recollection of facts and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Aim:</a:t>
            </a:r>
            <a:r>
              <a:rPr lang="en-US" dirty="0" smtClean="0"/>
              <a:t> to highlight the areas relevant for the required contrast, Contrast 1 FM or Contrast 2 EE</a:t>
            </a:r>
          </a:p>
          <a:p>
            <a:r>
              <a:rPr lang="en-US" u="sng" dirty="0" smtClean="0"/>
              <a:t>Method:</a:t>
            </a:r>
            <a:r>
              <a:rPr lang="en-US" dirty="0" smtClean="0"/>
              <a:t>  “searchlight” algorithm (</a:t>
            </a:r>
            <a:r>
              <a:rPr lang="en-US" dirty="0" err="1" smtClean="0"/>
              <a:t>Kriegeskorte</a:t>
            </a:r>
            <a:r>
              <a:rPr lang="en-US" dirty="0" smtClean="0"/>
              <a:t>, 2006)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28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2: Brain Mapping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191000"/>
            <a:ext cx="1219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flipV="1">
            <a:off x="6781800" y="4369548"/>
            <a:ext cx="431052" cy="431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81800" y="4724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38297" y="42672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3705225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3773424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4297680" y="3796665"/>
            <a:ext cx="1874520" cy="100393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55720" y="3703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1920" y="3771519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9520" y="3703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55720" y="3771519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“Searchlight”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Training classifiers on many small voxel sets which, put together, include the entire brain</a:t>
            </a:r>
          </a:p>
          <a:p>
            <a:r>
              <a:rPr lang="en-US" dirty="0" smtClean="0"/>
              <a:t>The search area includes </a:t>
            </a:r>
            <a:r>
              <a:rPr lang="en-US" dirty="0" err="1" smtClean="0"/>
              <a:t>voxel’s</a:t>
            </a:r>
            <a:r>
              <a:rPr lang="en-US" dirty="0" smtClean="0"/>
              <a:t> spherical neighborhood in radius r (r=4 in this study)</a:t>
            </a:r>
          </a:p>
          <a:p>
            <a:r>
              <a:rPr lang="en-US" dirty="0" smtClean="0"/>
              <a:t>SVM (Support Vector Machines) was used as the underlying classifier</a:t>
            </a:r>
          </a:p>
          <a:p>
            <a:r>
              <a:rPr lang="en-US" dirty="0" smtClean="0"/>
              <a:t>The accuracies of a classifier are used for highlighting the map voxels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Hippocampus vs. Temporal Pole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In this experiment, the classification was based on different brain areas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sz="2800" dirty="0" smtClean="0">
                <a:solidFill>
                  <a:srgbClr val="FFFF00"/>
                </a:solidFill>
              </a:rPr>
              <a:t>EE</a:t>
            </a:r>
            <a:r>
              <a:rPr lang="en-US" sz="1800" dirty="0" smtClean="0"/>
              <a:t>                                                              </a:t>
            </a:r>
            <a:r>
              <a:rPr lang="en-US" sz="2800" dirty="0" smtClean="0">
                <a:solidFill>
                  <a:srgbClr val="FFFF00"/>
                </a:solidFill>
              </a:rPr>
              <a:t>FM</a:t>
            </a:r>
            <a:r>
              <a:rPr lang="en-US" sz="1800" dirty="0" smtClean="0"/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05413"/>
              </p:ext>
            </p:extLst>
          </p:nvPr>
        </p:nvGraphicFramePr>
        <p:xfrm>
          <a:off x="323528" y="2320131"/>
          <a:ext cx="3924300" cy="3413125"/>
        </p:xfrm>
        <a:graphic>
          <a:graphicData uri="http://schemas.openxmlformats.org/drawingml/2006/table">
            <a:tbl>
              <a:tblPr/>
              <a:tblGrid>
                <a:gridCol w="1943100"/>
                <a:gridCol w="990601"/>
                <a:gridCol w="990599"/>
              </a:tblGrid>
              <a:tr h="4114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Area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Prediction</a:t>
                      </a:r>
                      <a:r>
                        <a:rPr lang="en-US" sz="16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Accuracy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Within-Subject 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0.778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0.732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Hippocampus Only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0.733</a:t>
                      </a:r>
                      <a:endParaRPr lang="en-US" sz="1600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0.697</a:t>
                      </a:r>
                      <a:endParaRPr lang="en-US" sz="1600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Temporal Pole Only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0.701</a:t>
                      </a:r>
                      <a:endParaRPr lang="en-US" sz="1600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0.663</a:t>
                      </a:r>
                      <a:endParaRPr lang="en-US" sz="1600" baseline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Hippo.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0.777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0.735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TP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0.777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0.734</a:t>
                      </a:r>
                      <a:endParaRPr lang="en-US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Putamen Only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0.579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0.592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2686"/>
              </p:ext>
            </p:extLst>
          </p:nvPr>
        </p:nvGraphicFramePr>
        <p:xfrm>
          <a:off x="4953000" y="2320131"/>
          <a:ext cx="3962400" cy="3413125"/>
        </p:xfrm>
        <a:graphic>
          <a:graphicData uri="http://schemas.openxmlformats.org/drawingml/2006/table">
            <a:tbl>
              <a:tblPr/>
              <a:tblGrid>
                <a:gridCol w="2057400"/>
                <a:gridCol w="989589"/>
                <a:gridCol w="915411"/>
              </a:tblGrid>
              <a:tr h="4114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Area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Within-Subject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All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0.807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0.761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Hippocampus Only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0.723</a:t>
                      </a:r>
                      <a:endParaRPr lang="en-US" sz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0.686</a:t>
                      </a:r>
                      <a:endParaRPr lang="en-US" sz="120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Temporal Pole Only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0.756</a:t>
                      </a:r>
                      <a:endParaRPr lang="en-US" sz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0.713</a:t>
                      </a:r>
                      <a:endParaRPr lang="en-US" sz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Hippocampus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0.807</a:t>
                      </a:r>
                      <a:endParaRPr lang="en-U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0.765</a:t>
                      </a:r>
                      <a:endParaRPr lang="en-US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Temporal Pole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0.808</a:t>
                      </a:r>
                      <a:endParaRPr lang="en-U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0.760</a:t>
                      </a:r>
                      <a:endParaRPr lang="en-US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Putamen Only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0.567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0.557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Reverse pattern of FM and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same pattern of activity was detected in patients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381000" y="1600200"/>
          <a:ext cx="4572000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2672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Reverse pattern of FM and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11560" y="5777880"/>
            <a:ext cx="8219256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The same pattern of activity was detected in patients         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718333"/>
              </p:ext>
            </p:extLst>
          </p:nvPr>
        </p:nvGraphicFramePr>
        <p:xfrm>
          <a:off x="-15343" y="764704"/>
          <a:ext cx="4572000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317119"/>
              </p:ext>
            </p:extLst>
          </p:nvPr>
        </p:nvGraphicFramePr>
        <p:xfrm>
          <a:off x="4574711" y="76470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469962"/>
              </p:ext>
            </p:extLst>
          </p:nvPr>
        </p:nvGraphicFramePr>
        <p:xfrm>
          <a:off x="2286000" y="32849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82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the multivariate methods for feature selection and classification purposes brought substantial increase to the classification performance </a:t>
            </a:r>
          </a:p>
          <a:p>
            <a:r>
              <a:rPr lang="en-US" dirty="0" smtClean="0"/>
              <a:t>Two different memory acquisition mechanism, FM and EE, were explored</a:t>
            </a:r>
          </a:p>
          <a:p>
            <a:r>
              <a:rPr lang="en-US" dirty="0" smtClean="0"/>
              <a:t>Fast Mapping network includes regions positioned more lateral in the temporal </a:t>
            </a:r>
            <a:r>
              <a:rPr lang="en-US" dirty="0" err="1" smtClean="0"/>
              <a:t>neocortex</a:t>
            </a:r>
            <a:r>
              <a:rPr lang="en-US" dirty="0" smtClean="0"/>
              <a:t>, and specifically in polar area, as opposed to medial temporal regions critical for the explicit encoding memory system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One can tell from brain scans whether a subject is successfully storing a memory with EE declarative system</a:t>
            </a:r>
          </a:p>
          <a:p>
            <a:r>
              <a:rPr lang="en-US" dirty="0" smtClean="0"/>
              <a:t>One can tell from brain scans whether a subject is successfully storing a memory with FM declarative system</a:t>
            </a:r>
          </a:p>
          <a:p>
            <a:r>
              <a:rPr lang="en-US" dirty="0" smtClean="0"/>
              <a:t>Using a “searchlight” algorithm based on classification, one sees different parts of the brain as crucial for one method or the other</a:t>
            </a:r>
          </a:p>
          <a:p>
            <a:r>
              <a:rPr lang="en-US" dirty="0" smtClean="0"/>
              <a:t>Thus we have physical corroboration of two declarative memory systems</a:t>
            </a:r>
          </a:p>
          <a:p>
            <a:pPr lvl="1"/>
            <a:r>
              <a:rPr lang="en-US" dirty="0" smtClean="0"/>
              <a:t>Hopefully this system can be trained and used by therapists for individuals with damaged MTL EE systems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Psychologists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Asaf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Gilboa</a:t>
            </a:r>
            <a:r>
              <a:rPr lang="en-US" dirty="0" smtClean="0"/>
              <a:t>,  </a:t>
            </a:r>
            <a:r>
              <a:rPr lang="en-US" dirty="0" err="1" smtClean="0"/>
              <a:t>Rotman</a:t>
            </a:r>
            <a:r>
              <a:rPr lang="en-US" dirty="0" smtClean="0"/>
              <a:t> Institute, Toronto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Tali</a:t>
            </a:r>
            <a:r>
              <a:rPr lang="en-US" dirty="0" smtClean="0">
                <a:solidFill>
                  <a:srgbClr val="FFFF00"/>
                </a:solidFill>
              </a:rPr>
              <a:t> Sharon</a:t>
            </a:r>
            <a:r>
              <a:rPr lang="en-US" dirty="0" smtClean="0"/>
              <a:t>,  U. Haifa (</a:t>
            </a:r>
            <a:r>
              <a:rPr lang="en-US" dirty="0" err="1" smtClean="0"/>
              <a:t>Asaf’s</a:t>
            </a:r>
            <a:r>
              <a:rPr lang="en-US" dirty="0" smtClean="0"/>
              <a:t> Student)</a:t>
            </a:r>
          </a:p>
          <a:p>
            <a:r>
              <a:rPr lang="en-US" dirty="0" smtClean="0"/>
              <a:t>Computer Scientists (My students)</a:t>
            </a: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Hananel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Hazan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Ester </a:t>
            </a:r>
            <a:r>
              <a:rPr lang="en-US" dirty="0" err="1" smtClean="0">
                <a:solidFill>
                  <a:srgbClr val="FFFF00"/>
                </a:solidFill>
              </a:rPr>
              <a:t>Koilis</a:t>
            </a:r>
            <a:r>
              <a:rPr lang="en-US" dirty="0" smtClean="0">
                <a:solidFill>
                  <a:srgbClr val="FFFF00"/>
                </a:solidFill>
              </a:rPr>
              <a:t>  (Ran most of the experiments)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pPr marL="1371600" lvl="3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Thanks to Caesarea Research Institute</a:t>
            </a:r>
          </a:p>
          <a:p>
            <a:pPr marL="1371600" lvl="3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CRI 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705" y="5805264"/>
            <a:ext cx="3124200" cy="682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7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TALK FOLLOWS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848600" cy="1927225"/>
          </a:xfrm>
        </p:spPr>
        <p:txBody>
          <a:bodyPr/>
          <a:lstStyle/>
          <a:p>
            <a:r>
              <a:rPr lang="en-US" sz="3200" dirty="0" smtClean="0"/>
              <a:t>Learning BOLD Response in fMRI </a:t>
            </a:r>
            <a:br>
              <a:rPr lang="en-US" sz="3200" dirty="0" smtClean="0"/>
            </a:br>
            <a:r>
              <a:rPr lang="en-US" sz="3200" dirty="0" smtClean="0"/>
              <a:t>by Reservoir Computing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48600" cy="243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Paolo Avesani</a:t>
            </a:r>
            <a:r>
              <a:rPr lang="en-US" baseline="30000" dirty="0" smtClean="0"/>
              <a:t>12</a:t>
            </a:r>
            <a:r>
              <a:rPr lang="en-US" dirty="0" smtClean="0"/>
              <a:t>,  </a:t>
            </a:r>
            <a:r>
              <a:rPr lang="en-US" dirty="0" err="1" smtClean="0"/>
              <a:t>Hananel</a:t>
            </a:r>
            <a:r>
              <a:rPr lang="en-US" dirty="0" smtClean="0"/>
              <a:t> Hazan</a:t>
            </a:r>
            <a:r>
              <a:rPr lang="en-US" baseline="30000" dirty="0" smtClean="0"/>
              <a:t>3</a:t>
            </a:r>
            <a:r>
              <a:rPr lang="en-US" dirty="0" smtClean="0"/>
              <a:t>,  Ester Koilis</a:t>
            </a:r>
            <a:r>
              <a:rPr lang="en-US" baseline="30000" dirty="0" smtClean="0"/>
              <a:t>3</a:t>
            </a:r>
            <a:r>
              <a:rPr lang="en-US" dirty="0" smtClean="0"/>
              <a:t>,</a:t>
            </a:r>
          </a:p>
          <a:p>
            <a:r>
              <a:rPr lang="en-US" dirty="0" smtClean="0"/>
              <a:t>Larry Manevitz</a:t>
            </a:r>
            <a:r>
              <a:rPr lang="en-US" baseline="30000" dirty="0" smtClean="0"/>
              <a:t>3</a:t>
            </a:r>
            <a:r>
              <a:rPr lang="en-US" dirty="0" smtClean="0"/>
              <a:t>, and Diego Sona</a:t>
            </a:r>
            <a:r>
              <a:rPr lang="en-US" baseline="30000" dirty="0" smtClean="0"/>
              <a:t>12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-25000" dirty="0" smtClean="0"/>
              <a:t>1 </a:t>
            </a:r>
            <a:r>
              <a:rPr lang="en-US" baseline="-25000" dirty="0" err="1" smtClean="0"/>
              <a:t>NeuroInformatics</a:t>
            </a:r>
            <a:r>
              <a:rPr lang="en-US" baseline="-25000" dirty="0" smtClean="0"/>
              <a:t> Laboratory (</a:t>
            </a:r>
            <a:r>
              <a:rPr lang="en-US" baseline="-25000" dirty="0" err="1" smtClean="0"/>
              <a:t>NILab</a:t>
            </a:r>
            <a:r>
              <a:rPr lang="en-US" baseline="-25000" dirty="0" smtClean="0"/>
              <a:t>), </a:t>
            </a:r>
            <a:r>
              <a:rPr lang="en-US" baseline="-25000" dirty="0" err="1" smtClean="0"/>
              <a:t>Fondazione</a:t>
            </a:r>
            <a:r>
              <a:rPr lang="en-US" baseline="-25000" dirty="0" smtClean="0"/>
              <a:t> Bruno Kessler, Trento, Italy </a:t>
            </a:r>
          </a:p>
          <a:p>
            <a:r>
              <a:rPr lang="en-US" baseline="-25000" dirty="0" smtClean="0"/>
              <a:t>2 </a:t>
            </a:r>
            <a:r>
              <a:rPr lang="en-US" baseline="-25000" dirty="0" err="1" smtClean="0"/>
              <a:t>Interdipartimental</a:t>
            </a:r>
            <a:r>
              <a:rPr lang="en-US" baseline="-25000" dirty="0" smtClean="0"/>
              <a:t> Mind/Brain Center (CIMeC), </a:t>
            </a:r>
            <a:r>
              <a:rPr lang="en-US" baseline="-25000" dirty="0" err="1" smtClean="0"/>
              <a:t>Università</a:t>
            </a:r>
            <a:r>
              <a:rPr lang="en-US" baseline="-25000" dirty="0" smtClean="0"/>
              <a:t> di Trento, Italy </a:t>
            </a:r>
          </a:p>
          <a:p>
            <a:r>
              <a:rPr lang="en-US" baseline="-25000" dirty="0" smtClean="0"/>
              <a:t>3 Department of Computer Science, University of Haifa, Israel</a:t>
            </a:r>
          </a:p>
        </p:txBody>
      </p:sp>
      <p:pic>
        <p:nvPicPr>
          <p:cNvPr id="4" name="Picture 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12576"/>
            <a:ext cx="1054306" cy="7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30"/>
          <p:cNvGrpSpPr>
            <a:grpSpLocks noChangeAspect="1"/>
          </p:cNvGrpSpPr>
          <p:nvPr/>
        </p:nvGrpSpPr>
        <p:grpSpPr bwMode="auto">
          <a:xfrm>
            <a:off x="2059832" y="415200"/>
            <a:ext cx="1292968" cy="720000"/>
            <a:chOff x="15969" y="679"/>
            <a:chExt cx="2471" cy="1376"/>
          </a:xfrm>
        </p:grpSpPr>
        <p:pic>
          <p:nvPicPr>
            <p:cNvPr id="6" name="Picture 3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9" y="679"/>
              <a:ext cx="2435" cy="8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3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3" y="1568"/>
              <a:ext cx="2467" cy="4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03310" y="457200"/>
            <a:ext cx="1340690" cy="720000"/>
          </a:xfrm>
          <a:prstGeom prst="rect">
            <a:avLst/>
          </a:prstGeom>
        </p:spPr>
      </p:pic>
      <p:pic>
        <p:nvPicPr>
          <p:cNvPr id="9" name="Picture 8" descr="CRI ne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5200"/>
            <a:ext cx="3124200" cy="682081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Memory Systems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1500188"/>
            <a:ext cx="6335343" cy="466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fMRI – functional Magnetic Resonance Imaging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987786" cy="143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1" name="Straight Arrow Connector 100"/>
          <p:cNvCxnSpPr/>
          <p:nvPr/>
        </p:nvCxnSpPr>
        <p:spPr>
          <a:xfrm>
            <a:off x="3124200" y="2438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5" name="Group 55"/>
          <p:cNvGrpSpPr>
            <a:grpSpLocks/>
          </p:cNvGrpSpPr>
          <p:nvPr/>
        </p:nvGrpSpPr>
        <p:grpSpPr bwMode="auto">
          <a:xfrm>
            <a:off x="5638800" y="1828800"/>
            <a:ext cx="1531937" cy="999962"/>
            <a:chOff x="4742202" y="4138800"/>
            <a:chExt cx="3804183" cy="2484601"/>
          </a:xfrm>
        </p:grpSpPr>
        <p:pic>
          <p:nvPicPr>
            <p:cNvPr id="116" name="Picture 115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02" y="46873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7" name="Picture 116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107" y="47734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8" name="Picture 117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013" y="485961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9" name="Picture 118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919" y="494575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0" name="Picture 119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825" y="503189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1" name="Picture 120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731" y="51180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2" name="Picture 121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7635" y="52041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grpSp>
          <p:nvGrpSpPr>
            <p:cNvPr id="123" name="Group 41"/>
            <p:cNvGrpSpPr>
              <a:grpSpLocks/>
            </p:cNvGrpSpPr>
            <p:nvPr/>
          </p:nvGrpSpPr>
          <p:grpSpPr bwMode="auto">
            <a:xfrm>
              <a:off x="5840110" y="4138800"/>
              <a:ext cx="2284518" cy="688261"/>
              <a:chOff x="5839366" y="4081417"/>
              <a:chExt cx="2284518" cy="688261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rot="720000">
                <a:off x="5839366" y="4742364"/>
                <a:ext cx="2284518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 rot="780000">
                <a:off x="6493335" y="4081417"/>
                <a:ext cx="1276162" cy="688261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time</a:t>
                </a:r>
              </a:p>
            </p:txBody>
          </p:sp>
        </p:grpSp>
      </p:grpSp>
      <p:sp>
        <p:nvSpPr>
          <p:cNvPr id="3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124200"/>
            <a:ext cx="8001000" cy="3581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Blood </a:t>
            </a:r>
            <a:r>
              <a:rPr lang="en-US" sz="1800" dirty="0"/>
              <a:t>Oxygen </a:t>
            </a:r>
            <a:r>
              <a:rPr lang="en-US" sz="1800" dirty="0" smtClean="0"/>
              <a:t>Level-Dependent (BOLD) signal (oxygen hemodynamic response) is a measurement of the brain activity</a:t>
            </a:r>
          </a:p>
          <a:p>
            <a:r>
              <a:rPr lang="en-US" sz="1800" dirty="0" smtClean="0"/>
              <a:t>BOLD signal is recorded for each voxel inside the brain image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738" y="4733091"/>
            <a:ext cx="2942152" cy="15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600200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1676400"/>
            <a:ext cx="457200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8600" y="1752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46482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BOLD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7090" y="4648200"/>
            <a:ext cx="1054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1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6378" y="4876800"/>
            <a:ext cx="109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  <a:r>
              <a:rPr lang="en-US" sz="1200" i="1" dirty="0" smtClean="0"/>
              <a:t>(t)   </a:t>
            </a:r>
            <a:r>
              <a:rPr lang="en-US" sz="1200" dirty="0" smtClean="0">
                <a:solidFill>
                  <a:srgbClr val="0070C0"/>
                </a:solidFill>
              </a:rPr>
              <a:t>Voxel 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7530" y="5266491"/>
            <a:ext cx="22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87090" y="5940623"/>
            <a:ext cx="1133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N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962" y="1219200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fMRI Machine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2362" y="1219200"/>
            <a:ext cx="2122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sequence of stimuli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1219200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Registered brain activity </a:t>
            </a:r>
          </a:p>
          <a:p>
            <a:r>
              <a:rPr lang="en-US" sz="1600" dirty="0" smtClean="0"/>
              <a:t>           (over time)</a:t>
            </a:r>
            <a:endParaRPr lang="en-US" sz="1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fMRI Data – Brain Mapping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81000" y="1524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Highlighting areas of brain maximally relevant for a given cognitive or perceptual task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84" name="Picture 83" descr="block-visual-120feat-smoothed-top.gif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158" y="3090446"/>
            <a:ext cx="2143125" cy="20574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228600" y="5300246"/>
            <a:ext cx="4467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Relevant voxels are highlighted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1524000" y="2514600"/>
            <a:ext cx="158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Brain Map</a:t>
            </a:r>
            <a:endParaRPr lang="en-US" sz="2400" dirty="0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2942152" cy="15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4648200" y="32766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BOLD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66552" y="3657600"/>
            <a:ext cx="1054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1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55840" y="3883223"/>
            <a:ext cx="109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  <a:r>
              <a:rPr lang="en-US" sz="1200" i="1" dirty="0" smtClean="0"/>
              <a:t>(t)   </a:t>
            </a:r>
            <a:r>
              <a:rPr lang="en-US" sz="1200" dirty="0" smtClean="0">
                <a:solidFill>
                  <a:srgbClr val="0070C0"/>
                </a:solidFill>
              </a:rPr>
              <a:t>Voxel 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36992" y="4267200"/>
            <a:ext cx="22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7666552" y="4941332"/>
            <a:ext cx="1133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N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GLM (General Linear Model)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381000" y="1524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lvl="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BOLD signal is reconstructed as a linear combination of input stimuli convolved with the expected ideal BOLD hemodynamic function (obtained theoretically).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76800" y="4507468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GLM</a:t>
            </a:r>
            <a:endParaRPr lang="en-US" sz="2400" dirty="0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851" y="2057400"/>
            <a:ext cx="304800" cy="3048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581400"/>
            <a:ext cx="228600" cy="228600"/>
          </a:xfrm>
          <a:prstGeom prst="rect">
            <a:avLst/>
          </a:prstGeom>
        </p:spPr>
      </p:pic>
      <p:cxnSp>
        <p:nvCxnSpPr>
          <p:cNvPr id="175" name="Straight Connector 174"/>
          <p:cNvCxnSpPr/>
          <p:nvPr/>
        </p:nvCxnSpPr>
        <p:spPr>
          <a:xfrm rot="5400000">
            <a:off x="1768711" y="2624499"/>
            <a:ext cx="3747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2388135" y="2456162"/>
            <a:ext cx="241479" cy="363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itchFamily="18" charset="2"/>
              </a:rPr>
              <a:t></a:t>
            </a:r>
            <a:endParaRPr lang="en-US" dirty="0"/>
          </a:p>
        </p:txBody>
      </p:sp>
      <p:pic>
        <p:nvPicPr>
          <p:cNvPr id="182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362200"/>
            <a:ext cx="10656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3" name="Straight Connector 182"/>
          <p:cNvCxnSpPr/>
          <p:nvPr/>
        </p:nvCxnSpPr>
        <p:spPr>
          <a:xfrm rot="5400000">
            <a:off x="1077072" y="2624499"/>
            <a:ext cx="3747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9827" y="2409101"/>
            <a:ext cx="412315" cy="5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Rectangle 187"/>
          <p:cNvSpPr/>
          <p:nvPr/>
        </p:nvSpPr>
        <p:spPr>
          <a:xfrm rot="16200000">
            <a:off x="3962399" y="2971799"/>
            <a:ext cx="2476501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Predictor</a:t>
            </a:r>
            <a:endParaRPr lang="en-US" dirty="0"/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4448651" y="2590800"/>
            <a:ext cx="405972" cy="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3128279" y="2590800"/>
            <a:ext cx="405972" cy="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5515451" y="3200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6477000" y="2590800"/>
            <a:ext cx="172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Predicted  BOLD</a:t>
            </a:r>
          </a:p>
          <a:p>
            <a:pPr algn="ctr"/>
            <a:r>
              <a:rPr lang="en-US" sz="1600" dirty="0" smtClean="0"/>
              <a:t>signal</a:t>
            </a:r>
            <a:endParaRPr lang="en-US" sz="16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443240" y="2971800"/>
            <a:ext cx="1096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Expected </a:t>
            </a:r>
          </a:p>
          <a:p>
            <a:pPr algn="ctr"/>
            <a:r>
              <a:rPr lang="en-US" sz="1600" dirty="0" smtClean="0"/>
              <a:t>ideal </a:t>
            </a:r>
          </a:p>
          <a:p>
            <a:pPr algn="ctr"/>
            <a:r>
              <a:rPr lang="en-US" sz="1600" dirty="0" smtClean="0"/>
              <a:t>BOLD</a:t>
            </a:r>
            <a:endParaRPr lang="en-US" sz="1600" dirty="0"/>
          </a:p>
        </p:txBody>
      </p:sp>
      <p:sp>
        <p:nvSpPr>
          <p:cNvPr id="208" name="TextBox 207"/>
          <p:cNvSpPr txBox="1"/>
          <p:nvPr/>
        </p:nvSpPr>
        <p:spPr>
          <a:xfrm>
            <a:off x="1138243" y="297180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Stimuli </a:t>
            </a:r>
          </a:p>
          <a:p>
            <a:pPr algn="ctr"/>
            <a:r>
              <a:rPr lang="en-US" sz="1600" dirty="0" smtClean="0"/>
              <a:t>sequence</a:t>
            </a:r>
            <a:endParaRPr lang="en-US" sz="1600" dirty="0"/>
          </a:p>
        </p:txBody>
      </p:sp>
      <p:sp>
        <p:nvSpPr>
          <p:cNvPr id="209" name="TextBox 208"/>
          <p:cNvSpPr txBox="1"/>
          <p:nvPr/>
        </p:nvSpPr>
        <p:spPr>
          <a:xfrm>
            <a:off x="3690454" y="2971800"/>
            <a:ext cx="1151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Convolved</a:t>
            </a:r>
          </a:p>
          <a:p>
            <a:pPr algn="ctr"/>
            <a:r>
              <a:rPr lang="en-US" sz="1600" dirty="0" smtClean="0"/>
              <a:t>stimuli</a:t>
            </a:r>
          </a:p>
          <a:p>
            <a:pPr algn="ctr"/>
            <a:r>
              <a:rPr lang="en-US" sz="1600" dirty="0" smtClean="0"/>
              <a:t>sequence</a:t>
            </a:r>
            <a:endParaRPr lang="en-US" sz="16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2057400"/>
            <a:ext cx="304800" cy="304800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rot="5400000">
            <a:off x="1946244" y="4110399"/>
            <a:ext cx="3747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486512" y="3942062"/>
            <a:ext cx="241479" cy="363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 pitchFamily="18" charset="2"/>
              </a:rPr>
              <a:t></a:t>
            </a:r>
            <a:endParaRPr lang="en-US" dirty="0"/>
          </a:p>
        </p:txBody>
      </p:sp>
      <p:pic>
        <p:nvPicPr>
          <p:cNvPr id="73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8723" y="3848100"/>
            <a:ext cx="10656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Straight Connector 73"/>
          <p:cNvCxnSpPr/>
          <p:nvPr/>
        </p:nvCxnSpPr>
        <p:spPr>
          <a:xfrm rot="5400000">
            <a:off x="1480249" y="4110399"/>
            <a:ext cx="3747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8204" y="3895001"/>
            <a:ext cx="412315" cy="5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6" name="Straight Arrow Connector 75"/>
          <p:cNvCxnSpPr/>
          <p:nvPr/>
        </p:nvCxnSpPr>
        <p:spPr>
          <a:xfrm>
            <a:off x="4547028" y="4076700"/>
            <a:ext cx="405972" cy="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26656" y="4076700"/>
            <a:ext cx="405972" cy="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146918" y="4334494"/>
            <a:ext cx="1263773" cy="136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581400"/>
            <a:ext cx="228600" cy="228600"/>
          </a:xfrm>
          <a:prstGeom prst="rect">
            <a:avLst/>
          </a:prstGeom>
        </p:spPr>
      </p:pic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6632575" y="3200400"/>
          <a:ext cx="16240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8" imgW="1066337" imgH="253890" progId="Equation.3">
                  <p:embed/>
                </p:oleObj>
              </mc:Choice>
              <mc:Fallback>
                <p:oleObj name="Equation" r:id="rId8" imgW="1066337" imgH="25389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3200400"/>
                        <a:ext cx="162401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86378" y="2514600"/>
          <a:ext cx="45182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10" imgW="393529" imgH="253890" progId="Equation.3">
                  <p:embed/>
                </p:oleObj>
              </mc:Choice>
              <mc:Fallback>
                <p:oleObj name="Equation" r:id="rId10" imgW="393529" imgH="25389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8" y="2514600"/>
                        <a:ext cx="45182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66713" y="4038600"/>
          <a:ext cx="48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12" imgW="418918" imgH="253890" progId="Equation.3">
                  <p:embed/>
                </p:oleObj>
              </mc:Choice>
              <mc:Fallback>
                <p:oleObj name="Equation" r:id="rId12" imgW="418918" imgH="25389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4038600"/>
                        <a:ext cx="482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Connector 42"/>
          <p:cNvCxnSpPr/>
          <p:nvPr/>
        </p:nvCxnSpPr>
        <p:spPr>
          <a:xfrm flipV="1">
            <a:off x="990600" y="2819400"/>
            <a:ext cx="1263773" cy="1362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 Mapping – GLM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4419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Good prediction accuracy indicates the relevance of the voxel for a given perceptual/cognitive task</a:t>
            </a:r>
          </a:p>
        </p:txBody>
      </p:sp>
      <p:pic>
        <p:nvPicPr>
          <p:cNvPr id="84" name="Picture 83" descr="block-visual-120feat-smoothed-top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051745"/>
            <a:ext cx="1143000" cy="10972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4131312" y="292042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400205" y="16764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 Map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410200" y="3239869"/>
            <a:ext cx="115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Relevant </a:t>
            </a:r>
          </a:p>
          <a:p>
            <a:pPr algn="ctr"/>
            <a:r>
              <a:rPr lang="en-US" dirty="0" smtClean="0"/>
              <a:t>voxels</a:t>
            </a:r>
            <a:endParaRPr lang="en-US" dirty="0"/>
          </a:p>
        </p:txBody>
      </p:sp>
      <p:pic>
        <p:nvPicPr>
          <p:cNvPr id="182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9712" y="2082225"/>
            <a:ext cx="10656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" name="TextBox 204"/>
          <p:cNvSpPr txBox="1"/>
          <p:nvPr/>
        </p:nvSpPr>
        <p:spPr>
          <a:xfrm>
            <a:off x="2282532" y="1701225"/>
            <a:ext cx="19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Predicted  BOLD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2371555" y="3377625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Original BOLD</a:t>
            </a:r>
            <a:endParaRPr lang="en-US" dirty="0"/>
          </a:p>
        </p:txBody>
      </p:sp>
      <p:pic>
        <p:nvPicPr>
          <p:cNvPr id="61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3512" y="2768025"/>
            <a:ext cx="10656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2302512" y="2158426"/>
          <a:ext cx="3932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342751" imgH="253890" progId="Equation.3">
                  <p:embed/>
                </p:oleObj>
              </mc:Choice>
              <mc:Fallback>
                <p:oleObj name="Equation" r:id="rId6" imgW="342751" imgH="25389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512" y="2158426"/>
                        <a:ext cx="393251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2302512" y="2844225"/>
          <a:ext cx="39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8" imgW="342751" imgH="253890" progId="Equation.3">
                  <p:embed/>
                </p:oleObj>
              </mc:Choice>
              <mc:Fallback>
                <p:oleObj name="Equation" r:id="rId8" imgW="342751" imgH="25389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512" y="2844225"/>
                        <a:ext cx="393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ight Arrow 64"/>
          <p:cNvSpPr/>
          <p:nvPr/>
        </p:nvSpPr>
        <p:spPr>
          <a:xfrm>
            <a:off x="4283712" y="2539425"/>
            <a:ext cx="762000" cy="2286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GLM Approach Drawbacks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Prior assumption is made on the expected ideal BOLD hemodynamic response</a:t>
            </a:r>
          </a:p>
          <a:p>
            <a:pPr marL="182880" lvl="1"/>
            <a:r>
              <a:rPr lang="en-US" sz="2400" dirty="0" smtClean="0">
                <a:solidFill>
                  <a:schemeClr val="tx1"/>
                </a:solidFill>
              </a:rPr>
              <a:t>The ideal BOLD </a:t>
            </a:r>
            <a:r>
              <a:rPr lang="en-US" sz="2400" dirty="0" err="1" smtClean="0">
                <a:solidFill>
                  <a:schemeClr val="tx1"/>
                </a:solidFill>
              </a:rPr>
              <a:t>haemodynamics</a:t>
            </a:r>
            <a:r>
              <a:rPr lang="en-US" sz="2400" dirty="0" smtClean="0">
                <a:solidFill>
                  <a:schemeClr val="tx1"/>
                </a:solidFill>
              </a:rPr>
              <a:t> may vary for different reasons</a:t>
            </a:r>
            <a:endParaRPr lang="en-US" dirty="0" smtClean="0"/>
          </a:p>
          <a:p>
            <a:r>
              <a:rPr lang="en-US" dirty="0" smtClean="0"/>
              <a:t>May lead to incorrect brain maps!!!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20366" y="3124200"/>
            <a:ext cx="1900078" cy="1219200"/>
            <a:chOff x="1032980" y="1972265"/>
            <a:chExt cx="2090223" cy="1193220"/>
          </a:xfrm>
        </p:grpSpPr>
        <p:cxnSp>
          <p:nvCxnSpPr>
            <p:cNvPr id="8" name="Straight Arrow Connector 7"/>
            <p:cNvCxnSpPr/>
            <p:nvPr/>
          </p:nvCxnSpPr>
          <p:spPr bwMode="auto">
            <a:xfrm rot="16200000" flipV="1">
              <a:off x="598524" y="2432490"/>
              <a:ext cx="920449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1032980" y="2889456"/>
              <a:ext cx="2090223" cy="2011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 bwMode="auto">
            <a:xfrm>
              <a:off x="1057503" y="2045128"/>
              <a:ext cx="1127290" cy="1120357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3748" h="233050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290188" y="129481"/>
                    <a:pt x="477651" y="0"/>
                  </a:cubicBezTo>
                  <a:cubicBezTo>
                    <a:pt x="730552" y="90964"/>
                    <a:pt x="929405" y="1679525"/>
                    <a:pt x="1192696" y="2005015"/>
                  </a:cubicBezTo>
                  <a:cubicBezTo>
                    <a:pt x="1455987" y="2330505"/>
                    <a:pt x="1684683" y="2108307"/>
                    <a:pt x="2057400" y="1952942"/>
                  </a:cubicBezTo>
                  <a:cubicBezTo>
                    <a:pt x="2390362" y="1810495"/>
                    <a:pt x="2241274" y="1831170"/>
                    <a:pt x="2653748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rot="16200000" flipV="1">
            <a:off x="86579" y="3720755"/>
            <a:ext cx="940490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533400" y="4189726"/>
            <a:ext cx="533400" cy="127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 bwMode="auto">
          <a:xfrm>
            <a:off x="1981200" y="3200400"/>
            <a:ext cx="899556" cy="1144751"/>
          </a:xfrm>
          <a:custGeom>
            <a:avLst/>
            <a:gdLst>
              <a:gd name="connsiteX0" fmla="*/ 0 w 2514600"/>
              <a:gd name="connsiteY0" fmla="*/ 1967947 h 2382078"/>
              <a:gd name="connsiteX1" fmla="*/ 119270 w 2514600"/>
              <a:gd name="connsiteY1" fmla="*/ 2097156 h 2382078"/>
              <a:gd name="connsiteX2" fmla="*/ 556591 w 2514600"/>
              <a:gd name="connsiteY2" fmla="*/ 258417 h 2382078"/>
              <a:gd name="connsiteX3" fmla="*/ 1321904 w 2514600"/>
              <a:gd name="connsiteY3" fmla="*/ 546652 h 2382078"/>
              <a:gd name="connsiteX4" fmla="*/ 2057400 w 2514600"/>
              <a:gd name="connsiteY4" fmla="*/ 2037521 h 2382078"/>
              <a:gd name="connsiteX5" fmla="*/ 2514600 w 2514600"/>
              <a:gd name="connsiteY5" fmla="*/ 1828800 h 2382078"/>
              <a:gd name="connsiteX0" fmla="*/ 0 w 2514600"/>
              <a:gd name="connsiteY0" fmla="*/ 1967947 h 2382078"/>
              <a:gd name="connsiteX1" fmla="*/ 255424 w 2514600"/>
              <a:gd name="connsiteY1" fmla="*/ 2097156 h 2382078"/>
              <a:gd name="connsiteX2" fmla="*/ 556591 w 2514600"/>
              <a:gd name="connsiteY2" fmla="*/ 258417 h 2382078"/>
              <a:gd name="connsiteX3" fmla="*/ 1321904 w 2514600"/>
              <a:gd name="connsiteY3" fmla="*/ 546652 h 2382078"/>
              <a:gd name="connsiteX4" fmla="*/ 2057400 w 2514600"/>
              <a:gd name="connsiteY4" fmla="*/ 2037521 h 2382078"/>
              <a:gd name="connsiteX5" fmla="*/ 2514600 w 2514600"/>
              <a:gd name="connsiteY5" fmla="*/ 1828800 h 2382078"/>
              <a:gd name="connsiteX0" fmla="*/ 0 w 2514600"/>
              <a:gd name="connsiteY0" fmla="*/ 1967947 h 2382078"/>
              <a:gd name="connsiteX1" fmla="*/ 255424 w 2514600"/>
              <a:gd name="connsiteY1" fmla="*/ 2097156 h 2382078"/>
              <a:gd name="connsiteX2" fmla="*/ 798236 w 2514600"/>
              <a:gd name="connsiteY2" fmla="*/ 258417 h 2382078"/>
              <a:gd name="connsiteX3" fmla="*/ 1321904 w 2514600"/>
              <a:gd name="connsiteY3" fmla="*/ 546652 h 2382078"/>
              <a:gd name="connsiteX4" fmla="*/ 2057400 w 2514600"/>
              <a:gd name="connsiteY4" fmla="*/ 2037521 h 2382078"/>
              <a:gd name="connsiteX5" fmla="*/ 2514600 w 2514600"/>
              <a:gd name="connsiteY5" fmla="*/ 1828800 h 2382078"/>
              <a:gd name="connsiteX0" fmla="*/ 0 w 2514600"/>
              <a:gd name="connsiteY0" fmla="*/ 1752208 h 2434004"/>
              <a:gd name="connsiteX1" fmla="*/ 255424 w 2514600"/>
              <a:gd name="connsiteY1" fmla="*/ 1881417 h 2434004"/>
              <a:gd name="connsiteX2" fmla="*/ 798236 w 2514600"/>
              <a:gd name="connsiteY2" fmla="*/ 42678 h 2434004"/>
              <a:gd name="connsiteX3" fmla="*/ 1192696 w 2514600"/>
              <a:gd name="connsiteY3" fmla="*/ 2137487 h 2434004"/>
              <a:gd name="connsiteX4" fmla="*/ 2057400 w 2514600"/>
              <a:gd name="connsiteY4" fmla="*/ 1821782 h 2434004"/>
              <a:gd name="connsiteX5" fmla="*/ 2514600 w 2514600"/>
              <a:gd name="connsiteY5" fmla="*/ 1613061 h 2434004"/>
              <a:gd name="connsiteX0" fmla="*/ 0 w 2653748"/>
              <a:gd name="connsiteY0" fmla="*/ 1752208 h 2434004"/>
              <a:gd name="connsiteX1" fmla="*/ 255424 w 2653748"/>
              <a:gd name="connsiteY1" fmla="*/ 1881417 h 2434004"/>
              <a:gd name="connsiteX2" fmla="*/ 798236 w 2653748"/>
              <a:gd name="connsiteY2" fmla="*/ 42678 h 2434004"/>
              <a:gd name="connsiteX3" fmla="*/ 1192696 w 2653748"/>
              <a:gd name="connsiteY3" fmla="*/ 2137487 h 2434004"/>
              <a:gd name="connsiteX4" fmla="*/ 2057400 w 2653748"/>
              <a:gd name="connsiteY4" fmla="*/ 1821782 h 2434004"/>
              <a:gd name="connsiteX5" fmla="*/ 2653748 w 2653748"/>
              <a:gd name="connsiteY5" fmla="*/ 1762148 h 2434004"/>
              <a:gd name="connsiteX0" fmla="*/ 0 w 2653748"/>
              <a:gd name="connsiteY0" fmla="*/ 1730674 h 2283262"/>
              <a:gd name="connsiteX1" fmla="*/ 255424 w 2653748"/>
              <a:gd name="connsiteY1" fmla="*/ 1859883 h 2283262"/>
              <a:gd name="connsiteX2" fmla="*/ 798236 w 2653748"/>
              <a:gd name="connsiteY2" fmla="*/ 21144 h 2283262"/>
              <a:gd name="connsiteX3" fmla="*/ 1192696 w 2653748"/>
              <a:gd name="connsiteY3" fmla="*/ 1986745 h 2283262"/>
              <a:gd name="connsiteX4" fmla="*/ 2057400 w 2653748"/>
              <a:gd name="connsiteY4" fmla="*/ 1800248 h 2283262"/>
              <a:gd name="connsiteX5" fmla="*/ 2653748 w 2653748"/>
              <a:gd name="connsiteY5" fmla="*/ 1740614 h 2283262"/>
              <a:gd name="connsiteX0" fmla="*/ 0 w 2653748"/>
              <a:gd name="connsiteY0" fmla="*/ 1729086 h 2281410"/>
              <a:gd name="connsiteX1" fmla="*/ 255424 w 2653748"/>
              <a:gd name="connsiteY1" fmla="*/ 1858295 h 2281410"/>
              <a:gd name="connsiteX2" fmla="*/ 649149 w 2653748"/>
              <a:gd name="connsiteY2" fmla="*/ 21144 h 2281410"/>
              <a:gd name="connsiteX3" fmla="*/ 1192696 w 2653748"/>
              <a:gd name="connsiteY3" fmla="*/ 1985157 h 2281410"/>
              <a:gd name="connsiteX4" fmla="*/ 2057400 w 2653748"/>
              <a:gd name="connsiteY4" fmla="*/ 1798660 h 2281410"/>
              <a:gd name="connsiteX5" fmla="*/ 2653748 w 2653748"/>
              <a:gd name="connsiteY5" fmla="*/ 1739026 h 2281410"/>
              <a:gd name="connsiteX0" fmla="*/ 0 w 2653748"/>
              <a:gd name="connsiteY0" fmla="*/ 1729409 h 2281733"/>
              <a:gd name="connsiteX1" fmla="*/ 255424 w 2653748"/>
              <a:gd name="connsiteY1" fmla="*/ 1858618 h 2281733"/>
              <a:gd name="connsiteX2" fmla="*/ 649149 w 2653748"/>
              <a:gd name="connsiteY2" fmla="*/ 21467 h 2281733"/>
              <a:gd name="connsiteX3" fmla="*/ 1192696 w 2653748"/>
              <a:gd name="connsiteY3" fmla="*/ 1985480 h 2281733"/>
              <a:gd name="connsiteX4" fmla="*/ 2057400 w 2653748"/>
              <a:gd name="connsiteY4" fmla="*/ 1798983 h 2281733"/>
              <a:gd name="connsiteX5" fmla="*/ 2653748 w 2653748"/>
              <a:gd name="connsiteY5" fmla="*/ 1739349 h 2281733"/>
              <a:gd name="connsiteX0" fmla="*/ 0 w 2653748"/>
              <a:gd name="connsiteY0" fmla="*/ 1729409 h 2281733"/>
              <a:gd name="connsiteX1" fmla="*/ 255424 w 2653748"/>
              <a:gd name="connsiteY1" fmla="*/ 1705458 h 2281733"/>
              <a:gd name="connsiteX2" fmla="*/ 649149 w 2653748"/>
              <a:gd name="connsiteY2" fmla="*/ 21467 h 2281733"/>
              <a:gd name="connsiteX3" fmla="*/ 1192696 w 2653748"/>
              <a:gd name="connsiteY3" fmla="*/ 1985480 h 2281733"/>
              <a:gd name="connsiteX4" fmla="*/ 2057400 w 2653748"/>
              <a:gd name="connsiteY4" fmla="*/ 1798983 h 2281733"/>
              <a:gd name="connsiteX5" fmla="*/ 2653748 w 2653748"/>
              <a:gd name="connsiteY5" fmla="*/ 1739349 h 2281733"/>
              <a:gd name="connsiteX0" fmla="*/ 0 w 2653748"/>
              <a:gd name="connsiteY0" fmla="*/ 1729409 h 2281997"/>
              <a:gd name="connsiteX1" fmla="*/ 255424 w 2653748"/>
              <a:gd name="connsiteY1" fmla="*/ 1705458 h 2281997"/>
              <a:gd name="connsiteX2" fmla="*/ 649149 w 2653748"/>
              <a:gd name="connsiteY2" fmla="*/ 21467 h 2281997"/>
              <a:gd name="connsiteX3" fmla="*/ 1192696 w 2653748"/>
              <a:gd name="connsiteY3" fmla="*/ 1985480 h 2281997"/>
              <a:gd name="connsiteX4" fmla="*/ 2057400 w 2653748"/>
              <a:gd name="connsiteY4" fmla="*/ 1800571 h 2281997"/>
              <a:gd name="connsiteX5" fmla="*/ 2653748 w 2653748"/>
              <a:gd name="connsiteY5" fmla="*/ 1739349 h 2281997"/>
              <a:gd name="connsiteX0" fmla="*/ 0 w 2653748"/>
              <a:gd name="connsiteY0" fmla="*/ 1729409 h 2281997"/>
              <a:gd name="connsiteX1" fmla="*/ 255424 w 2653748"/>
              <a:gd name="connsiteY1" fmla="*/ 1705458 h 2281997"/>
              <a:gd name="connsiteX2" fmla="*/ 649149 w 2653748"/>
              <a:gd name="connsiteY2" fmla="*/ 21467 h 2281997"/>
              <a:gd name="connsiteX3" fmla="*/ 1192696 w 2653748"/>
              <a:gd name="connsiteY3" fmla="*/ 1985480 h 2281997"/>
              <a:gd name="connsiteX4" fmla="*/ 2057400 w 2653748"/>
              <a:gd name="connsiteY4" fmla="*/ 1800571 h 2281997"/>
              <a:gd name="connsiteX5" fmla="*/ 2474843 w 2653748"/>
              <a:gd name="connsiteY5" fmla="*/ 1592301 h 2281997"/>
              <a:gd name="connsiteX6" fmla="*/ 2653748 w 2653748"/>
              <a:gd name="connsiteY6" fmla="*/ 1739349 h 2281997"/>
              <a:gd name="connsiteX0" fmla="*/ 0 w 2653748"/>
              <a:gd name="connsiteY0" fmla="*/ 1729409 h 2281997"/>
              <a:gd name="connsiteX1" fmla="*/ 255424 w 2653748"/>
              <a:gd name="connsiteY1" fmla="*/ 1705458 h 2281997"/>
              <a:gd name="connsiteX2" fmla="*/ 649149 w 2653748"/>
              <a:gd name="connsiteY2" fmla="*/ 21467 h 2281997"/>
              <a:gd name="connsiteX3" fmla="*/ 1192696 w 2653748"/>
              <a:gd name="connsiteY3" fmla="*/ 1985480 h 2281997"/>
              <a:gd name="connsiteX4" fmla="*/ 2057400 w 2653748"/>
              <a:gd name="connsiteY4" fmla="*/ 1800571 h 2281997"/>
              <a:gd name="connsiteX5" fmla="*/ 2474843 w 2653748"/>
              <a:gd name="connsiteY5" fmla="*/ 1592301 h 2281997"/>
              <a:gd name="connsiteX6" fmla="*/ 2653748 w 2653748"/>
              <a:gd name="connsiteY6" fmla="*/ 1739349 h 2281997"/>
              <a:gd name="connsiteX0" fmla="*/ 0 w 2653748"/>
              <a:gd name="connsiteY0" fmla="*/ 1729409 h 2281997"/>
              <a:gd name="connsiteX1" fmla="*/ 255424 w 2653748"/>
              <a:gd name="connsiteY1" fmla="*/ 1705458 h 2281997"/>
              <a:gd name="connsiteX2" fmla="*/ 649149 w 2653748"/>
              <a:gd name="connsiteY2" fmla="*/ 21467 h 2281997"/>
              <a:gd name="connsiteX3" fmla="*/ 1192696 w 2653748"/>
              <a:gd name="connsiteY3" fmla="*/ 1985480 h 2281997"/>
              <a:gd name="connsiteX4" fmla="*/ 2057400 w 2653748"/>
              <a:gd name="connsiteY4" fmla="*/ 1800571 h 2281997"/>
              <a:gd name="connsiteX5" fmla="*/ 2474843 w 2653748"/>
              <a:gd name="connsiteY5" fmla="*/ 1721509 h 2281997"/>
              <a:gd name="connsiteX6" fmla="*/ 2653748 w 2653748"/>
              <a:gd name="connsiteY6" fmla="*/ 1739349 h 2281997"/>
              <a:gd name="connsiteX0" fmla="*/ 0 w 2653748"/>
              <a:gd name="connsiteY0" fmla="*/ 1729409 h 2281997"/>
              <a:gd name="connsiteX1" fmla="*/ 255424 w 2653748"/>
              <a:gd name="connsiteY1" fmla="*/ 1705458 h 2281997"/>
              <a:gd name="connsiteX2" fmla="*/ 649149 w 2653748"/>
              <a:gd name="connsiteY2" fmla="*/ 21467 h 2281997"/>
              <a:gd name="connsiteX3" fmla="*/ 1192696 w 2653748"/>
              <a:gd name="connsiteY3" fmla="*/ 1985480 h 2281997"/>
              <a:gd name="connsiteX4" fmla="*/ 2057400 w 2653748"/>
              <a:gd name="connsiteY4" fmla="*/ 1800571 h 2281997"/>
              <a:gd name="connsiteX5" fmla="*/ 2474843 w 2653748"/>
              <a:gd name="connsiteY5" fmla="*/ 1721509 h 2281997"/>
              <a:gd name="connsiteX6" fmla="*/ 2653748 w 2653748"/>
              <a:gd name="connsiteY6" fmla="*/ 1739349 h 2281997"/>
              <a:gd name="connsiteX0" fmla="*/ 0 w 2653748"/>
              <a:gd name="connsiteY0" fmla="*/ 1729409 h 2282262"/>
              <a:gd name="connsiteX1" fmla="*/ 255424 w 2653748"/>
              <a:gd name="connsiteY1" fmla="*/ 1705458 h 2282262"/>
              <a:gd name="connsiteX2" fmla="*/ 649149 w 2653748"/>
              <a:gd name="connsiteY2" fmla="*/ 21467 h 2282262"/>
              <a:gd name="connsiteX3" fmla="*/ 1192696 w 2653748"/>
              <a:gd name="connsiteY3" fmla="*/ 1985480 h 2282262"/>
              <a:gd name="connsiteX4" fmla="*/ 2057400 w 2653748"/>
              <a:gd name="connsiteY4" fmla="*/ 1802159 h 2282262"/>
              <a:gd name="connsiteX5" fmla="*/ 2474843 w 2653748"/>
              <a:gd name="connsiteY5" fmla="*/ 1721509 h 2282262"/>
              <a:gd name="connsiteX6" fmla="*/ 2653748 w 2653748"/>
              <a:gd name="connsiteY6" fmla="*/ 1739349 h 2282262"/>
              <a:gd name="connsiteX0" fmla="*/ 0 w 2653748"/>
              <a:gd name="connsiteY0" fmla="*/ 1729409 h 2282262"/>
              <a:gd name="connsiteX1" fmla="*/ 255424 w 2653748"/>
              <a:gd name="connsiteY1" fmla="*/ 1705458 h 2282262"/>
              <a:gd name="connsiteX2" fmla="*/ 649149 w 2653748"/>
              <a:gd name="connsiteY2" fmla="*/ 21467 h 2282262"/>
              <a:gd name="connsiteX3" fmla="*/ 1192696 w 2653748"/>
              <a:gd name="connsiteY3" fmla="*/ 1985480 h 2282262"/>
              <a:gd name="connsiteX4" fmla="*/ 2057400 w 2653748"/>
              <a:gd name="connsiteY4" fmla="*/ 1802159 h 2282262"/>
              <a:gd name="connsiteX5" fmla="*/ 2474843 w 2653748"/>
              <a:gd name="connsiteY5" fmla="*/ 1721509 h 2282262"/>
              <a:gd name="connsiteX6" fmla="*/ 2653748 w 2653748"/>
              <a:gd name="connsiteY6" fmla="*/ 1739349 h 2282262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474843 w 2653748"/>
              <a:gd name="connsiteY5" fmla="*/ 1721509 h 2304137"/>
              <a:gd name="connsiteX6" fmla="*/ 2653748 w 2653748"/>
              <a:gd name="connsiteY6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474843 w 2653748"/>
              <a:gd name="connsiteY5" fmla="*/ 1721509 h 2304137"/>
              <a:gd name="connsiteX6" fmla="*/ 2653748 w 2653748"/>
              <a:gd name="connsiteY6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474843 w 2653748"/>
              <a:gd name="connsiteY5" fmla="*/ 1723097 h 2304137"/>
              <a:gd name="connsiteX6" fmla="*/ 2653748 w 2653748"/>
              <a:gd name="connsiteY6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653748 w 2653748"/>
              <a:gd name="connsiteY5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653748 w 2653748"/>
              <a:gd name="connsiteY5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653748 w 2653748"/>
              <a:gd name="connsiteY5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653748 w 2653748"/>
              <a:gd name="connsiteY5" fmla="*/ 1739349 h 2304137"/>
              <a:gd name="connsiteX0" fmla="*/ 0 w 2653748"/>
              <a:gd name="connsiteY0" fmla="*/ 1729409 h 2304137"/>
              <a:gd name="connsiteX1" fmla="*/ 255424 w 2653748"/>
              <a:gd name="connsiteY1" fmla="*/ 1705458 h 2304137"/>
              <a:gd name="connsiteX2" fmla="*/ 649149 w 2653748"/>
              <a:gd name="connsiteY2" fmla="*/ 21467 h 2304137"/>
              <a:gd name="connsiteX3" fmla="*/ 1192696 w 2653748"/>
              <a:gd name="connsiteY3" fmla="*/ 1985480 h 2304137"/>
              <a:gd name="connsiteX4" fmla="*/ 2057400 w 2653748"/>
              <a:gd name="connsiteY4" fmla="*/ 1933407 h 2304137"/>
              <a:gd name="connsiteX5" fmla="*/ 2653748 w 2653748"/>
              <a:gd name="connsiteY5" fmla="*/ 1739349 h 2304137"/>
              <a:gd name="connsiteX0" fmla="*/ 0 w 2653748"/>
              <a:gd name="connsiteY0" fmla="*/ 1727821 h 2302284"/>
              <a:gd name="connsiteX1" fmla="*/ 255424 w 2653748"/>
              <a:gd name="connsiteY1" fmla="*/ 1703870 h 2302284"/>
              <a:gd name="connsiteX2" fmla="*/ 649149 w 2653748"/>
              <a:gd name="connsiteY2" fmla="*/ 21467 h 2302284"/>
              <a:gd name="connsiteX3" fmla="*/ 1192696 w 2653748"/>
              <a:gd name="connsiteY3" fmla="*/ 1983892 h 2302284"/>
              <a:gd name="connsiteX4" fmla="*/ 2057400 w 2653748"/>
              <a:gd name="connsiteY4" fmla="*/ 1931819 h 2302284"/>
              <a:gd name="connsiteX5" fmla="*/ 2653748 w 2653748"/>
              <a:gd name="connsiteY5" fmla="*/ 1737761 h 2302284"/>
              <a:gd name="connsiteX0" fmla="*/ 0 w 2653748"/>
              <a:gd name="connsiteY0" fmla="*/ 1726233 h 2300431"/>
              <a:gd name="connsiteX1" fmla="*/ 255424 w 2653748"/>
              <a:gd name="connsiteY1" fmla="*/ 1702282 h 2300431"/>
              <a:gd name="connsiteX2" fmla="*/ 649149 w 2653748"/>
              <a:gd name="connsiteY2" fmla="*/ 21467 h 2300431"/>
              <a:gd name="connsiteX3" fmla="*/ 1192696 w 2653748"/>
              <a:gd name="connsiteY3" fmla="*/ 1982304 h 2300431"/>
              <a:gd name="connsiteX4" fmla="*/ 2057400 w 2653748"/>
              <a:gd name="connsiteY4" fmla="*/ 1930231 h 2300431"/>
              <a:gd name="connsiteX5" fmla="*/ 2653748 w 2653748"/>
              <a:gd name="connsiteY5" fmla="*/ 1736173 h 2300431"/>
              <a:gd name="connsiteX0" fmla="*/ 0 w 2653748"/>
              <a:gd name="connsiteY0" fmla="*/ 1726233 h 2300431"/>
              <a:gd name="connsiteX1" fmla="*/ 255424 w 2653748"/>
              <a:gd name="connsiteY1" fmla="*/ 1702282 h 2300431"/>
              <a:gd name="connsiteX2" fmla="*/ 649149 w 2653748"/>
              <a:gd name="connsiteY2" fmla="*/ 21467 h 2300431"/>
              <a:gd name="connsiteX3" fmla="*/ 1192696 w 2653748"/>
              <a:gd name="connsiteY3" fmla="*/ 1982304 h 2300431"/>
              <a:gd name="connsiteX4" fmla="*/ 2057400 w 2653748"/>
              <a:gd name="connsiteY4" fmla="*/ 1930231 h 2300431"/>
              <a:gd name="connsiteX5" fmla="*/ 2653748 w 2653748"/>
              <a:gd name="connsiteY5" fmla="*/ 1736173 h 2300431"/>
              <a:gd name="connsiteX0" fmla="*/ 0 w 2653748"/>
              <a:gd name="connsiteY0" fmla="*/ 1705114 h 2279312"/>
              <a:gd name="connsiteX1" fmla="*/ 255424 w 2653748"/>
              <a:gd name="connsiteY1" fmla="*/ 1681163 h 2279312"/>
              <a:gd name="connsiteX2" fmla="*/ 649149 w 2653748"/>
              <a:gd name="connsiteY2" fmla="*/ 348 h 2279312"/>
              <a:gd name="connsiteX3" fmla="*/ 1192696 w 2653748"/>
              <a:gd name="connsiteY3" fmla="*/ 1961185 h 2279312"/>
              <a:gd name="connsiteX4" fmla="*/ 2057400 w 2653748"/>
              <a:gd name="connsiteY4" fmla="*/ 1909112 h 2279312"/>
              <a:gd name="connsiteX5" fmla="*/ 2653748 w 2653748"/>
              <a:gd name="connsiteY5" fmla="*/ 1715054 h 2279312"/>
              <a:gd name="connsiteX0" fmla="*/ 0 w 2653748"/>
              <a:gd name="connsiteY0" fmla="*/ 1703526 h 2277460"/>
              <a:gd name="connsiteX1" fmla="*/ 255424 w 2653748"/>
              <a:gd name="connsiteY1" fmla="*/ 1679575 h 2277460"/>
              <a:gd name="connsiteX2" fmla="*/ 488812 w 2653748"/>
              <a:gd name="connsiteY2" fmla="*/ 348 h 2277460"/>
              <a:gd name="connsiteX3" fmla="*/ 1192696 w 2653748"/>
              <a:gd name="connsiteY3" fmla="*/ 1959597 h 2277460"/>
              <a:gd name="connsiteX4" fmla="*/ 2057400 w 2653748"/>
              <a:gd name="connsiteY4" fmla="*/ 1907524 h 2277460"/>
              <a:gd name="connsiteX5" fmla="*/ 2653748 w 2653748"/>
              <a:gd name="connsiteY5" fmla="*/ 1713466 h 2277460"/>
              <a:gd name="connsiteX0" fmla="*/ 0 w 2653748"/>
              <a:gd name="connsiteY0" fmla="*/ 1914654 h 2523776"/>
              <a:gd name="connsiteX1" fmla="*/ 255424 w 2653748"/>
              <a:gd name="connsiteY1" fmla="*/ 1890703 h 2523776"/>
              <a:gd name="connsiteX2" fmla="*/ 629925 w 2653748"/>
              <a:gd name="connsiteY2" fmla="*/ 348 h 2523776"/>
              <a:gd name="connsiteX3" fmla="*/ 1192696 w 2653748"/>
              <a:gd name="connsiteY3" fmla="*/ 2170725 h 2523776"/>
              <a:gd name="connsiteX4" fmla="*/ 2057400 w 2653748"/>
              <a:gd name="connsiteY4" fmla="*/ 2118652 h 2523776"/>
              <a:gd name="connsiteX5" fmla="*/ 2653748 w 2653748"/>
              <a:gd name="connsiteY5" fmla="*/ 1924594 h 2523776"/>
              <a:gd name="connsiteX0" fmla="*/ 0 w 2653748"/>
              <a:gd name="connsiteY0" fmla="*/ 1914654 h 2523776"/>
              <a:gd name="connsiteX1" fmla="*/ 255424 w 2653748"/>
              <a:gd name="connsiteY1" fmla="*/ 1892291 h 2523776"/>
              <a:gd name="connsiteX2" fmla="*/ 629925 w 2653748"/>
              <a:gd name="connsiteY2" fmla="*/ 348 h 2523776"/>
              <a:gd name="connsiteX3" fmla="*/ 1192696 w 2653748"/>
              <a:gd name="connsiteY3" fmla="*/ 2170725 h 2523776"/>
              <a:gd name="connsiteX4" fmla="*/ 2057400 w 2653748"/>
              <a:gd name="connsiteY4" fmla="*/ 2118652 h 2523776"/>
              <a:gd name="connsiteX5" fmla="*/ 2653748 w 2653748"/>
              <a:gd name="connsiteY5" fmla="*/ 1924594 h 2523776"/>
              <a:gd name="connsiteX0" fmla="*/ 0 w 2653748"/>
              <a:gd name="connsiteY0" fmla="*/ 1914654 h 2523776"/>
              <a:gd name="connsiteX1" fmla="*/ 131031 w 2653748"/>
              <a:gd name="connsiteY1" fmla="*/ 1892291 h 2523776"/>
              <a:gd name="connsiteX2" fmla="*/ 629925 w 2653748"/>
              <a:gd name="connsiteY2" fmla="*/ 348 h 2523776"/>
              <a:gd name="connsiteX3" fmla="*/ 1192696 w 2653748"/>
              <a:gd name="connsiteY3" fmla="*/ 2170725 h 2523776"/>
              <a:gd name="connsiteX4" fmla="*/ 2057400 w 2653748"/>
              <a:gd name="connsiteY4" fmla="*/ 2118652 h 2523776"/>
              <a:gd name="connsiteX5" fmla="*/ 2653748 w 2653748"/>
              <a:gd name="connsiteY5" fmla="*/ 1924594 h 2523776"/>
              <a:gd name="connsiteX0" fmla="*/ 0 w 2653748"/>
              <a:gd name="connsiteY0" fmla="*/ 1914654 h 2523776"/>
              <a:gd name="connsiteX1" fmla="*/ 131031 w 2653748"/>
              <a:gd name="connsiteY1" fmla="*/ 1892291 h 2523776"/>
              <a:gd name="connsiteX2" fmla="*/ 629925 w 2653748"/>
              <a:gd name="connsiteY2" fmla="*/ 348 h 2523776"/>
              <a:gd name="connsiteX3" fmla="*/ 1192696 w 2653748"/>
              <a:gd name="connsiteY3" fmla="*/ 2170725 h 2523776"/>
              <a:gd name="connsiteX4" fmla="*/ 2057400 w 2653748"/>
              <a:gd name="connsiteY4" fmla="*/ 2118652 h 2523776"/>
              <a:gd name="connsiteX5" fmla="*/ 2653748 w 2653748"/>
              <a:gd name="connsiteY5" fmla="*/ 1924594 h 2523776"/>
              <a:gd name="connsiteX0" fmla="*/ 0 w 2653748"/>
              <a:gd name="connsiteY0" fmla="*/ 1914654 h 2523776"/>
              <a:gd name="connsiteX1" fmla="*/ 131031 w 2653748"/>
              <a:gd name="connsiteY1" fmla="*/ 1892291 h 2523776"/>
              <a:gd name="connsiteX2" fmla="*/ 629925 w 2653748"/>
              <a:gd name="connsiteY2" fmla="*/ 348 h 2523776"/>
              <a:gd name="connsiteX3" fmla="*/ 1192696 w 2653748"/>
              <a:gd name="connsiteY3" fmla="*/ 2170725 h 2523776"/>
              <a:gd name="connsiteX4" fmla="*/ 2057400 w 2653748"/>
              <a:gd name="connsiteY4" fmla="*/ 2118652 h 2523776"/>
              <a:gd name="connsiteX5" fmla="*/ 2653748 w 2653748"/>
              <a:gd name="connsiteY5" fmla="*/ 1924594 h 2523776"/>
              <a:gd name="connsiteX0" fmla="*/ 0 w 2653748"/>
              <a:gd name="connsiteY0" fmla="*/ 1914654 h 2523776"/>
              <a:gd name="connsiteX1" fmla="*/ 131031 w 2653748"/>
              <a:gd name="connsiteY1" fmla="*/ 1892291 h 2523776"/>
              <a:gd name="connsiteX2" fmla="*/ 629925 w 2653748"/>
              <a:gd name="connsiteY2" fmla="*/ 348 h 2523776"/>
              <a:gd name="connsiteX3" fmla="*/ 1192696 w 2653748"/>
              <a:gd name="connsiteY3" fmla="*/ 2170725 h 2523776"/>
              <a:gd name="connsiteX4" fmla="*/ 2057400 w 2653748"/>
              <a:gd name="connsiteY4" fmla="*/ 2118652 h 2523776"/>
              <a:gd name="connsiteX5" fmla="*/ 2653748 w 2653748"/>
              <a:gd name="connsiteY5" fmla="*/ 1924594 h 2523776"/>
              <a:gd name="connsiteX0" fmla="*/ 0 w 2653748"/>
              <a:gd name="connsiteY0" fmla="*/ 1913066 h 2521923"/>
              <a:gd name="connsiteX1" fmla="*/ 131031 w 2653748"/>
              <a:gd name="connsiteY1" fmla="*/ 1890703 h 2521923"/>
              <a:gd name="connsiteX2" fmla="*/ 477651 w 2653748"/>
              <a:gd name="connsiteY2" fmla="*/ 348 h 2521923"/>
              <a:gd name="connsiteX3" fmla="*/ 1192696 w 2653748"/>
              <a:gd name="connsiteY3" fmla="*/ 2169137 h 2521923"/>
              <a:gd name="connsiteX4" fmla="*/ 2057400 w 2653748"/>
              <a:gd name="connsiteY4" fmla="*/ 2117064 h 2521923"/>
              <a:gd name="connsiteX5" fmla="*/ 2653748 w 2653748"/>
              <a:gd name="connsiteY5" fmla="*/ 1923006 h 2521923"/>
              <a:gd name="connsiteX0" fmla="*/ 0 w 2653748"/>
              <a:gd name="connsiteY0" fmla="*/ 1749292 h 2330853"/>
              <a:gd name="connsiteX1" fmla="*/ 131031 w 2653748"/>
              <a:gd name="connsiteY1" fmla="*/ 1726929 h 2330853"/>
              <a:gd name="connsiteX2" fmla="*/ 477651 w 2653748"/>
              <a:gd name="connsiteY2" fmla="*/ 348 h 2330853"/>
              <a:gd name="connsiteX3" fmla="*/ 1192696 w 2653748"/>
              <a:gd name="connsiteY3" fmla="*/ 2005363 h 2330853"/>
              <a:gd name="connsiteX4" fmla="*/ 2057400 w 2653748"/>
              <a:gd name="connsiteY4" fmla="*/ 1953290 h 2330853"/>
              <a:gd name="connsiteX5" fmla="*/ 2653748 w 2653748"/>
              <a:gd name="connsiteY5" fmla="*/ 1759232 h 2330853"/>
              <a:gd name="connsiteX0" fmla="*/ 0 w 2653748"/>
              <a:gd name="connsiteY0" fmla="*/ 1906734 h 2488295"/>
              <a:gd name="connsiteX1" fmla="*/ 131031 w 2653748"/>
              <a:gd name="connsiteY1" fmla="*/ 1884371 h 2488295"/>
              <a:gd name="connsiteX2" fmla="*/ 477651 w 2653748"/>
              <a:gd name="connsiteY2" fmla="*/ 157790 h 2488295"/>
              <a:gd name="connsiteX3" fmla="*/ 1192696 w 2653748"/>
              <a:gd name="connsiteY3" fmla="*/ 2162805 h 2488295"/>
              <a:gd name="connsiteX4" fmla="*/ 2057400 w 2653748"/>
              <a:gd name="connsiteY4" fmla="*/ 2110732 h 2488295"/>
              <a:gd name="connsiteX5" fmla="*/ 2653748 w 2653748"/>
              <a:gd name="connsiteY5" fmla="*/ 1916674 h 2488295"/>
              <a:gd name="connsiteX0" fmla="*/ 0 w 2653748"/>
              <a:gd name="connsiteY0" fmla="*/ 1906734 h 2488295"/>
              <a:gd name="connsiteX1" fmla="*/ 131031 w 2653748"/>
              <a:gd name="connsiteY1" fmla="*/ 1884371 h 2488295"/>
              <a:gd name="connsiteX2" fmla="*/ 477651 w 2653748"/>
              <a:gd name="connsiteY2" fmla="*/ 157790 h 2488295"/>
              <a:gd name="connsiteX3" fmla="*/ 1192696 w 2653748"/>
              <a:gd name="connsiteY3" fmla="*/ 2162805 h 2488295"/>
              <a:gd name="connsiteX4" fmla="*/ 2057400 w 2653748"/>
              <a:gd name="connsiteY4" fmla="*/ 2110732 h 2488295"/>
              <a:gd name="connsiteX5" fmla="*/ 2653748 w 2653748"/>
              <a:gd name="connsiteY5" fmla="*/ 1916674 h 2488295"/>
              <a:gd name="connsiteX0" fmla="*/ 0 w 2653748"/>
              <a:gd name="connsiteY0" fmla="*/ 1748944 h 2330505"/>
              <a:gd name="connsiteX1" fmla="*/ 131031 w 2653748"/>
              <a:gd name="connsiteY1" fmla="*/ 1726581 h 2330505"/>
              <a:gd name="connsiteX2" fmla="*/ 477651 w 2653748"/>
              <a:gd name="connsiteY2" fmla="*/ 0 h 2330505"/>
              <a:gd name="connsiteX3" fmla="*/ 1192696 w 2653748"/>
              <a:gd name="connsiteY3" fmla="*/ 2005015 h 2330505"/>
              <a:gd name="connsiteX4" fmla="*/ 2057400 w 2653748"/>
              <a:gd name="connsiteY4" fmla="*/ 1952942 h 2330505"/>
              <a:gd name="connsiteX5" fmla="*/ 2653748 w 2653748"/>
              <a:gd name="connsiteY5" fmla="*/ 1758884 h 2330505"/>
              <a:gd name="connsiteX0" fmla="*/ 0 w 2653748"/>
              <a:gd name="connsiteY0" fmla="*/ 1748944 h 2330505"/>
              <a:gd name="connsiteX1" fmla="*/ 131031 w 2653748"/>
              <a:gd name="connsiteY1" fmla="*/ 1726581 h 2330505"/>
              <a:gd name="connsiteX2" fmla="*/ 477651 w 2653748"/>
              <a:gd name="connsiteY2" fmla="*/ 0 h 2330505"/>
              <a:gd name="connsiteX3" fmla="*/ 1192696 w 2653748"/>
              <a:gd name="connsiteY3" fmla="*/ 2005015 h 2330505"/>
              <a:gd name="connsiteX4" fmla="*/ 2057400 w 2653748"/>
              <a:gd name="connsiteY4" fmla="*/ 1952942 h 2330505"/>
              <a:gd name="connsiteX5" fmla="*/ 2653748 w 2653748"/>
              <a:gd name="connsiteY5" fmla="*/ 1758884 h 2330505"/>
              <a:gd name="connsiteX0" fmla="*/ 0 w 2653748"/>
              <a:gd name="connsiteY0" fmla="*/ 1748944 h 2330505"/>
              <a:gd name="connsiteX1" fmla="*/ 131031 w 2653748"/>
              <a:gd name="connsiteY1" fmla="*/ 1726581 h 2330505"/>
              <a:gd name="connsiteX2" fmla="*/ 477651 w 2653748"/>
              <a:gd name="connsiteY2" fmla="*/ 0 h 2330505"/>
              <a:gd name="connsiteX3" fmla="*/ 1192696 w 2653748"/>
              <a:gd name="connsiteY3" fmla="*/ 2005015 h 2330505"/>
              <a:gd name="connsiteX4" fmla="*/ 2057400 w 2653748"/>
              <a:gd name="connsiteY4" fmla="*/ 1952942 h 2330505"/>
              <a:gd name="connsiteX5" fmla="*/ 2653748 w 2653748"/>
              <a:gd name="connsiteY5" fmla="*/ 1758884 h 2330505"/>
              <a:gd name="connsiteX0" fmla="*/ 0 w 2653748"/>
              <a:gd name="connsiteY0" fmla="*/ 1748944 h 2330505"/>
              <a:gd name="connsiteX1" fmla="*/ 131031 w 2653748"/>
              <a:gd name="connsiteY1" fmla="*/ 1726581 h 2330505"/>
              <a:gd name="connsiteX2" fmla="*/ 477651 w 2653748"/>
              <a:gd name="connsiteY2" fmla="*/ 0 h 2330505"/>
              <a:gd name="connsiteX3" fmla="*/ 1192696 w 2653748"/>
              <a:gd name="connsiteY3" fmla="*/ 2005015 h 2330505"/>
              <a:gd name="connsiteX4" fmla="*/ 2057400 w 2653748"/>
              <a:gd name="connsiteY4" fmla="*/ 1952942 h 2330505"/>
              <a:gd name="connsiteX5" fmla="*/ 2653748 w 2653748"/>
              <a:gd name="connsiteY5" fmla="*/ 1758884 h 2330505"/>
              <a:gd name="connsiteX0" fmla="*/ 0 w 2653748"/>
              <a:gd name="connsiteY0" fmla="*/ 1748944 h 2330505"/>
              <a:gd name="connsiteX1" fmla="*/ 131031 w 2653748"/>
              <a:gd name="connsiteY1" fmla="*/ 1726581 h 2330505"/>
              <a:gd name="connsiteX2" fmla="*/ 477651 w 2653748"/>
              <a:gd name="connsiteY2" fmla="*/ 0 h 2330505"/>
              <a:gd name="connsiteX3" fmla="*/ 1192696 w 2653748"/>
              <a:gd name="connsiteY3" fmla="*/ 2005015 h 2330505"/>
              <a:gd name="connsiteX4" fmla="*/ 2057400 w 2653748"/>
              <a:gd name="connsiteY4" fmla="*/ 1952942 h 2330505"/>
              <a:gd name="connsiteX5" fmla="*/ 2653748 w 2653748"/>
              <a:gd name="connsiteY5" fmla="*/ 1758884 h 233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748" h="2330505">
                <a:moveTo>
                  <a:pt x="0" y="1748944"/>
                </a:moveTo>
                <a:cubicBezTo>
                  <a:pt x="13252" y="1956009"/>
                  <a:pt x="75736" y="2127065"/>
                  <a:pt x="131031" y="1726581"/>
                </a:cubicBezTo>
                <a:cubicBezTo>
                  <a:pt x="269420" y="454822"/>
                  <a:pt x="290188" y="129481"/>
                  <a:pt x="477651" y="0"/>
                </a:cubicBezTo>
                <a:cubicBezTo>
                  <a:pt x="730552" y="90964"/>
                  <a:pt x="929405" y="1679525"/>
                  <a:pt x="1192696" y="2005015"/>
                </a:cubicBezTo>
                <a:cubicBezTo>
                  <a:pt x="1455987" y="2330505"/>
                  <a:pt x="1684683" y="2108307"/>
                  <a:pt x="2057400" y="1952942"/>
                </a:cubicBezTo>
                <a:cubicBezTo>
                  <a:pt x="2390362" y="1810495"/>
                  <a:pt x="2241274" y="1831170"/>
                  <a:pt x="2653748" y="1758884"/>
                </a:cubicBezTo>
              </a:path>
            </a:pathLst>
          </a:cu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5400" y="3505200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ym typeface="Symbol" pitchFamily="18" charset="2"/>
              </a:rPr>
              <a:t>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050672" y="3429000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Expected Response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3448766" y="3505200"/>
            <a:ext cx="762000" cy="2286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4820366" y="4267200"/>
            <a:ext cx="1959455" cy="1219200"/>
            <a:chOff x="1032980" y="1972265"/>
            <a:chExt cx="2155543" cy="11932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16200000" flipV="1">
              <a:off x="598524" y="2432490"/>
              <a:ext cx="920449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032980" y="2881708"/>
              <a:ext cx="2155543" cy="976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 bwMode="auto">
            <a:xfrm>
              <a:off x="1057503" y="2045128"/>
              <a:ext cx="1797894" cy="1120357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3748" h="233050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290188" y="129481"/>
                    <a:pt x="477651" y="0"/>
                  </a:cubicBezTo>
                  <a:cubicBezTo>
                    <a:pt x="730552" y="90964"/>
                    <a:pt x="929405" y="1679525"/>
                    <a:pt x="1192696" y="2005015"/>
                  </a:cubicBezTo>
                  <a:cubicBezTo>
                    <a:pt x="1455987" y="2330505"/>
                    <a:pt x="1684683" y="2108307"/>
                    <a:pt x="2057400" y="1952942"/>
                  </a:cubicBezTo>
                  <a:cubicBezTo>
                    <a:pt x="2390362" y="1810495"/>
                    <a:pt x="2241274" y="1831170"/>
                    <a:pt x="2653748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20366" y="5410201"/>
            <a:ext cx="1959455" cy="1371601"/>
            <a:chOff x="1032980" y="1823113"/>
            <a:chExt cx="2155543" cy="1342373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rot="16200000" flipV="1">
              <a:off x="598524" y="2432490"/>
              <a:ext cx="920449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1032980" y="2881708"/>
              <a:ext cx="2155543" cy="976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 bwMode="auto">
            <a:xfrm>
              <a:off x="1057504" y="1823113"/>
              <a:ext cx="1043465" cy="1342373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3748" h="233050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290188" y="129481"/>
                    <a:pt x="477651" y="0"/>
                  </a:cubicBezTo>
                  <a:cubicBezTo>
                    <a:pt x="730552" y="90964"/>
                    <a:pt x="929405" y="1679525"/>
                    <a:pt x="1192696" y="2005015"/>
                  </a:cubicBezTo>
                  <a:cubicBezTo>
                    <a:pt x="1455987" y="2330505"/>
                    <a:pt x="1684683" y="2108307"/>
                    <a:pt x="2057400" y="1952942"/>
                  </a:cubicBezTo>
                  <a:cubicBezTo>
                    <a:pt x="2390362" y="1810495"/>
                    <a:pt x="2241274" y="1831170"/>
                    <a:pt x="2653748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48" name="Right Brace 47"/>
          <p:cNvSpPr/>
          <p:nvPr/>
        </p:nvSpPr>
        <p:spPr>
          <a:xfrm>
            <a:off x="7010400" y="4267200"/>
            <a:ext cx="762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085938" y="5181600"/>
            <a:ext cx="167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Real Responses</a:t>
            </a:r>
            <a:endParaRPr lang="en-US" sz="1600" dirty="0"/>
          </a:p>
        </p:txBody>
      </p:sp>
      <p:sp>
        <p:nvSpPr>
          <p:cNvPr id="50" name="Right Brace 49"/>
          <p:cNvSpPr/>
          <p:nvPr/>
        </p:nvSpPr>
        <p:spPr>
          <a:xfrm>
            <a:off x="7010400" y="3048000"/>
            <a:ext cx="76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The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A predictor is trained to produce the BOLD voxel-wise given the sequence of stimuli based on a real training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726516" y="4202243"/>
            <a:ext cx="2866839" cy="598358"/>
            <a:chOff x="3336375" y="2709333"/>
            <a:chExt cx="5350425" cy="598358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 rot="16200000" flipV="1">
              <a:off x="3429911" y="3139746"/>
              <a:ext cx="335890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3581400" y="3307236"/>
              <a:ext cx="5105400" cy="0"/>
            </a:xfrm>
            <a:prstGeom prst="straightConnector1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 bwMode="auto">
            <a:xfrm rot="16200000" flipV="1">
              <a:off x="7697112" y="3139746"/>
              <a:ext cx="335890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 bwMode="auto">
            <a:xfrm rot="16200000" flipV="1">
              <a:off x="4801512" y="3139746"/>
              <a:ext cx="335890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336375" y="2709333"/>
              <a:ext cx="560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rot="16200000" flipV="1">
              <a:off x="4268112" y="3139745"/>
              <a:ext cx="335889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 bwMode="auto">
            <a:xfrm rot="16200000" flipV="1">
              <a:off x="5944512" y="3139745"/>
              <a:ext cx="335889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 bwMode="auto">
            <a:xfrm rot="16200000" flipV="1">
              <a:off x="6782712" y="3139745"/>
              <a:ext cx="335889" cy="0"/>
            </a:xfrm>
            <a:prstGeom prst="straightConnector1">
              <a:avLst/>
            </a:prstGeom>
            <a:ln w="3175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4707975" y="2709333"/>
              <a:ext cx="560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603576" y="2709333"/>
              <a:ext cx="5600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A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74574" y="2709333"/>
              <a:ext cx="536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846644" y="2709333"/>
              <a:ext cx="536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684458" y="2709333"/>
              <a:ext cx="5362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</p:grpSp>
      <p:grpSp>
        <p:nvGrpSpPr>
          <p:cNvPr id="114" name="Group 55"/>
          <p:cNvGrpSpPr>
            <a:grpSpLocks/>
          </p:cNvGrpSpPr>
          <p:nvPr/>
        </p:nvGrpSpPr>
        <p:grpSpPr bwMode="auto">
          <a:xfrm>
            <a:off x="2286000" y="5029200"/>
            <a:ext cx="1531937" cy="999962"/>
            <a:chOff x="4742202" y="4138800"/>
            <a:chExt cx="3804183" cy="2484601"/>
          </a:xfrm>
        </p:grpSpPr>
        <p:pic>
          <p:nvPicPr>
            <p:cNvPr id="115" name="Picture 114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02" y="46873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6" name="Picture 115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107" y="47734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7" name="Picture 116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013" y="485961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8" name="Picture 117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919" y="494575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9" name="Picture 118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825" y="503189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0" name="Picture 119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731" y="51180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1" name="Picture 120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7635" y="52041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grpSp>
          <p:nvGrpSpPr>
            <p:cNvPr id="122" name="Group 41"/>
            <p:cNvGrpSpPr>
              <a:grpSpLocks/>
            </p:cNvGrpSpPr>
            <p:nvPr/>
          </p:nvGrpSpPr>
          <p:grpSpPr bwMode="auto">
            <a:xfrm>
              <a:off x="5840110" y="4138800"/>
              <a:ext cx="2284518" cy="688261"/>
              <a:chOff x="5839366" y="4081417"/>
              <a:chExt cx="2284518" cy="688261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 rot="720000">
                <a:off x="5839366" y="4742364"/>
                <a:ext cx="2284518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 rot="780000">
                <a:off x="6493335" y="4081417"/>
                <a:ext cx="1276162" cy="688261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time</a:t>
                </a:r>
              </a:p>
            </p:txBody>
          </p:sp>
        </p:grpSp>
      </p:grpSp>
      <p:sp>
        <p:nvSpPr>
          <p:cNvPr id="125" name="Right Arrow 124"/>
          <p:cNvSpPr/>
          <p:nvPr/>
        </p:nvSpPr>
        <p:spPr>
          <a:xfrm>
            <a:off x="4745755" y="4953001"/>
            <a:ext cx="762000" cy="2286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774516" y="4690647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train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1752600" y="3352800"/>
            <a:ext cx="208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data set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 rot="16200000">
            <a:off x="4984068" y="4895850"/>
            <a:ext cx="18288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Predictor</a:t>
            </a:r>
            <a:endParaRPr lang="en-US" dirty="0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4724400" y="3733800"/>
          <a:ext cx="2769284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2032000" imgH="292100" progId="Equation.3">
                  <p:embed/>
                </p:oleObj>
              </mc:Choice>
              <mc:Fallback>
                <p:oleObj name="Equation" r:id="rId5" imgW="2032000" imgH="292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2769284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The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predictor is trained to produce the BOLD </a:t>
            </a:r>
            <a:r>
              <a:rPr lang="en-US" dirty="0"/>
              <a:t>voxel-wise given </a:t>
            </a:r>
            <a:r>
              <a:rPr lang="en-US" dirty="0" smtClean="0"/>
              <a:t>the sequence of stimuli based on a real data</a:t>
            </a:r>
          </a:p>
          <a:p>
            <a:r>
              <a:rPr lang="en-US" dirty="0" smtClean="0"/>
              <a:t>Good prediction accuracy indicates the relevance of the voxel for a given perceptual/cognitive task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cxnSp>
        <p:nvCxnSpPr>
          <p:cNvPr id="54" name="Straight Arrow Connector 53"/>
          <p:cNvCxnSpPr/>
          <p:nvPr/>
        </p:nvCxnSpPr>
        <p:spPr bwMode="auto">
          <a:xfrm rot="16200000" flipV="1">
            <a:off x="534321" y="2489693"/>
            <a:ext cx="335890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693449" y="2657183"/>
            <a:ext cx="1586613" cy="289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rot="16200000" flipV="1">
            <a:off x="1134338" y="2489693"/>
            <a:ext cx="335890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2161" y="205928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V="1">
            <a:off x="734162" y="2489692"/>
            <a:ext cx="335889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rot="16200000" flipV="1">
            <a:off x="1363574" y="2489692"/>
            <a:ext cx="335889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rot="16200000" flipV="1">
            <a:off x="1797403" y="2489692"/>
            <a:ext cx="335889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162177" y="205928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8800" y="205928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05928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1389092" y="2059280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2184027" y="2048038"/>
            <a:ext cx="800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predict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57200" y="1447800"/>
            <a:ext cx="197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Testing data set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 rot="16200000">
            <a:off x="2699178" y="2305050"/>
            <a:ext cx="1219200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Predictor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2413428" y="2438400"/>
            <a:ext cx="405972" cy="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708828" y="2438400"/>
            <a:ext cx="405972" cy="1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block-visual-120feat-smoothed-top.gif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888" y="2362200"/>
            <a:ext cx="952500" cy="9144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096000" y="3048000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Compare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7364893" y="197822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Brain Map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7315200" y="3276600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Relevant </a:t>
            </a:r>
          </a:p>
          <a:p>
            <a:pPr algn="ctr"/>
            <a:r>
              <a:rPr lang="en-US" sz="1600" dirty="0" smtClean="0"/>
              <a:t>voxels</a:t>
            </a:r>
            <a:endParaRPr lang="en-US" sz="1600" dirty="0"/>
          </a:p>
        </p:txBody>
      </p:sp>
      <p:pic>
        <p:nvPicPr>
          <p:cNvPr id="83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09800"/>
            <a:ext cx="10656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4343400" y="1828800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Predicted  BOLD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4419600" y="3505200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Original BOLD</a:t>
            </a:r>
            <a:endParaRPr lang="en-US" sz="1600" dirty="0"/>
          </a:p>
        </p:txBody>
      </p:sp>
      <p:pic>
        <p:nvPicPr>
          <p:cNvPr id="86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895600"/>
            <a:ext cx="106567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" name="Object 3"/>
          <p:cNvGraphicFramePr>
            <a:graphicFrameLocks noChangeAspect="1"/>
          </p:cNvGraphicFramePr>
          <p:nvPr/>
        </p:nvGraphicFramePr>
        <p:xfrm>
          <a:off x="4267200" y="2286001"/>
          <a:ext cx="3932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6" imgW="342751" imgH="253890" progId="Equation.3">
                  <p:embed/>
                </p:oleObj>
              </mc:Choice>
              <mc:Fallback>
                <p:oleObj name="Equation" r:id="rId6" imgW="342751" imgH="25389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1"/>
                        <a:ext cx="393251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4"/>
          <p:cNvGraphicFramePr>
            <a:graphicFrameLocks noChangeAspect="1"/>
          </p:cNvGraphicFramePr>
          <p:nvPr/>
        </p:nvGraphicFramePr>
        <p:xfrm>
          <a:off x="4267200" y="2971800"/>
          <a:ext cx="39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8" imgW="342751" imgH="253890" progId="Equation.3">
                  <p:embed/>
                </p:oleObj>
              </mc:Choice>
              <mc:Fallback>
                <p:oleObj name="Equation" r:id="rId8" imgW="342751" imgH="25389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0"/>
                        <a:ext cx="393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ight Arrow 88"/>
          <p:cNvSpPr/>
          <p:nvPr/>
        </p:nvSpPr>
        <p:spPr>
          <a:xfrm>
            <a:off x="6248400" y="2667000"/>
            <a:ext cx="762000" cy="2286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3048000" y="12192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BOLD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ach voxel activity is </a:t>
            </a:r>
            <a:r>
              <a:rPr lang="en-US" dirty="0"/>
              <a:t>described by an unknown </a:t>
            </a:r>
            <a:r>
              <a:rPr lang="en-US" dirty="0" smtClean="0"/>
              <a:t>function encoding the dependency of voxel from the entire stimuli  sequence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This </a:t>
            </a:r>
            <a:r>
              <a:rPr lang="en-US" dirty="0" smtClean="0"/>
              <a:t>process may </a:t>
            </a:r>
            <a:r>
              <a:rPr lang="en-US" dirty="0"/>
              <a:t>be </a:t>
            </a:r>
            <a:r>
              <a:rPr lang="en-US" dirty="0" smtClean="0"/>
              <a:t>defined as: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 smtClean="0">
                <a:latin typeface="Times New Roman"/>
                <a:cs typeface="Times New Roman"/>
              </a:rPr>
              <a:t>g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dirty="0" smtClean="0"/>
              <a:t> </a:t>
            </a:r>
            <a:r>
              <a:rPr lang="en-US" dirty="0"/>
              <a:t>are the </a:t>
            </a:r>
            <a:r>
              <a:rPr lang="en-US" dirty="0" smtClean="0"/>
              <a:t>transition and the output functions parameterized on </a:t>
            </a:r>
            <a:r>
              <a:rPr lang="en-US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 and </a:t>
            </a:r>
            <a:r>
              <a:rPr lang="en-US" dirty="0" err="1" smtClean="0">
                <a:latin typeface="Times New Roman"/>
                <a:cs typeface="Times New Roman"/>
              </a:rPr>
              <a:t>Θ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i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338762"/>
              </p:ext>
            </p:extLst>
          </p:nvPr>
        </p:nvGraphicFramePr>
        <p:xfrm>
          <a:off x="914400" y="2819400"/>
          <a:ext cx="3276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2197100" imgH="241300" progId="Equation.3">
                  <p:embed/>
                </p:oleObj>
              </mc:Choice>
              <mc:Fallback>
                <p:oleObj name="Equation" r:id="rId4" imgW="2197100" imgH="2413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32766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74674"/>
              </p:ext>
            </p:extLst>
          </p:nvPr>
        </p:nvGraphicFramePr>
        <p:xfrm>
          <a:off x="966788" y="4537075"/>
          <a:ext cx="39100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6" imgW="2603500" imgH="571500" progId="Equation.3">
                  <p:embed/>
                </p:oleObj>
              </mc:Choice>
              <mc:Fallback>
                <p:oleObj name="Equation" r:id="rId6" imgW="2603500" imgH="571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537075"/>
                        <a:ext cx="3910012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4568178"/>
            <a:ext cx="20581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the internal state</a:t>
            </a:r>
          </a:p>
          <a:p>
            <a:endParaRPr lang="en-US" sz="1000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the voxel behavior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Computing Model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Computational paradigm based on the recurrent networks of spiking neurons</a:t>
            </a:r>
          </a:p>
          <a:p>
            <a:pPr lvl="1"/>
            <a:r>
              <a:rPr lang="en-US" sz="1600" dirty="0" smtClean="0"/>
              <a:t>The recurrent nature of the connections project  the time-varying stimuli into a reverberating pattern of activations, which is then read out by any learner (decoder) to generate the required BOLD signal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Implementation details:</a:t>
            </a:r>
          </a:p>
          <a:p>
            <a:pPr lvl="1"/>
            <a:r>
              <a:rPr lang="en-US" sz="1600" b="1" dirty="0" smtClean="0"/>
              <a:t>A Reservoir</a:t>
            </a:r>
            <a:r>
              <a:rPr lang="en-US" sz="1600" dirty="0" smtClean="0"/>
              <a:t> – an LSM network based on LIF neurons with fixed weights</a:t>
            </a:r>
          </a:p>
          <a:p>
            <a:pPr lvl="1"/>
            <a:r>
              <a:rPr lang="en-US" sz="1600" b="1" dirty="0" smtClean="0"/>
              <a:t>Decoders</a:t>
            </a:r>
            <a:r>
              <a:rPr lang="en-US" sz="1600" dirty="0" smtClean="0"/>
              <a:t> – voxel-wise MLP trained with the resilient back-propagation algorithm </a:t>
            </a:r>
          </a:p>
          <a:p>
            <a:pPr lvl="1"/>
            <a:endParaRPr 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3400" y="2495836"/>
            <a:ext cx="4144262" cy="2838164"/>
            <a:chOff x="5147892" y="3048000"/>
            <a:chExt cx="4144262" cy="2838164"/>
          </a:xfrm>
        </p:grpSpPr>
        <p:grpSp>
          <p:nvGrpSpPr>
            <p:cNvPr id="14" name="Group 17"/>
            <p:cNvGrpSpPr/>
            <p:nvPr/>
          </p:nvGrpSpPr>
          <p:grpSpPr>
            <a:xfrm>
              <a:off x="5147892" y="3429000"/>
              <a:ext cx="4144262" cy="2457164"/>
              <a:chOff x="4689017" y="3912859"/>
              <a:chExt cx="4144262" cy="2457164"/>
            </a:xfrm>
          </p:grpSpPr>
          <p:grpSp>
            <p:nvGrpSpPr>
              <p:cNvPr id="17" name="Group 183"/>
              <p:cNvGrpSpPr/>
              <p:nvPr/>
            </p:nvGrpSpPr>
            <p:grpSpPr>
              <a:xfrm>
                <a:off x="4917822" y="3912859"/>
                <a:ext cx="3505200" cy="2183141"/>
                <a:chOff x="4917822" y="4049502"/>
                <a:chExt cx="3505200" cy="2183141"/>
              </a:xfrm>
            </p:grpSpPr>
            <p:grpSp>
              <p:nvGrpSpPr>
                <p:cNvPr id="18" name="Group 171"/>
                <p:cNvGrpSpPr/>
                <p:nvPr/>
              </p:nvGrpSpPr>
              <p:grpSpPr>
                <a:xfrm>
                  <a:off x="5502192" y="4049502"/>
                  <a:ext cx="2220470" cy="2183141"/>
                  <a:chOff x="5502192" y="4049502"/>
                  <a:chExt cx="2220470" cy="2183141"/>
                </a:xfrm>
              </p:grpSpPr>
              <p:sp>
                <p:nvSpPr>
                  <p:cNvPr id="3" name="Oval 2"/>
                  <p:cNvSpPr>
                    <a:spLocks noChangeAspect="1"/>
                  </p:cNvSpPr>
                  <p:nvPr/>
                </p:nvSpPr>
                <p:spPr>
                  <a:xfrm>
                    <a:off x="6553200" y="43434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/>
                  <p:cNvSpPr>
                    <a:spLocks noChangeAspect="1"/>
                  </p:cNvSpPr>
                  <p:nvPr/>
                </p:nvSpPr>
                <p:spPr>
                  <a:xfrm>
                    <a:off x="6096000" y="45720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Oval 11"/>
                  <p:cNvSpPr>
                    <a:spLocks noChangeAspect="1"/>
                  </p:cNvSpPr>
                  <p:nvPr/>
                </p:nvSpPr>
                <p:spPr>
                  <a:xfrm>
                    <a:off x="6858000" y="46482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>
                    <a:spLocks noChangeAspect="1"/>
                  </p:cNvSpPr>
                  <p:nvPr/>
                </p:nvSpPr>
                <p:spPr>
                  <a:xfrm>
                    <a:off x="6553200" y="46482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/>
                  <p:cNvSpPr>
                    <a:spLocks noChangeAspect="1"/>
                  </p:cNvSpPr>
                  <p:nvPr/>
                </p:nvSpPr>
                <p:spPr>
                  <a:xfrm>
                    <a:off x="7010400" y="44196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/>
                  <p:cNvSpPr>
                    <a:spLocks noChangeAspect="1"/>
                  </p:cNvSpPr>
                  <p:nvPr/>
                </p:nvSpPr>
                <p:spPr>
                  <a:xfrm>
                    <a:off x="6629400" y="57912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Oval 19"/>
                  <p:cNvSpPr>
                    <a:spLocks noChangeAspect="1"/>
                  </p:cNvSpPr>
                  <p:nvPr/>
                </p:nvSpPr>
                <p:spPr>
                  <a:xfrm>
                    <a:off x="7467600" y="52578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>
                    <a:spLocks noChangeAspect="1"/>
                  </p:cNvSpPr>
                  <p:nvPr/>
                </p:nvSpPr>
                <p:spPr>
                  <a:xfrm>
                    <a:off x="7162800" y="50292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>
                    <a:spLocks noChangeAspect="1"/>
                  </p:cNvSpPr>
                  <p:nvPr/>
                </p:nvSpPr>
                <p:spPr>
                  <a:xfrm>
                    <a:off x="6019800" y="52578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/>
                  <p:cNvSpPr>
                    <a:spLocks noChangeAspect="1"/>
                  </p:cNvSpPr>
                  <p:nvPr/>
                </p:nvSpPr>
                <p:spPr>
                  <a:xfrm>
                    <a:off x="6324600" y="51816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>
                    <a:spLocks noChangeAspect="1"/>
                  </p:cNvSpPr>
                  <p:nvPr/>
                </p:nvSpPr>
                <p:spPr>
                  <a:xfrm>
                    <a:off x="5715000" y="48768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>
                    <a:spLocks noChangeAspect="1"/>
                  </p:cNvSpPr>
                  <p:nvPr/>
                </p:nvSpPr>
                <p:spPr>
                  <a:xfrm>
                    <a:off x="6781800" y="51054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>
                    <a:spLocks noChangeAspect="1"/>
                  </p:cNvSpPr>
                  <p:nvPr/>
                </p:nvSpPr>
                <p:spPr>
                  <a:xfrm>
                    <a:off x="7162800" y="54864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>
                    <a:spLocks noChangeAspect="1"/>
                  </p:cNvSpPr>
                  <p:nvPr/>
                </p:nvSpPr>
                <p:spPr>
                  <a:xfrm>
                    <a:off x="5791200" y="56388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>
                    <a:spLocks noChangeAspect="1"/>
                  </p:cNvSpPr>
                  <p:nvPr/>
                </p:nvSpPr>
                <p:spPr>
                  <a:xfrm>
                    <a:off x="6324600" y="48768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>
                    <a:spLocks noChangeAspect="1"/>
                  </p:cNvSpPr>
                  <p:nvPr/>
                </p:nvSpPr>
                <p:spPr>
                  <a:xfrm>
                    <a:off x="6553200" y="5410200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" name="Straight Arrow Connector 7"/>
                  <p:cNvCxnSpPr>
                    <a:stCxn id="29" idx="7"/>
                    <a:endCxn id="22" idx="3"/>
                  </p:cNvCxnSpPr>
                  <p:nvPr/>
                </p:nvCxnSpPr>
                <p:spPr>
                  <a:xfrm flipV="1">
                    <a:off x="5861874" y="5328474"/>
                    <a:ext cx="170052" cy="3224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Arrow Connector 31"/>
                  <p:cNvCxnSpPr>
                    <a:stCxn id="25" idx="4"/>
                    <a:endCxn id="29" idx="0"/>
                  </p:cNvCxnSpPr>
                  <p:nvPr/>
                </p:nvCxnSpPr>
                <p:spPr>
                  <a:xfrm>
                    <a:off x="5756400" y="4959600"/>
                    <a:ext cx="76200" cy="679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>
                    <a:stCxn id="29" idx="6"/>
                  </p:cNvCxnSpPr>
                  <p:nvPr/>
                </p:nvCxnSpPr>
                <p:spPr>
                  <a:xfrm flipV="1">
                    <a:off x="5874000" y="5486400"/>
                    <a:ext cx="679200" cy="1938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33"/>
                  <p:cNvCxnSpPr>
                    <a:stCxn id="25" idx="7"/>
                    <a:endCxn id="11" idx="3"/>
                  </p:cNvCxnSpPr>
                  <p:nvPr/>
                </p:nvCxnSpPr>
                <p:spPr>
                  <a:xfrm flipV="1">
                    <a:off x="5785674" y="4642674"/>
                    <a:ext cx="322452" cy="2462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>
                    <a:stCxn id="22" idx="1"/>
                    <a:endCxn id="25" idx="5"/>
                  </p:cNvCxnSpPr>
                  <p:nvPr/>
                </p:nvCxnSpPr>
                <p:spPr>
                  <a:xfrm flipH="1" flipV="1">
                    <a:off x="5785674" y="4947474"/>
                    <a:ext cx="246252" cy="3224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>
                    <a:stCxn id="19" idx="0"/>
                    <a:endCxn id="31" idx="4"/>
                  </p:cNvCxnSpPr>
                  <p:nvPr/>
                </p:nvCxnSpPr>
                <p:spPr>
                  <a:xfrm flipH="1" flipV="1">
                    <a:off x="6594600" y="5493000"/>
                    <a:ext cx="76200" cy="298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28" idx="2"/>
                    <a:endCxn id="19" idx="6"/>
                  </p:cNvCxnSpPr>
                  <p:nvPr/>
                </p:nvCxnSpPr>
                <p:spPr>
                  <a:xfrm flipH="1">
                    <a:off x="6712200" y="5527800"/>
                    <a:ext cx="450600" cy="3048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>
                    <a:stCxn id="24" idx="2"/>
                    <a:endCxn id="22" idx="7"/>
                  </p:cNvCxnSpPr>
                  <p:nvPr/>
                </p:nvCxnSpPr>
                <p:spPr>
                  <a:xfrm flipH="1">
                    <a:off x="6090474" y="5223000"/>
                    <a:ext cx="234126" cy="469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/>
                  <p:cNvCxnSpPr/>
                  <p:nvPr/>
                </p:nvCxnSpPr>
                <p:spPr>
                  <a:xfrm flipH="1">
                    <a:off x="6629400" y="5181600"/>
                    <a:ext cx="152400" cy="2341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/>
                  <p:cNvCxnSpPr>
                    <a:stCxn id="24" idx="5"/>
                    <a:endCxn id="31" idx="1"/>
                  </p:cNvCxnSpPr>
                  <p:nvPr/>
                </p:nvCxnSpPr>
                <p:spPr>
                  <a:xfrm>
                    <a:off x="6395274" y="5252274"/>
                    <a:ext cx="170052" cy="1700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Arrow Connector 52"/>
                  <p:cNvCxnSpPr>
                    <a:stCxn id="31" idx="0"/>
                    <a:endCxn id="13" idx="4"/>
                  </p:cNvCxnSpPr>
                  <p:nvPr/>
                </p:nvCxnSpPr>
                <p:spPr>
                  <a:xfrm flipV="1">
                    <a:off x="6594600" y="4731000"/>
                    <a:ext cx="0" cy="679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>
                    <a:stCxn id="19" idx="7"/>
                    <a:endCxn id="21" idx="3"/>
                  </p:cNvCxnSpPr>
                  <p:nvPr/>
                </p:nvCxnSpPr>
                <p:spPr>
                  <a:xfrm flipV="1">
                    <a:off x="6700074" y="5099874"/>
                    <a:ext cx="474852" cy="7034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Arrow Connector 54"/>
                  <p:cNvCxnSpPr>
                    <a:stCxn id="29" idx="5"/>
                    <a:endCxn id="19" idx="2"/>
                  </p:cNvCxnSpPr>
                  <p:nvPr/>
                </p:nvCxnSpPr>
                <p:spPr>
                  <a:xfrm>
                    <a:off x="5861874" y="5709474"/>
                    <a:ext cx="767526" cy="1231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21" idx="4"/>
                    <a:endCxn id="28" idx="0"/>
                  </p:cNvCxnSpPr>
                  <p:nvPr/>
                </p:nvCxnSpPr>
                <p:spPr>
                  <a:xfrm>
                    <a:off x="7204200" y="5112000"/>
                    <a:ext cx="0" cy="3744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Arrow Connector 77"/>
                  <p:cNvCxnSpPr>
                    <a:stCxn id="30" idx="4"/>
                    <a:endCxn id="24" idx="0"/>
                  </p:cNvCxnSpPr>
                  <p:nvPr/>
                </p:nvCxnSpPr>
                <p:spPr>
                  <a:xfrm>
                    <a:off x="6366000" y="4959600"/>
                    <a:ext cx="0" cy="222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Arrow Connector 78"/>
                  <p:cNvCxnSpPr>
                    <a:stCxn id="11" idx="7"/>
                    <a:endCxn id="3" idx="2"/>
                  </p:cNvCxnSpPr>
                  <p:nvPr/>
                </p:nvCxnSpPr>
                <p:spPr>
                  <a:xfrm flipV="1">
                    <a:off x="6166674" y="4384800"/>
                    <a:ext cx="386526" cy="1993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Arrow Connector 79"/>
                  <p:cNvCxnSpPr>
                    <a:stCxn id="11" idx="5"/>
                  </p:cNvCxnSpPr>
                  <p:nvPr/>
                </p:nvCxnSpPr>
                <p:spPr>
                  <a:xfrm flipH="1">
                    <a:off x="6096000" y="4642674"/>
                    <a:ext cx="70674" cy="6151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Arrow Connector 80"/>
                  <p:cNvCxnSpPr>
                    <a:stCxn id="11" idx="5"/>
                    <a:endCxn id="30" idx="1"/>
                  </p:cNvCxnSpPr>
                  <p:nvPr/>
                </p:nvCxnSpPr>
                <p:spPr>
                  <a:xfrm>
                    <a:off x="6166674" y="4642674"/>
                    <a:ext cx="170052" cy="2462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Arrow Connector 81"/>
                  <p:cNvCxnSpPr>
                    <a:stCxn id="13" idx="2"/>
                    <a:endCxn id="11" idx="6"/>
                  </p:cNvCxnSpPr>
                  <p:nvPr/>
                </p:nvCxnSpPr>
                <p:spPr>
                  <a:xfrm flipH="1" flipV="1">
                    <a:off x="6178800" y="4613400"/>
                    <a:ext cx="374400" cy="76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Arrow Connector 82"/>
                  <p:cNvCxnSpPr>
                    <a:stCxn id="12" idx="4"/>
                    <a:endCxn id="27" idx="0"/>
                  </p:cNvCxnSpPr>
                  <p:nvPr/>
                </p:nvCxnSpPr>
                <p:spPr>
                  <a:xfrm flipH="1">
                    <a:off x="6823200" y="4731000"/>
                    <a:ext cx="76200" cy="3744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>
                    <a:stCxn id="27" idx="1"/>
                    <a:endCxn id="13" idx="5"/>
                  </p:cNvCxnSpPr>
                  <p:nvPr/>
                </p:nvCxnSpPr>
                <p:spPr>
                  <a:xfrm flipH="1" flipV="1">
                    <a:off x="6623874" y="4718874"/>
                    <a:ext cx="170052" cy="3986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Arrow Connector 103"/>
                  <p:cNvCxnSpPr>
                    <a:stCxn id="15" idx="2"/>
                    <a:endCxn id="3" idx="6"/>
                  </p:cNvCxnSpPr>
                  <p:nvPr/>
                </p:nvCxnSpPr>
                <p:spPr>
                  <a:xfrm flipH="1" flipV="1">
                    <a:off x="6636000" y="4384800"/>
                    <a:ext cx="374400" cy="76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Arrow Connector 104"/>
                  <p:cNvCxnSpPr>
                    <a:stCxn id="3" idx="4"/>
                    <a:endCxn id="12" idx="1"/>
                  </p:cNvCxnSpPr>
                  <p:nvPr/>
                </p:nvCxnSpPr>
                <p:spPr>
                  <a:xfrm>
                    <a:off x="6594600" y="4426200"/>
                    <a:ext cx="275526" cy="2341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Arrow Connector 105"/>
                  <p:cNvCxnSpPr>
                    <a:stCxn id="12" idx="5"/>
                    <a:endCxn id="21" idx="1"/>
                  </p:cNvCxnSpPr>
                  <p:nvPr/>
                </p:nvCxnSpPr>
                <p:spPr>
                  <a:xfrm>
                    <a:off x="6928674" y="4718874"/>
                    <a:ext cx="246252" cy="32245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Arrow Connector 106"/>
                  <p:cNvCxnSpPr>
                    <a:stCxn id="21" idx="6"/>
                    <a:endCxn id="20" idx="1"/>
                  </p:cNvCxnSpPr>
                  <p:nvPr/>
                </p:nvCxnSpPr>
                <p:spPr>
                  <a:xfrm>
                    <a:off x="7245600" y="5070600"/>
                    <a:ext cx="234126" cy="1993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Arrow Connector 117"/>
                  <p:cNvCxnSpPr>
                    <a:stCxn id="20" idx="0"/>
                    <a:endCxn id="15" idx="5"/>
                  </p:cNvCxnSpPr>
                  <p:nvPr/>
                </p:nvCxnSpPr>
                <p:spPr>
                  <a:xfrm flipH="1" flipV="1">
                    <a:off x="7081074" y="4490274"/>
                    <a:ext cx="427926" cy="7675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Arrow Connector 118"/>
                  <p:cNvCxnSpPr>
                    <a:stCxn id="15" idx="4"/>
                    <a:endCxn id="12" idx="7"/>
                  </p:cNvCxnSpPr>
                  <p:nvPr/>
                </p:nvCxnSpPr>
                <p:spPr>
                  <a:xfrm flipH="1">
                    <a:off x="6928674" y="4502400"/>
                    <a:ext cx="123126" cy="1579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>
                    <a:stCxn id="20" idx="3"/>
                    <a:endCxn id="28" idx="6"/>
                  </p:cNvCxnSpPr>
                  <p:nvPr/>
                </p:nvCxnSpPr>
                <p:spPr>
                  <a:xfrm flipH="1">
                    <a:off x="7245600" y="5328474"/>
                    <a:ext cx="234126" cy="199326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urved Connector 127"/>
                  <p:cNvCxnSpPr>
                    <a:stCxn id="11" idx="2"/>
                    <a:endCxn id="11" idx="0"/>
                  </p:cNvCxnSpPr>
                  <p:nvPr/>
                </p:nvCxnSpPr>
                <p:spPr>
                  <a:xfrm rot="10800000" flipH="1">
                    <a:off x="6096000" y="4572000"/>
                    <a:ext cx="41400" cy="41400"/>
                  </a:xfrm>
                  <a:prstGeom prst="curvedConnector4">
                    <a:avLst>
                      <a:gd name="adj1" fmla="val -552174"/>
                      <a:gd name="adj2" fmla="val 652174"/>
                    </a:avLst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urved Connector 143"/>
                  <p:cNvCxnSpPr>
                    <a:stCxn id="19" idx="3"/>
                    <a:endCxn id="19" idx="6"/>
                  </p:cNvCxnSpPr>
                  <p:nvPr/>
                </p:nvCxnSpPr>
                <p:spPr>
                  <a:xfrm rot="5400000" flipH="1" flipV="1">
                    <a:off x="6662226" y="5811900"/>
                    <a:ext cx="29274" cy="70674"/>
                  </a:xfrm>
                  <a:prstGeom prst="curvedConnector4">
                    <a:avLst>
                      <a:gd name="adj1" fmla="val -822320"/>
                      <a:gd name="adj2" fmla="val 423457"/>
                    </a:avLst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urved Connector 152"/>
                  <p:cNvCxnSpPr>
                    <a:stCxn id="27" idx="4"/>
                    <a:endCxn id="27" idx="6"/>
                  </p:cNvCxnSpPr>
                  <p:nvPr/>
                </p:nvCxnSpPr>
                <p:spPr>
                  <a:xfrm rot="5400000" flipH="1" flipV="1">
                    <a:off x="6823200" y="5146800"/>
                    <a:ext cx="41400" cy="41400"/>
                  </a:xfrm>
                  <a:prstGeom prst="curvedConnector4">
                    <a:avLst>
                      <a:gd name="adj1" fmla="val -168720"/>
                      <a:gd name="adj2" fmla="val 498792"/>
                    </a:avLst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5" name="Freeform 164"/>
                  <p:cNvSpPr/>
                  <p:nvPr/>
                </p:nvSpPr>
                <p:spPr>
                  <a:xfrm>
                    <a:off x="5502192" y="4049502"/>
                    <a:ext cx="2220470" cy="2183141"/>
                  </a:xfrm>
                  <a:custGeom>
                    <a:avLst/>
                    <a:gdLst>
                      <a:gd name="connsiteX0" fmla="*/ 274205 w 2479878"/>
                      <a:gd name="connsiteY0" fmla="*/ 193040 h 2455884"/>
                      <a:gd name="connsiteX1" fmla="*/ 27990 w 2479878"/>
                      <a:gd name="connsiteY1" fmla="*/ 1449962 h 2455884"/>
                      <a:gd name="connsiteX2" fmla="*/ 896224 w 2479878"/>
                      <a:gd name="connsiteY2" fmla="*/ 2434767 h 2455884"/>
                      <a:gd name="connsiteX3" fmla="*/ 2282808 w 2479878"/>
                      <a:gd name="connsiteY3" fmla="*/ 1994196 h 2455884"/>
                      <a:gd name="connsiteX4" fmla="*/ 2321684 w 2479878"/>
                      <a:gd name="connsiteY4" fmla="*/ 516989 h 2455884"/>
                      <a:gd name="connsiteX5" fmla="*/ 883266 w 2479878"/>
                      <a:gd name="connsiteY5" fmla="*/ 37545 h 2455884"/>
                      <a:gd name="connsiteX6" fmla="*/ 274205 w 2479878"/>
                      <a:gd name="connsiteY6" fmla="*/ 193040 h 2455884"/>
                      <a:gd name="connsiteX0" fmla="*/ 285208 w 2490881"/>
                      <a:gd name="connsiteY0" fmla="*/ 123653 h 2386497"/>
                      <a:gd name="connsiteX1" fmla="*/ 38993 w 2490881"/>
                      <a:gd name="connsiteY1" fmla="*/ 1380575 h 2386497"/>
                      <a:gd name="connsiteX2" fmla="*/ 907227 w 2490881"/>
                      <a:gd name="connsiteY2" fmla="*/ 2365380 h 2386497"/>
                      <a:gd name="connsiteX3" fmla="*/ 2293811 w 2490881"/>
                      <a:gd name="connsiteY3" fmla="*/ 1924809 h 2386497"/>
                      <a:gd name="connsiteX4" fmla="*/ 2332687 w 2490881"/>
                      <a:gd name="connsiteY4" fmla="*/ 447602 h 2386497"/>
                      <a:gd name="connsiteX5" fmla="*/ 1477411 w 2490881"/>
                      <a:gd name="connsiteY5" fmla="*/ 84779 h 2386497"/>
                      <a:gd name="connsiteX6" fmla="*/ 285208 w 2490881"/>
                      <a:gd name="connsiteY6" fmla="*/ 123653 h 2386497"/>
                      <a:gd name="connsiteX0" fmla="*/ 285208 w 2490881"/>
                      <a:gd name="connsiteY0" fmla="*/ 170528 h 2329708"/>
                      <a:gd name="connsiteX1" fmla="*/ 38993 w 2490881"/>
                      <a:gd name="connsiteY1" fmla="*/ 1323786 h 2329708"/>
                      <a:gd name="connsiteX2" fmla="*/ 907227 w 2490881"/>
                      <a:gd name="connsiteY2" fmla="*/ 2308591 h 2329708"/>
                      <a:gd name="connsiteX3" fmla="*/ 2293811 w 2490881"/>
                      <a:gd name="connsiteY3" fmla="*/ 1868020 h 2329708"/>
                      <a:gd name="connsiteX4" fmla="*/ 2332687 w 2490881"/>
                      <a:gd name="connsiteY4" fmla="*/ 390813 h 2329708"/>
                      <a:gd name="connsiteX5" fmla="*/ 1477411 w 2490881"/>
                      <a:gd name="connsiteY5" fmla="*/ 27990 h 2329708"/>
                      <a:gd name="connsiteX6" fmla="*/ 285208 w 2490881"/>
                      <a:gd name="connsiteY6" fmla="*/ 170528 h 2329708"/>
                      <a:gd name="connsiteX0" fmla="*/ 285208 w 2440551"/>
                      <a:gd name="connsiteY0" fmla="*/ 179058 h 2337070"/>
                      <a:gd name="connsiteX1" fmla="*/ 38993 w 2440551"/>
                      <a:gd name="connsiteY1" fmla="*/ 1332316 h 2337070"/>
                      <a:gd name="connsiteX2" fmla="*/ 907227 w 2440551"/>
                      <a:gd name="connsiteY2" fmla="*/ 2317121 h 2337070"/>
                      <a:gd name="connsiteX3" fmla="*/ 2293811 w 2440551"/>
                      <a:gd name="connsiteY3" fmla="*/ 1876550 h 2337070"/>
                      <a:gd name="connsiteX4" fmla="*/ 2241976 w 2440551"/>
                      <a:gd name="connsiteY4" fmla="*/ 515965 h 2337070"/>
                      <a:gd name="connsiteX5" fmla="*/ 1477411 w 2440551"/>
                      <a:gd name="connsiteY5" fmla="*/ 36520 h 2337070"/>
                      <a:gd name="connsiteX6" fmla="*/ 285208 w 2440551"/>
                      <a:gd name="connsiteY6" fmla="*/ 179058 h 2337070"/>
                      <a:gd name="connsiteX0" fmla="*/ 285208 w 2384455"/>
                      <a:gd name="connsiteY0" fmla="*/ 179058 h 2329706"/>
                      <a:gd name="connsiteX1" fmla="*/ 38993 w 2384455"/>
                      <a:gd name="connsiteY1" fmla="*/ 1332316 h 2329706"/>
                      <a:gd name="connsiteX2" fmla="*/ 907227 w 2384455"/>
                      <a:gd name="connsiteY2" fmla="*/ 2317121 h 2329706"/>
                      <a:gd name="connsiteX3" fmla="*/ 2177182 w 2384455"/>
                      <a:gd name="connsiteY3" fmla="*/ 1798802 h 2329706"/>
                      <a:gd name="connsiteX4" fmla="*/ 2241976 w 2384455"/>
                      <a:gd name="connsiteY4" fmla="*/ 515965 h 2329706"/>
                      <a:gd name="connsiteX5" fmla="*/ 1477411 w 2384455"/>
                      <a:gd name="connsiteY5" fmla="*/ 36520 h 2329706"/>
                      <a:gd name="connsiteX6" fmla="*/ 285208 w 2384455"/>
                      <a:gd name="connsiteY6" fmla="*/ 179058 h 2329706"/>
                      <a:gd name="connsiteX0" fmla="*/ 286126 w 2384702"/>
                      <a:gd name="connsiteY0" fmla="*/ 179058 h 2205200"/>
                      <a:gd name="connsiteX1" fmla="*/ 39911 w 2384702"/>
                      <a:gd name="connsiteY1" fmla="*/ 1332316 h 2205200"/>
                      <a:gd name="connsiteX2" fmla="*/ 921103 w 2384702"/>
                      <a:gd name="connsiteY2" fmla="*/ 2187542 h 2205200"/>
                      <a:gd name="connsiteX3" fmla="*/ 2178100 w 2384702"/>
                      <a:gd name="connsiteY3" fmla="*/ 1798802 h 2205200"/>
                      <a:gd name="connsiteX4" fmla="*/ 2242894 w 2384702"/>
                      <a:gd name="connsiteY4" fmla="*/ 515965 h 2205200"/>
                      <a:gd name="connsiteX5" fmla="*/ 1478329 w 2384702"/>
                      <a:gd name="connsiteY5" fmla="*/ 36520 h 2205200"/>
                      <a:gd name="connsiteX6" fmla="*/ 286126 w 2384702"/>
                      <a:gd name="connsiteY6" fmla="*/ 179058 h 2205200"/>
                      <a:gd name="connsiteX0" fmla="*/ 394115 w 2363104"/>
                      <a:gd name="connsiteY0" fmla="*/ 224459 h 2185811"/>
                      <a:gd name="connsiteX1" fmla="*/ 18313 w 2363104"/>
                      <a:gd name="connsiteY1" fmla="*/ 1312927 h 2185811"/>
                      <a:gd name="connsiteX2" fmla="*/ 899505 w 2363104"/>
                      <a:gd name="connsiteY2" fmla="*/ 2168153 h 2185811"/>
                      <a:gd name="connsiteX3" fmla="*/ 2156502 w 2363104"/>
                      <a:gd name="connsiteY3" fmla="*/ 1779413 h 2185811"/>
                      <a:gd name="connsiteX4" fmla="*/ 2221296 w 2363104"/>
                      <a:gd name="connsiteY4" fmla="*/ 496576 h 2185811"/>
                      <a:gd name="connsiteX5" fmla="*/ 1456731 w 2363104"/>
                      <a:gd name="connsiteY5" fmla="*/ 17131 h 2185811"/>
                      <a:gd name="connsiteX6" fmla="*/ 394115 w 2363104"/>
                      <a:gd name="connsiteY6" fmla="*/ 224459 h 2185811"/>
                      <a:gd name="connsiteX0" fmla="*/ 285846 w 2254835"/>
                      <a:gd name="connsiteY0" fmla="*/ 223360 h 2187616"/>
                      <a:gd name="connsiteX1" fmla="*/ 26672 w 2254835"/>
                      <a:gd name="connsiteY1" fmla="*/ 1259996 h 2187616"/>
                      <a:gd name="connsiteX2" fmla="*/ 791236 w 2254835"/>
                      <a:gd name="connsiteY2" fmla="*/ 2167054 h 2187616"/>
                      <a:gd name="connsiteX3" fmla="*/ 2048233 w 2254835"/>
                      <a:gd name="connsiteY3" fmla="*/ 1778314 h 2187616"/>
                      <a:gd name="connsiteX4" fmla="*/ 2113027 w 2254835"/>
                      <a:gd name="connsiteY4" fmla="*/ 495477 h 2187616"/>
                      <a:gd name="connsiteX5" fmla="*/ 1348462 w 2254835"/>
                      <a:gd name="connsiteY5" fmla="*/ 16032 h 2187616"/>
                      <a:gd name="connsiteX6" fmla="*/ 285846 w 2254835"/>
                      <a:gd name="connsiteY6" fmla="*/ 223360 h 2187616"/>
                      <a:gd name="connsiteX0" fmla="*/ 274256 w 2243245"/>
                      <a:gd name="connsiteY0" fmla="*/ 229512 h 2181002"/>
                      <a:gd name="connsiteX1" fmla="*/ 28041 w 2243245"/>
                      <a:gd name="connsiteY1" fmla="*/ 1512350 h 2181002"/>
                      <a:gd name="connsiteX2" fmla="*/ 779646 w 2243245"/>
                      <a:gd name="connsiteY2" fmla="*/ 2173206 h 2181002"/>
                      <a:gd name="connsiteX3" fmla="*/ 2036643 w 2243245"/>
                      <a:gd name="connsiteY3" fmla="*/ 1784466 h 2181002"/>
                      <a:gd name="connsiteX4" fmla="*/ 2101437 w 2243245"/>
                      <a:gd name="connsiteY4" fmla="*/ 501629 h 2181002"/>
                      <a:gd name="connsiteX5" fmla="*/ 1336872 w 2243245"/>
                      <a:gd name="connsiteY5" fmla="*/ 22184 h 2181002"/>
                      <a:gd name="connsiteX6" fmla="*/ 274256 w 2243245"/>
                      <a:gd name="connsiteY6" fmla="*/ 229512 h 2181002"/>
                      <a:gd name="connsiteX0" fmla="*/ 251481 w 2220470"/>
                      <a:gd name="connsiteY0" fmla="*/ 226627 h 2183141"/>
                      <a:gd name="connsiteX1" fmla="*/ 31183 w 2220470"/>
                      <a:gd name="connsiteY1" fmla="*/ 1405801 h 2183141"/>
                      <a:gd name="connsiteX2" fmla="*/ 756871 w 2220470"/>
                      <a:gd name="connsiteY2" fmla="*/ 2170321 h 2183141"/>
                      <a:gd name="connsiteX3" fmla="*/ 2013868 w 2220470"/>
                      <a:gd name="connsiteY3" fmla="*/ 1781581 h 2183141"/>
                      <a:gd name="connsiteX4" fmla="*/ 2078662 w 2220470"/>
                      <a:gd name="connsiteY4" fmla="*/ 498744 h 2183141"/>
                      <a:gd name="connsiteX5" fmla="*/ 1314097 w 2220470"/>
                      <a:gd name="connsiteY5" fmla="*/ 19299 h 2183141"/>
                      <a:gd name="connsiteX6" fmla="*/ 251481 w 2220470"/>
                      <a:gd name="connsiteY6" fmla="*/ 226627 h 2183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0470" h="2183141">
                        <a:moveTo>
                          <a:pt x="251481" y="226627"/>
                        </a:moveTo>
                        <a:cubicBezTo>
                          <a:pt x="37662" y="457711"/>
                          <a:pt x="-53049" y="1081852"/>
                          <a:pt x="31183" y="1405801"/>
                        </a:cubicBezTo>
                        <a:cubicBezTo>
                          <a:pt x="115415" y="1729750"/>
                          <a:pt x="426424" y="2107691"/>
                          <a:pt x="756871" y="2170321"/>
                        </a:cubicBezTo>
                        <a:cubicBezTo>
                          <a:pt x="1087318" y="2232951"/>
                          <a:pt x="1793570" y="2060177"/>
                          <a:pt x="2013868" y="1781581"/>
                        </a:cubicBezTo>
                        <a:cubicBezTo>
                          <a:pt x="2234167" y="1502985"/>
                          <a:pt x="2311919" y="824852"/>
                          <a:pt x="2078662" y="498744"/>
                        </a:cubicBezTo>
                        <a:cubicBezTo>
                          <a:pt x="1845405" y="172636"/>
                          <a:pt x="1618627" y="64652"/>
                          <a:pt x="1314097" y="19299"/>
                        </a:cubicBezTo>
                        <a:cubicBezTo>
                          <a:pt x="1009567" y="-26054"/>
                          <a:pt x="465300" y="-4457"/>
                          <a:pt x="251481" y="226627"/>
                        </a:cubicBezTo>
                        <a:close/>
                      </a:path>
                    </a:pathLst>
                  </a:custGeom>
                  <a:noFill/>
                  <a:ln w="19050">
                    <a:solidFill>
                      <a:schemeClr val="accent3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179"/>
                <p:cNvGrpSpPr/>
                <p:nvPr/>
              </p:nvGrpSpPr>
              <p:grpSpPr>
                <a:xfrm>
                  <a:off x="4917822" y="4876800"/>
                  <a:ext cx="533400" cy="527546"/>
                  <a:chOff x="4917822" y="4876800"/>
                  <a:chExt cx="533400" cy="527546"/>
                </a:xfrm>
              </p:grpSpPr>
              <p:sp>
                <p:nvSpPr>
                  <p:cNvPr id="23" name="Oval 22"/>
                  <p:cNvSpPr>
                    <a:spLocks noChangeAspect="1"/>
                  </p:cNvSpPr>
                  <p:nvPr/>
                </p:nvSpPr>
                <p:spPr>
                  <a:xfrm>
                    <a:off x="4917822" y="5099672"/>
                    <a:ext cx="82800" cy="828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6" name="Straight Arrow Connector 165"/>
                  <p:cNvCxnSpPr>
                    <a:stCxn id="23" idx="7"/>
                  </p:cNvCxnSpPr>
                  <p:nvPr/>
                </p:nvCxnSpPr>
                <p:spPr>
                  <a:xfrm flipV="1">
                    <a:off x="4988496" y="4876800"/>
                    <a:ext cx="462726" cy="23499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Arrow Connector 168"/>
                  <p:cNvCxnSpPr>
                    <a:stCxn id="23" idx="5"/>
                  </p:cNvCxnSpPr>
                  <p:nvPr/>
                </p:nvCxnSpPr>
                <p:spPr>
                  <a:xfrm>
                    <a:off x="4988496" y="5170346"/>
                    <a:ext cx="462726" cy="234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182"/>
                <p:cNvGrpSpPr/>
                <p:nvPr/>
              </p:nvGrpSpPr>
              <p:grpSpPr>
                <a:xfrm>
                  <a:off x="7813422" y="4838700"/>
                  <a:ext cx="609600" cy="609600"/>
                  <a:chOff x="7813422" y="4838700"/>
                  <a:chExt cx="609600" cy="609600"/>
                </a:xfrm>
              </p:grpSpPr>
              <p:cxnSp>
                <p:nvCxnSpPr>
                  <p:cNvPr id="173" name="Straight Arrow Connector 172"/>
                  <p:cNvCxnSpPr/>
                  <p:nvPr/>
                </p:nvCxnSpPr>
                <p:spPr>
                  <a:xfrm>
                    <a:off x="7813422" y="4889500"/>
                    <a:ext cx="464400" cy="234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Arrow Connector 173"/>
                  <p:cNvCxnSpPr/>
                  <p:nvPr/>
                </p:nvCxnSpPr>
                <p:spPr>
                  <a:xfrm flipV="1">
                    <a:off x="7819772" y="5170346"/>
                    <a:ext cx="462726" cy="234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8270622" y="4838700"/>
                    <a:ext cx="1524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5" name="TextBox 184"/>
              <p:cNvSpPr txBox="1"/>
              <p:nvPr/>
            </p:nvSpPr>
            <p:spPr>
              <a:xfrm>
                <a:off x="5989708" y="6062246"/>
                <a:ext cx="10615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</a:rPr>
                  <a:t>Reservoir </a:t>
                </a:r>
                <a:endParaRPr lang="en-US" sz="1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7737017" y="5274346"/>
                <a:ext cx="10962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</a:rPr>
                  <a:t>Voxel-wise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accent5"/>
                    </a:solidFill>
                  </a:rPr>
                  <a:t>decoders</a:t>
                </a:r>
                <a:endParaRPr lang="en-US" sz="1400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689017" y="5105400"/>
                <a:ext cx="6335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accent5"/>
                    </a:solidFill>
                  </a:rPr>
                  <a:t>Input</a:t>
                </a:r>
                <a:endParaRPr lang="en-US" sz="14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934200" y="3048000"/>
              <a:ext cx="435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h</a:t>
              </a:r>
              <a:r>
                <a:rPr lang="en-US" baseline="-25000" dirty="0" err="1" smtClean="0">
                  <a:latin typeface="Times New Roman"/>
                  <a:cs typeface="Times New Roman"/>
                </a:rPr>
                <a:t>Λ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57770" y="3821668"/>
              <a:ext cx="510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g</a:t>
              </a:r>
              <a:r>
                <a:rPr lang="en-US" baseline="-25000" dirty="0" err="1" smtClean="0">
                  <a:latin typeface="Times New Roman"/>
                  <a:cs typeface="Times New Roman"/>
                </a:rPr>
                <a:t>Θ</a:t>
              </a:r>
              <a:r>
                <a:rPr lang="en-US" sz="1600" i="1" baseline="-39000" dirty="0" err="1" smtClean="0">
                  <a:latin typeface="Times New Roman"/>
                  <a:cs typeface="Times New Roman"/>
                </a:rPr>
                <a:t>i</a:t>
              </a:r>
              <a:endParaRPr lang="en-US" sz="1600" i="1" baseline="-39000" dirty="0">
                <a:latin typeface="Times New Roman"/>
                <a:cs typeface="Times New Roman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17313" y="4292350"/>
              <a:ext cx="582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latin typeface="Times New Roman"/>
                  <a:cs typeface="Times New Roman"/>
                </a:rPr>
                <a:t>(</a:t>
              </a:r>
              <a:r>
                <a:rPr lang="en-US" i="1" dirty="0" smtClean="0">
                  <a:latin typeface="Times New Roman"/>
                  <a:cs typeface="Times New Roman"/>
                </a:rPr>
                <a:t>t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4304925"/>
              <a:ext cx="536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S</a:t>
              </a:r>
              <a:r>
                <a:rPr lang="en-US" dirty="0" smtClean="0">
                  <a:latin typeface="Times New Roman"/>
                  <a:cs typeface="Times New Roman"/>
                </a:rPr>
                <a:t>(</a:t>
              </a:r>
              <a:r>
                <a:rPr lang="en-US" i="1" dirty="0" smtClean="0">
                  <a:latin typeface="Times New Roman"/>
                  <a:cs typeface="Times New Roman"/>
                </a:rPr>
                <a:t>t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4800600" y="3562636"/>
          <a:ext cx="391001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4" imgW="2603500" imgH="571500" progId="Equation.3">
                  <p:embed/>
                </p:oleObj>
              </mc:Choice>
              <mc:Fallback>
                <p:oleObj name="Equation" r:id="rId4" imgW="2603500" imgH="5715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62636"/>
                        <a:ext cx="3910012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Material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Synthetic datasets</a:t>
            </a:r>
          </a:p>
          <a:p>
            <a:pPr lvl="1"/>
            <a:r>
              <a:rPr lang="en-US" dirty="0" smtClean="0"/>
              <a:t>Generated with a standard hemodynamic Balloon model plus autoregressive white noise + some parameters adjustments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Both voxels related and not related to the stimuli were generated</a:t>
            </a:r>
          </a:p>
          <a:p>
            <a:r>
              <a:rPr lang="en-US" dirty="0" smtClean="0"/>
              <a:t>3 different experiment designs:</a:t>
            </a:r>
          </a:p>
          <a:p>
            <a:pPr lvl="1"/>
            <a:r>
              <a:rPr lang="en-US" dirty="0" smtClean="0"/>
              <a:t>Block, Event-Related, Fast Event-Related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6800" y="3657600"/>
            <a:ext cx="2886710" cy="1352655"/>
            <a:chOff x="1130707" y="990600"/>
            <a:chExt cx="2886710" cy="1352655"/>
          </a:xfrm>
        </p:grpSpPr>
        <p:cxnSp>
          <p:nvCxnSpPr>
            <p:cNvPr id="8" name="Straight Arrow Connector 7"/>
            <p:cNvCxnSpPr/>
            <p:nvPr/>
          </p:nvCxnSpPr>
          <p:spPr bwMode="auto">
            <a:xfrm rot="16200000" flipV="1">
              <a:off x="899259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 rot="16200000" flipV="1">
              <a:off x="968771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16200000" flipV="1">
              <a:off x="1038283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rot="16200000" flipV="1">
              <a:off x="1107795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16200000" flipV="1">
              <a:off x="1246819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rot="16200000" flipV="1">
              <a:off x="1316331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 rot="16200000" flipV="1">
              <a:off x="1385845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 rot="16200000" flipV="1">
              <a:off x="1177307" y="1779950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274217" y="2159952"/>
              <a:ext cx="2743200" cy="10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 bwMode="auto">
            <a:xfrm>
              <a:off x="3657600" y="2135874"/>
              <a:ext cx="271522" cy="207381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sec</a:t>
              </a:r>
              <a:endParaRPr lang="en-US" sz="105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1130707" y="2051025"/>
              <a:ext cx="181232" cy="213665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0</a:t>
              </a: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273359" y="1468720"/>
              <a:ext cx="1077098" cy="835153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981344 h 2507542"/>
                <a:gd name="connsiteX1" fmla="*/ 131031 w 2653748"/>
                <a:gd name="connsiteY1" fmla="*/ 1958981 h 2507542"/>
                <a:gd name="connsiteX2" fmla="*/ 477651 w 2653748"/>
                <a:gd name="connsiteY2" fmla="*/ 232400 h 2507542"/>
                <a:gd name="connsiteX3" fmla="*/ 917461 w 2653748"/>
                <a:gd name="connsiteY3" fmla="*/ 564579 h 2507542"/>
                <a:gd name="connsiteX4" fmla="*/ 1192696 w 2653748"/>
                <a:gd name="connsiteY4" fmla="*/ 2237415 h 2507542"/>
                <a:gd name="connsiteX5" fmla="*/ 2057400 w 2653748"/>
                <a:gd name="connsiteY5" fmla="*/ 2185342 h 2507542"/>
                <a:gd name="connsiteX6" fmla="*/ 2653748 w 2653748"/>
                <a:gd name="connsiteY6" fmla="*/ 1991284 h 2507542"/>
                <a:gd name="connsiteX0" fmla="*/ 0 w 2653748"/>
                <a:gd name="connsiteY0" fmla="*/ 1981344 h 2433259"/>
                <a:gd name="connsiteX1" fmla="*/ 131031 w 2653748"/>
                <a:gd name="connsiteY1" fmla="*/ 1958981 h 2433259"/>
                <a:gd name="connsiteX2" fmla="*/ 477651 w 2653748"/>
                <a:gd name="connsiteY2" fmla="*/ 232400 h 2433259"/>
                <a:gd name="connsiteX3" fmla="*/ 917461 w 2653748"/>
                <a:gd name="connsiteY3" fmla="*/ 564579 h 2433259"/>
                <a:gd name="connsiteX4" fmla="*/ 1313670 w 2653748"/>
                <a:gd name="connsiteY4" fmla="*/ 1010279 h 2433259"/>
                <a:gd name="connsiteX5" fmla="*/ 1192696 w 2653748"/>
                <a:gd name="connsiteY5" fmla="*/ 2237415 h 2433259"/>
                <a:gd name="connsiteX6" fmla="*/ 2057400 w 2653748"/>
                <a:gd name="connsiteY6" fmla="*/ 2185342 h 2433259"/>
                <a:gd name="connsiteX7" fmla="*/ 2653748 w 2653748"/>
                <a:gd name="connsiteY7" fmla="*/ 1991284 h 2433259"/>
                <a:gd name="connsiteX0" fmla="*/ 0 w 2664602"/>
                <a:gd name="connsiteY0" fmla="*/ 1981344 h 2364846"/>
                <a:gd name="connsiteX1" fmla="*/ 131031 w 2664602"/>
                <a:gd name="connsiteY1" fmla="*/ 1958981 h 2364846"/>
                <a:gd name="connsiteX2" fmla="*/ 477651 w 2664602"/>
                <a:gd name="connsiteY2" fmla="*/ 232400 h 2364846"/>
                <a:gd name="connsiteX3" fmla="*/ 917461 w 2664602"/>
                <a:gd name="connsiteY3" fmla="*/ 564579 h 2364846"/>
                <a:gd name="connsiteX4" fmla="*/ 1313670 w 2664602"/>
                <a:gd name="connsiteY4" fmla="*/ 1010279 h 2364846"/>
                <a:gd name="connsiteX5" fmla="*/ 2644440 w 2664602"/>
                <a:gd name="connsiteY5" fmla="*/ 1420756 h 2364846"/>
                <a:gd name="connsiteX6" fmla="*/ 1192696 w 2664602"/>
                <a:gd name="connsiteY6" fmla="*/ 2237415 h 2364846"/>
                <a:gd name="connsiteX7" fmla="*/ 2057400 w 2664602"/>
                <a:gd name="connsiteY7" fmla="*/ 2185342 h 2364846"/>
                <a:gd name="connsiteX8" fmla="*/ 2653748 w 2664602"/>
                <a:gd name="connsiteY8" fmla="*/ 1991284 h 2364846"/>
                <a:gd name="connsiteX0" fmla="*/ 0 w 2664602"/>
                <a:gd name="connsiteY0" fmla="*/ 1981344 h 2364846"/>
                <a:gd name="connsiteX1" fmla="*/ 131031 w 2664602"/>
                <a:gd name="connsiteY1" fmla="*/ 1958981 h 2364846"/>
                <a:gd name="connsiteX2" fmla="*/ 477651 w 2664602"/>
                <a:gd name="connsiteY2" fmla="*/ 232400 h 2364846"/>
                <a:gd name="connsiteX3" fmla="*/ 757134 w 2664602"/>
                <a:gd name="connsiteY3" fmla="*/ 564579 h 2364846"/>
                <a:gd name="connsiteX4" fmla="*/ 1313670 w 2664602"/>
                <a:gd name="connsiteY4" fmla="*/ 1010279 h 2364846"/>
                <a:gd name="connsiteX5" fmla="*/ 2644440 w 2664602"/>
                <a:gd name="connsiteY5" fmla="*/ 1420756 h 2364846"/>
                <a:gd name="connsiteX6" fmla="*/ 1192696 w 2664602"/>
                <a:gd name="connsiteY6" fmla="*/ 2237415 h 2364846"/>
                <a:gd name="connsiteX7" fmla="*/ 2057400 w 2664602"/>
                <a:gd name="connsiteY7" fmla="*/ 2185342 h 2364846"/>
                <a:gd name="connsiteX8" fmla="*/ 2653748 w 2664602"/>
                <a:gd name="connsiteY8" fmla="*/ 1991284 h 2364846"/>
                <a:gd name="connsiteX0" fmla="*/ 0 w 2664602"/>
                <a:gd name="connsiteY0" fmla="*/ 1981344 h 2364846"/>
                <a:gd name="connsiteX1" fmla="*/ 131031 w 2664602"/>
                <a:gd name="connsiteY1" fmla="*/ 1958981 h 2364846"/>
                <a:gd name="connsiteX2" fmla="*/ 477651 w 2664602"/>
                <a:gd name="connsiteY2" fmla="*/ 232400 h 2364846"/>
                <a:gd name="connsiteX3" fmla="*/ 757134 w 2664602"/>
                <a:gd name="connsiteY3" fmla="*/ 564579 h 2364846"/>
                <a:gd name="connsiteX4" fmla="*/ 1313670 w 2664602"/>
                <a:gd name="connsiteY4" fmla="*/ 1010279 h 2364846"/>
                <a:gd name="connsiteX5" fmla="*/ 2644440 w 2664602"/>
                <a:gd name="connsiteY5" fmla="*/ 1420756 h 2364846"/>
                <a:gd name="connsiteX6" fmla="*/ 1192696 w 2664602"/>
                <a:gd name="connsiteY6" fmla="*/ 2237415 h 2364846"/>
                <a:gd name="connsiteX7" fmla="*/ 2057400 w 2664602"/>
                <a:gd name="connsiteY7" fmla="*/ 2185342 h 2364846"/>
                <a:gd name="connsiteX8" fmla="*/ 2653748 w 2664602"/>
                <a:gd name="connsiteY8" fmla="*/ 1991284 h 23648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844206 h 2227708"/>
                <a:gd name="connsiteX1" fmla="*/ 131031 w 2664602"/>
                <a:gd name="connsiteY1" fmla="*/ 1821843 h 2227708"/>
                <a:gd name="connsiteX2" fmla="*/ 477651 w 2664602"/>
                <a:gd name="connsiteY2" fmla="*/ 95262 h 2227708"/>
                <a:gd name="connsiteX3" fmla="*/ 636889 w 2664602"/>
                <a:gd name="connsiteY3" fmla="*/ 261624 h 2227708"/>
                <a:gd name="connsiteX4" fmla="*/ 1313670 w 2664602"/>
                <a:gd name="connsiteY4" fmla="*/ 873141 h 2227708"/>
                <a:gd name="connsiteX5" fmla="*/ 2644440 w 2664602"/>
                <a:gd name="connsiteY5" fmla="*/ 1283618 h 2227708"/>
                <a:gd name="connsiteX6" fmla="*/ 1192696 w 2664602"/>
                <a:gd name="connsiteY6" fmla="*/ 2100277 h 2227708"/>
                <a:gd name="connsiteX7" fmla="*/ 2057400 w 2664602"/>
                <a:gd name="connsiteY7" fmla="*/ 2048204 h 2227708"/>
                <a:gd name="connsiteX8" fmla="*/ 2653748 w 2664602"/>
                <a:gd name="connsiteY8" fmla="*/ 1854146 h 2227708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404792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404792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811012"/>
                <a:gd name="connsiteY0" fmla="*/ 1748944 h 2132446"/>
                <a:gd name="connsiteX1" fmla="*/ 131031 w 2811012"/>
                <a:gd name="connsiteY1" fmla="*/ 1726581 h 2132446"/>
                <a:gd name="connsiteX2" fmla="*/ 477651 w 2811012"/>
                <a:gd name="connsiteY2" fmla="*/ 0 h 2132446"/>
                <a:gd name="connsiteX3" fmla="*/ 636889 w 2811012"/>
                <a:gd name="connsiteY3" fmla="*/ 166362 h 2132446"/>
                <a:gd name="connsiteX4" fmla="*/ 2192129 w 2811012"/>
                <a:gd name="connsiteY4" fmla="*/ 280430 h 2132446"/>
                <a:gd name="connsiteX5" fmla="*/ 2644440 w 2811012"/>
                <a:gd name="connsiteY5" fmla="*/ 1188356 h 2132446"/>
                <a:gd name="connsiteX6" fmla="*/ 1192696 w 2811012"/>
                <a:gd name="connsiteY6" fmla="*/ 2005015 h 2132446"/>
                <a:gd name="connsiteX7" fmla="*/ 2057400 w 2811012"/>
                <a:gd name="connsiteY7" fmla="*/ 1952942 h 2132446"/>
                <a:gd name="connsiteX8" fmla="*/ 2653748 w 2811012"/>
                <a:gd name="connsiteY8" fmla="*/ 1758884 h 2132446"/>
                <a:gd name="connsiteX0" fmla="*/ 0 w 2653748"/>
                <a:gd name="connsiteY0" fmla="*/ 1748944 h 2132446"/>
                <a:gd name="connsiteX1" fmla="*/ 131031 w 2653748"/>
                <a:gd name="connsiteY1" fmla="*/ 1726581 h 2132446"/>
                <a:gd name="connsiteX2" fmla="*/ 477651 w 2653748"/>
                <a:gd name="connsiteY2" fmla="*/ 0 h 2132446"/>
                <a:gd name="connsiteX3" fmla="*/ 636889 w 2653748"/>
                <a:gd name="connsiteY3" fmla="*/ 166362 h 2132446"/>
                <a:gd name="connsiteX4" fmla="*/ 2192129 w 2653748"/>
                <a:gd name="connsiteY4" fmla="*/ 280430 h 2132446"/>
                <a:gd name="connsiteX5" fmla="*/ 1192696 w 2653748"/>
                <a:gd name="connsiteY5" fmla="*/ 2005015 h 2132446"/>
                <a:gd name="connsiteX6" fmla="*/ 2057400 w 2653748"/>
                <a:gd name="connsiteY6" fmla="*/ 1952942 h 2132446"/>
                <a:gd name="connsiteX7" fmla="*/ 2653748 w 2653748"/>
                <a:gd name="connsiteY7" fmla="*/ 1758884 h 2132446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280430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280430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894239"/>
                <a:gd name="connsiteY0" fmla="*/ 1748944 h 2127065"/>
                <a:gd name="connsiteX1" fmla="*/ 131031 w 2894239"/>
                <a:gd name="connsiteY1" fmla="*/ 1726581 h 2127065"/>
                <a:gd name="connsiteX2" fmla="*/ 477651 w 2894239"/>
                <a:gd name="connsiteY2" fmla="*/ 0 h 2127065"/>
                <a:gd name="connsiteX3" fmla="*/ 636889 w 2894239"/>
                <a:gd name="connsiteY3" fmla="*/ 166362 h 2127065"/>
                <a:gd name="connsiteX4" fmla="*/ 2192129 w 2894239"/>
                <a:gd name="connsiteY4" fmla="*/ 342612 h 2127065"/>
                <a:gd name="connsiteX5" fmla="*/ 2585538 w 2894239"/>
                <a:gd name="connsiteY5" fmla="*/ 1569746 h 2127065"/>
                <a:gd name="connsiteX6" fmla="*/ 2057400 w 2894239"/>
                <a:gd name="connsiteY6" fmla="*/ 1952942 h 2127065"/>
                <a:gd name="connsiteX7" fmla="*/ 2894239 w 2894239"/>
                <a:gd name="connsiteY7" fmla="*/ 1945428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2057400 w 3953066"/>
                <a:gd name="connsiteY6" fmla="*/ 1952942 h 2127065"/>
                <a:gd name="connsiteX7" fmla="*/ 3953066 w 3953066"/>
                <a:gd name="connsiteY7" fmla="*/ 1696702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3219772 w 3953066"/>
                <a:gd name="connsiteY6" fmla="*/ 1828579 h 2127065"/>
                <a:gd name="connsiteX7" fmla="*/ 3953066 w 3953066"/>
                <a:gd name="connsiteY7" fmla="*/ 1696702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3219772 w 3953066"/>
                <a:gd name="connsiteY6" fmla="*/ 1828579 h 2127065"/>
                <a:gd name="connsiteX7" fmla="*/ 3953066 w 3953066"/>
                <a:gd name="connsiteY7" fmla="*/ 1696702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3219772 w 3953066"/>
                <a:gd name="connsiteY6" fmla="*/ 1828579 h 2127065"/>
                <a:gd name="connsiteX7" fmla="*/ 3953066 w 3953066"/>
                <a:gd name="connsiteY7" fmla="*/ 1696702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19772 w 4193557"/>
                <a:gd name="connsiteY6" fmla="*/ 1828579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19772 w 4193557"/>
                <a:gd name="connsiteY6" fmla="*/ 1828579 h 2127065"/>
                <a:gd name="connsiteX7" fmla="*/ 3376891 w 4193557"/>
                <a:gd name="connsiteY7" fmla="*/ 1954824 h 2127065"/>
                <a:gd name="connsiteX8" fmla="*/ 4193557 w 4193557"/>
                <a:gd name="connsiteY8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19772 w 4193557"/>
                <a:gd name="connsiteY6" fmla="*/ 1828579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031802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9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9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05375 w 4193557"/>
                <a:gd name="connsiteY5" fmla="*/ 1631928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05375 w 4193557"/>
                <a:gd name="connsiteY5" fmla="*/ 1631928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05375 w 4193557"/>
                <a:gd name="connsiteY5" fmla="*/ 1631928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557" h="212706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356995" y="37502"/>
                    <a:pt x="477651" y="0"/>
                  </a:cubicBezTo>
                  <a:cubicBezTo>
                    <a:pt x="548605" y="66062"/>
                    <a:pt x="554461" y="53112"/>
                    <a:pt x="636889" y="166362"/>
                  </a:cubicBezTo>
                  <a:cubicBezTo>
                    <a:pt x="856389" y="327100"/>
                    <a:pt x="1693671" y="317713"/>
                    <a:pt x="1951638" y="342612"/>
                  </a:cubicBezTo>
                  <a:cubicBezTo>
                    <a:pt x="2217960" y="379601"/>
                    <a:pt x="2247258" y="1322085"/>
                    <a:pt x="2505375" y="1631928"/>
                  </a:cubicBezTo>
                  <a:cubicBezTo>
                    <a:pt x="2664728" y="1824130"/>
                    <a:pt x="2860417" y="1961920"/>
                    <a:pt x="3266535" y="1864852"/>
                  </a:cubicBezTo>
                  <a:cubicBezTo>
                    <a:pt x="3561259" y="1800512"/>
                    <a:pt x="3990685" y="1773404"/>
                    <a:pt x="4193557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39175" y="990600"/>
              <a:ext cx="938432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a. Block design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16200000" flipV="1">
              <a:off x="2291120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 bwMode="auto">
            <a:xfrm rot="16200000" flipV="1">
              <a:off x="2360632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 bwMode="auto">
            <a:xfrm rot="16200000" flipV="1">
              <a:off x="2430144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rot="16200000" flipV="1">
              <a:off x="2499656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16200000" flipV="1">
              <a:off x="2638680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 rot="16200000" flipV="1">
              <a:off x="2708192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rot="16200000" flipV="1">
              <a:off x="2777706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2569168" y="1783080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 bwMode="auto">
            <a:xfrm>
              <a:off x="2656702" y="1472184"/>
              <a:ext cx="1077098" cy="835153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981344 h 2507542"/>
                <a:gd name="connsiteX1" fmla="*/ 131031 w 2653748"/>
                <a:gd name="connsiteY1" fmla="*/ 1958981 h 2507542"/>
                <a:gd name="connsiteX2" fmla="*/ 477651 w 2653748"/>
                <a:gd name="connsiteY2" fmla="*/ 232400 h 2507542"/>
                <a:gd name="connsiteX3" fmla="*/ 917461 w 2653748"/>
                <a:gd name="connsiteY3" fmla="*/ 564579 h 2507542"/>
                <a:gd name="connsiteX4" fmla="*/ 1192696 w 2653748"/>
                <a:gd name="connsiteY4" fmla="*/ 2237415 h 2507542"/>
                <a:gd name="connsiteX5" fmla="*/ 2057400 w 2653748"/>
                <a:gd name="connsiteY5" fmla="*/ 2185342 h 2507542"/>
                <a:gd name="connsiteX6" fmla="*/ 2653748 w 2653748"/>
                <a:gd name="connsiteY6" fmla="*/ 1991284 h 2507542"/>
                <a:gd name="connsiteX0" fmla="*/ 0 w 2653748"/>
                <a:gd name="connsiteY0" fmla="*/ 1981344 h 2433259"/>
                <a:gd name="connsiteX1" fmla="*/ 131031 w 2653748"/>
                <a:gd name="connsiteY1" fmla="*/ 1958981 h 2433259"/>
                <a:gd name="connsiteX2" fmla="*/ 477651 w 2653748"/>
                <a:gd name="connsiteY2" fmla="*/ 232400 h 2433259"/>
                <a:gd name="connsiteX3" fmla="*/ 917461 w 2653748"/>
                <a:gd name="connsiteY3" fmla="*/ 564579 h 2433259"/>
                <a:gd name="connsiteX4" fmla="*/ 1313670 w 2653748"/>
                <a:gd name="connsiteY4" fmla="*/ 1010279 h 2433259"/>
                <a:gd name="connsiteX5" fmla="*/ 1192696 w 2653748"/>
                <a:gd name="connsiteY5" fmla="*/ 2237415 h 2433259"/>
                <a:gd name="connsiteX6" fmla="*/ 2057400 w 2653748"/>
                <a:gd name="connsiteY6" fmla="*/ 2185342 h 2433259"/>
                <a:gd name="connsiteX7" fmla="*/ 2653748 w 2653748"/>
                <a:gd name="connsiteY7" fmla="*/ 1991284 h 2433259"/>
                <a:gd name="connsiteX0" fmla="*/ 0 w 2664602"/>
                <a:gd name="connsiteY0" fmla="*/ 1981344 h 2364846"/>
                <a:gd name="connsiteX1" fmla="*/ 131031 w 2664602"/>
                <a:gd name="connsiteY1" fmla="*/ 1958981 h 2364846"/>
                <a:gd name="connsiteX2" fmla="*/ 477651 w 2664602"/>
                <a:gd name="connsiteY2" fmla="*/ 232400 h 2364846"/>
                <a:gd name="connsiteX3" fmla="*/ 917461 w 2664602"/>
                <a:gd name="connsiteY3" fmla="*/ 564579 h 2364846"/>
                <a:gd name="connsiteX4" fmla="*/ 1313670 w 2664602"/>
                <a:gd name="connsiteY4" fmla="*/ 1010279 h 2364846"/>
                <a:gd name="connsiteX5" fmla="*/ 2644440 w 2664602"/>
                <a:gd name="connsiteY5" fmla="*/ 1420756 h 2364846"/>
                <a:gd name="connsiteX6" fmla="*/ 1192696 w 2664602"/>
                <a:gd name="connsiteY6" fmla="*/ 2237415 h 2364846"/>
                <a:gd name="connsiteX7" fmla="*/ 2057400 w 2664602"/>
                <a:gd name="connsiteY7" fmla="*/ 2185342 h 2364846"/>
                <a:gd name="connsiteX8" fmla="*/ 2653748 w 2664602"/>
                <a:gd name="connsiteY8" fmla="*/ 1991284 h 2364846"/>
                <a:gd name="connsiteX0" fmla="*/ 0 w 2664602"/>
                <a:gd name="connsiteY0" fmla="*/ 1981344 h 2364846"/>
                <a:gd name="connsiteX1" fmla="*/ 131031 w 2664602"/>
                <a:gd name="connsiteY1" fmla="*/ 1958981 h 2364846"/>
                <a:gd name="connsiteX2" fmla="*/ 477651 w 2664602"/>
                <a:gd name="connsiteY2" fmla="*/ 232400 h 2364846"/>
                <a:gd name="connsiteX3" fmla="*/ 757134 w 2664602"/>
                <a:gd name="connsiteY3" fmla="*/ 564579 h 2364846"/>
                <a:gd name="connsiteX4" fmla="*/ 1313670 w 2664602"/>
                <a:gd name="connsiteY4" fmla="*/ 1010279 h 2364846"/>
                <a:gd name="connsiteX5" fmla="*/ 2644440 w 2664602"/>
                <a:gd name="connsiteY5" fmla="*/ 1420756 h 2364846"/>
                <a:gd name="connsiteX6" fmla="*/ 1192696 w 2664602"/>
                <a:gd name="connsiteY6" fmla="*/ 2237415 h 2364846"/>
                <a:gd name="connsiteX7" fmla="*/ 2057400 w 2664602"/>
                <a:gd name="connsiteY7" fmla="*/ 2185342 h 2364846"/>
                <a:gd name="connsiteX8" fmla="*/ 2653748 w 2664602"/>
                <a:gd name="connsiteY8" fmla="*/ 1991284 h 2364846"/>
                <a:gd name="connsiteX0" fmla="*/ 0 w 2664602"/>
                <a:gd name="connsiteY0" fmla="*/ 1981344 h 2364846"/>
                <a:gd name="connsiteX1" fmla="*/ 131031 w 2664602"/>
                <a:gd name="connsiteY1" fmla="*/ 1958981 h 2364846"/>
                <a:gd name="connsiteX2" fmla="*/ 477651 w 2664602"/>
                <a:gd name="connsiteY2" fmla="*/ 232400 h 2364846"/>
                <a:gd name="connsiteX3" fmla="*/ 757134 w 2664602"/>
                <a:gd name="connsiteY3" fmla="*/ 564579 h 2364846"/>
                <a:gd name="connsiteX4" fmla="*/ 1313670 w 2664602"/>
                <a:gd name="connsiteY4" fmla="*/ 1010279 h 2364846"/>
                <a:gd name="connsiteX5" fmla="*/ 2644440 w 2664602"/>
                <a:gd name="connsiteY5" fmla="*/ 1420756 h 2364846"/>
                <a:gd name="connsiteX6" fmla="*/ 1192696 w 2664602"/>
                <a:gd name="connsiteY6" fmla="*/ 2237415 h 2364846"/>
                <a:gd name="connsiteX7" fmla="*/ 2057400 w 2664602"/>
                <a:gd name="connsiteY7" fmla="*/ 2185342 h 2364846"/>
                <a:gd name="connsiteX8" fmla="*/ 2653748 w 2664602"/>
                <a:gd name="connsiteY8" fmla="*/ 1991284 h 23648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757134 w 2664602"/>
                <a:gd name="connsiteY3" fmla="*/ 332179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844206 h 2227708"/>
                <a:gd name="connsiteX1" fmla="*/ 131031 w 2664602"/>
                <a:gd name="connsiteY1" fmla="*/ 1821843 h 2227708"/>
                <a:gd name="connsiteX2" fmla="*/ 477651 w 2664602"/>
                <a:gd name="connsiteY2" fmla="*/ 95262 h 2227708"/>
                <a:gd name="connsiteX3" fmla="*/ 636889 w 2664602"/>
                <a:gd name="connsiteY3" fmla="*/ 261624 h 2227708"/>
                <a:gd name="connsiteX4" fmla="*/ 1313670 w 2664602"/>
                <a:gd name="connsiteY4" fmla="*/ 873141 h 2227708"/>
                <a:gd name="connsiteX5" fmla="*/ 2644440 w 2664602"/>
                <a:gd name="connsiteY5" fmla="*/ 1283618 h 2227708"/>
                <a:gd name="connsiteX6" fmla="*/ 1192696 w 2664602"/>
                <a:gd name="connsiteY6" fmla="*/ 2100277 h 2227708"/>
                <a:gd name="connsiteX7" fmla="*/ 2057400 w 2664602"/>
                <a:gd name="connsiteY7" fmla="*/ 2048204 h 2227708"/>
                <a:gd name="connsiteX8" fmla="*/ 2653748 w 2664602"/>
                <a:gd name="connsiteY8" fmla="*/ 1854146 h 2227708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777879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404792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664602"/>
                <a:gd name="connsiteY0" fmla="*/ 1748944 h 2132446"/>
                <a:gd name="connsiteX1" fmla="*/ 131031 w 2664602"/>
                <a:gd name="connsiteY1" fmla="*/ 1726581 h 2132446"/>
                <a:gd name="connsiteX2" fmla="*/ 477651 w 2664602"/>
                <a:gd name="connsiteY2" fmla="*/ 0 h 2132446"/>
                <a:gd name="connsiteX3" fmla="*/ 636889 w 2664602"/>
                <a:gd name="connsiteY3" fmla="*/ 166362 h 2132446"/>
                <a:gd name="connsiteX4" fmla="*/ 1313670 w 2664602"/>
                <a:gd name="connsiteY4" fmla="*/ 404792 h 2132446"/>
                <a:gd name="connsiteX5" fmla="*/ 2644440 w 2664602"/>
                <a:gd name="connsiteY5" fmla="*/ 1188356 h 2132446"/>
                <a:gd name="connsiteX6" fmla="*/ 1192696 w 2664602"/>
                <a:gd name="connsiteY6" fmla="*/ 2005015 h 2132446"/>
                <a:gd name="connsiteX7" fmla="*/ 2057400 w 2664602"/>
                <a:gd name="connsiteY7" fmla="*/ 1952942 h 2132446"/>
                <a:gd name="connsiteX8" fmla="*/ 2653748 w 2664602"/>
                <a:gd name="connsiteY8" fmla="*/ 1758884 h 2132446"/>
                <a:gd name="connsiteX0" fmla="*/ 0 w 2811012"/>
                <a:gd name="connsiteY0" fmla="*/ 1748944 h 2132446"/>
                <a:gd name="connsiteX1" fmla="*/ 131031 w 2811012"/>
                <a:gd name="connsiteY1" fmla="*/ 1726581 h 2132446"/>
                <a:gd name="connsiteX2" fmla="*/ 477651 w 2811012"/>
                <a:gd name="connsiteY2" fmla="*/ 0 h 2132446"/>
                <a:gd name="connsiteX3" fmla="*/ 636889 w 2811012"/>
                <a:gd name="connsiteY3" fmla="*/ 166362 h 2132446"/>
                <a:gd name="connsiteX4" fmla="*/ 2192129 w 2811012"/>
                <a:gd name="connsiteY4" fmla="*/ 280430 h 2132446"/>
                <a:gd name="connsiteX5" fmla="*/ 2644440 w 2811012"/>
                <a:gd name="connsiteY5" fmla="*/ 1188356 h 2132446"/>
                <a:gd name="connsiteX6" fmla="*/ 1192696 w 2811012"/>
                <a:gd name="connsiteY6" fmla="*/ 2005015 h 2132446"/>
                <a:gd name="connsiteX7" fmla="*/ 2057400 w 2811012"/>
                <a:gd name="connsiteY7" fmla="*/ 1952942 h 2132446"/>
                <a:gd name="connsiteX8" fmla="*/ 2653748 w 2811012"/>
                <a:gd name="connsiteY8" fmla="*/ 1758884 h 2132446"/>
                <a:gd name="connsiteX0" fmla="*/ 0 w 2653748"/>
                <a:gd name="connsiteY0" fmla="*/ 1748944 h 2132446"/>
                <a:gd name="connsiteX1" fmla="*/ 131031 w 2653748"/>
                <a:gd name="connsiteY1" fmla="*/ 1726581 h 2132446"/>
                <a:gd name="connsiteX2" fmla="*/ 477651 w 2653748"/>
                <a:gd name="connsiteY2" fmla="*/ 0 h 2132446"/>
                <a:gd name="connsiteX3" fmla="*/ 636889 w 2653748"/>
                <a:gd name="connsiteY3" fmla="*/ 166362 h 2132446"/>
                <a:gd name="connsiteX4" fmla="*/ 2192129 w 2653748"/>
                <a:gd name="connsiteY4" fmla="*/ 280430 h 2132446"/>
                <a:gd name="connsiteX5" fmla="*/ 1192696 w 2653748"/>
                <a:gd name="connsiteY5" fmla="*/ 2005015 h 2132446"/>
                <a:gd name="connsiteX6" fmla="*/ 2057400 w 2653748"/>
                <a:gd name="connsiteY6" fmla="*/ 1952942 h 2132446"/>
                <a:gd name="connsiteX7" fmla="*/ 2653748 w 2653748"/>
                <a:gd name="connsiteY7" fmla="*/ 1758884 h 2132446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280430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280430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636889 w 2653748"/>
                <a:gd name="connsiteY3" fmla="*/ 166362 h 2127065"/>
                <a:gd name="connsiteX4" fmla="*/ 2192129 w 2653748"/>
                <a:gd name="connsiteY4" fmla="*/ 342612 h 2127065"/>
                <a:gd name="connsiteX5" fmla="*/ 2585538 w 2653748"/>
                <a:gd name="connsiteY5" fmla="*/ 1569746 h 2127065"/>
                <a:gd name="connsiteX6" fmla="*/ 2057400 w 2653748"/>
                <a:gd name="connsiteY6" fmla="*/ 1952942 h 2127065"/>
                <a:gd name="connsiteX7" fmla="*/ 2653748 w 2653748"/>
                <a:gd name="connsiteY7" fmla="*/ 1758884 h 2127065"/>
                <a:gd name="connsiteX0" fmla="*/ 0 w 2894239"/>
                <a:gd name="connsiteY0" fmla="*/ 1748944 h 2127065"/>
                <a:gd name="connsiteX1" fmla="*/ 131031 w 2894239"/>
                <a:gd name="connsiteY1" fmla="*/ 1726581 h 2127065"/>
                <a:gd name="connsiteX2" fmla="*/ 477651 w 2894239"/>
                <a:gd name="connsiteY2" fmla="*/ 0 h 2127065"/>
                <a:gd name="connsiteX3" fmla="*/ 636889 w 2894239"/>
                <a:gd name="connsiteY3" fmla="*/ 166362 h 2127065"/>
                <a:gd name="connsiteX4" fmla="*/ 2192129 w 2894239"/>
                <a:gd name="connsiteY4" fmla="*/ 342612 h 2127065"/>
                <a:gd name="connsiteX5" fmla="*/ 2585538 w 2894239"/>
                <a:gd name="connsiteY5" fmla="*/ 1569746 h 2127065"/>
                <a:gd name="connsiteX6" fmla="*/ 2057400 w 2894239"/>
                <a:gd name="connsiteY6" fmla="*/ 1952942 h 2127065"/>
                <a:gd name="connsiteX7" fmla="*/ 2894239 w 2894239"/>
                <a:gd name="connsiteY7" fmla="*/ 1945428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2057400 w 3953066"/>
                <a:gd name="connsiteY6" fmla="*/ 1952942 h 2127065"/>
                <a:gd name="connsiteX7" fmla="*/ 3953066 w 3953066"/>
                <a:gd name="connsiteY7" fmla="*/ 1696702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3219772 w 3953066"/>
                <a:gd name="connsiteY6" fmla="*/ 1828579 h 2127065"/>
                <a:gd name="connsiteX7" fmla="*/ 3953066 w 3953066"/>
                <a:gd name="connsiteY7" fmla="*/ 1696702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3219772 w 3953066"/>
                <a:gd name="connsiteY6" fmla="*/ 1828579 h 2127065"/>
                <a:gd name="connsiteX7" fmla="*/ 3953066 w 3953066"/>
                <a:gd name="connsiteY7" fmla="*/ 1696702 h 2127065"/>
                <a:gd name="connsiteX0" fmla="*/ 0 w 3953066"/>
                <a:gd name="connsiteY0" fmla="*/ 1748944 h 2127065"/>
                <a:gd name="connsiteX1" fmla="*/ 131031 w 3953066"/>
                <a:gd name="connsiteY1" fmla="*/ 1726581 h 2127065"/>
                <a:gd name="connsiteX2" fmla="*/ 477651 w 3953066"/>
                <a:gd name="connsiteY2" fmla="*/ 0 h 2127065"/>
                <a:gd name="connsiteX3" fmla="*/ 636889 w 3953066"/>
                <a:gd name="connsiteY3" fmla="*/ 166362 h 2127065"/>
                <a:gd name="connsiteX4" fmla="*/ 2192129 w 3953066"/>
                <a:gd name="connsiteY4" fmla="*/ 342612 h 2127065"/>
                <a:gd name="connsiteX5" fmla="*/ 2585538 w 3953066"/>
                <a:gd name="connsiteY5" fmla="*/ 1569746 h 2127065"/>
                <a:gd name="connsiteX6" fmla="*/ 3219772 w 3953066"/>
                <a:gd name="connsiteY6" fmla="*/ 1828579 h 2127065"/>
                <a:gd name="connsiteX7" fmla="*/ 3953066 w 3953066"/>
                <a:gd name="connsiteY7" fmla="*/ 1696702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19772 w 4193557"/>
                <a:gd name="connsiteY6" fmla="*/ 1828579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19772 w 4193557"/>
                <a:gd name="connsiteY6" fmla="*/ 1828579 h 2127065"/>
                <a:gd name="connsiteX7" fmla="*/ 3376891 w 4193557"/>
                <a:gd name="connsiteY7" fmla="*/ 1954824 h 2127065"/>
                <a:gd name="connsiteX8" fmla="*/ 4193557 w 4193557"/>
                <a:gd name="connsiteY8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19772 w 4193557"/>
                <a:gd name="connsiteY6" fmla="*/ 1828579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192129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2031802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8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9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85539 w 4193557"/>
                <a:gd name="connsiteY5" fmla="*/ 1569746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05375 w 4193557"/>
                <a:gd name="connsiteY5" fmla="*/ 1631928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05375 w 4193557"/>
                <a:gd name="connsiteY5" fmla="*/ 1631928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  <a:gd name="connsiteX0" fmla="*/ 0 w 4193557"/>
                <a:gd name="connsiteY0" fmla="*/ 1748944 h 2127065"/>
                <a:gd name="connsiteX1" fmla="*/ 131031 w 4193557"/>
                <a:gd name="connsiteY1" fmla="*/ 1726581 h 2127065"/>
                <a:gd name="connsiteX2" fmla="*/ 477651 w 4193557"/>
                <a:gd name="connsiteY2" fmla="*/ 0 h 2127065"/>
                <a:gd name="connsiteX3" fmla="*/ 636889 w 4193557"/>
                <a:gd name="connsiteY3" fmla="*/ 166362 h 2127065"/>
                <a:gd name="connsiteX4" fmla="*/ 1951638 w 4193557"/>
                <a:gd name="connsiteY4" fmla="*/ 342612 h 2127065"/>
                <a:gd name="connsiteX5" fmla="*/ 2505375 w 4193557"/>
                <a:gd name="connsiteY5" fmla="*/ 1631928 h 2127065"/>
                <a:gd name="connsiteX6" fmla="*/ 3266535 w 4193557"/>
                <a:gd name="connsiteY6" fmla="*/ 1864852 h 2127065"/>
                <a:gd name="connsiteX7" fmla="*/ 4193557 w 4193557"/>
                <a:gd name="connsiteY7" fmla="*/ 1758884 h 212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3557" h="212706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356995" y="37502"/>
                    <a:pt x="477651" y="0"/>
                  </a:cubicBezTo>
                  <a:cubicBezTo>
                    <a:pt x="548605" y="66062"/>
                    <a:pt x="554461" y="53112"/>
                    <a:pt x="636889" y="166362"/>
                  </a:cubicBezTo>
                  <a:cubicBezTo>
                    <a:pt x="856389" y="327100"/>
                    <a:pt x="1693671" y="317713"/>
                    <a:pt x="1951638" y="342612"/>
                  </a:cubicBezTo>
                  <a:cubicBezTo>
                    <a:pt x="2217960" y="379601"/>
                    <a:pt x="2247258" y="1322085"/>
                    <a:pt x="2505375" y="1631928"/>
                  </a:cubicBezTo>
                  <a:cubicBezTo>
                    <a:pt x="2664728" y="1824130"/>
                    <a:pt x="2860417" y="1961920"/>
                    <a:pt x="3266535" y="1864852"/>
                  </a:cubicBezTo>
                  <a:cubicBezTo>
                    <a:pt x="3561259" y="1800512"/>
                    <a:pt x="3990685" y="1773404"/>
                    <a:pt x="4193557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23535" y="5343529"/>
            <a:ext cx="2915065" cy="1362071"/>
            <a:chOff x="1113536" y="2600329"/>
            <a:chExt cx="2915065" cy="1362071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rot="16200000" flipV="1">
              <a:off x="909522" y="3363740"/>
              <a:ext cx="751759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1285401" y="3738602"/>
              <a:ext cx="27432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 bwMode="auto">
            <a:xfrm>
              <a:off x="1284544" y="3047369"/>
              <a:ext cx="681605" cy="915031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3748" h="233050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290188" y="129481"/>
                    <a:pt x="477651" y="0"/>
                  </a:cubicBezTo>
                  <a:cubicBezTo>
                    <a:pt x="730552" y="90964"/>
                    <a:pt x="929405" y="1679525"/>
                    <a:pt x="1192696" y="2005015"/>
                  </a:cubicBezTo>
                  <a:cubicBezTo>
                    <a:pt x="1455987" y="2330505"/>
                    <a:pt x="1684683" y="2108307"/>
                    <a:pt x="2057400" y="1952942"/>
                  </a:cubicBezTo>
                  <a:cubicBezTo>
                    <a:pt x="2390362" y="1810495"/>
                    <a:pt x="2241274" y="1831170"/>
                    <a:pt x="2653748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3614678" y="3710024"/>
              <a:ext cx="271522" cy="207381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sec</a:t>
              </a:r>
              <a:endParaRPr lang="en-US" sz="105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1143000" y="3617507"/>
              <a:ext cx="181232" cy="213665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0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2291120" y="3360673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113536" y="2600329"/>
              <a:ext cx="1224765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b. Slow event related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667000" y="3047369"/>
              <a:ext cx="681605" cy="915031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3748" h="2330505">
                  <a:moveTo>
                    <a:pt x="0" y="1748944"/>
                  </a:moveTo>
                  <a:cubicBezTo>
                    <a:pt x="13252" y="1956009"/>
                    <a:pt x="75736" y="2127065"/>
                    <a:pt x="131031" y="1726581"/>
                  </a:cubicBezTo>
                  <a:cubicBezTo>
                    <a:pt x="269420" y="454822"/>
                    <a:pt x="290188" y="129481"/>
                    <a:pt x="477651" y="0"/>
                  </a:cubicBezTo>
                  <a:cubicBezTo>
                    <a:pt x="730552" y="90964"/>
                    <a:pt x="929405" y="1679525"/>
                    <a:pt x="1192696" y="2005015"/>
                  </a:cubicBezTo>
                  <a:cubicBezTo>
                    <a:pt x="1455987" y="2330505"/>
                    <a:pt x="1684683" y="2108307"/>
                    <a:pt x="2057400" y="1952942"/>
                  </a:cubicBezTo>
                  <a:cubicBezTo>
                    <a:pt x="2390362" y="1810495"/>
                    <a:pt x="2241274" y="1831170"/>
                    <a:pt x="2653748" y="1758884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05400" y="4572000"/>
            <a:ext cx="2969362" cy="1333526"/>
            <a:chOff x="1145438" y="4152874"/>
            <a:chExt cx="2969362" cy="1333526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rot="16200000" flipV="1">
              <a:off x="1390636" y="4938989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 rot="16200000" flipV="1">
              <a:off x="1204719" y="4938989"/>
              <a:ext cx="751760" cy="0"/>
            </a:xfrm>
            <a:prstGeom prst="straightConnector1">
              <a:avLst/>
            </a:prstGeom>
            <a:ln w="50800" cmpd="sng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 rot="16200000" flipV="1">
              <a:off x="964445" y="4938989"/>
              <a:ext cx="751760" cy="0"/>
            </a:xfrm>
            <a:prstGeom prst="straightConnector1">
              <a:avLst/>
            </a:prstGeom>
            <a:ln w="50800" cmpd="sng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 bwMode="auto">
            <a:xfrm>
              <a:off x="3690878" y="5279019"/>
              <a:ext cx="271522" cy="207381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sec</a:t>
              </a:r>
              <a:endParaRPr lang="en-US" sz="1050" dirty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1197924" y="5192757"/>
              <a:ext cx="181232" cy="213665"/>
            </a:xfrm>
            <a:prstGeom prst="rect">
              <a:avLst/>
            </a:prstGeom>
            <a:noFill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50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0</a:t>
              </a: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1339468" y="4531577"/>
              <a:ext cx="1240599" cy="882727"/>
            </a:xfrm>
            <a:custGeom>
              <a:avLst/>
              <a:gdLst>
                <a:gd name="connsiteX0" fmla="*/ 0 w 2514600"/>
                <a:gd name="connsiteY0" fmla="*/ 1967947 h 2382078"/>
                <a:gd name="connsiteX1" fmla="*/ 119270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556591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967947 h 2382078"/>
                <a:gd name="connsiteX1" fmla="*/ 255424 w 2514600"/>
                <a:gd name="connsiteY1" fmla="*/ 2097156 h 2382078"/>
                <a:gd name="connsiteX2" fmla="*/ 798236 w 2514600"/>
                <a:gd name="connsiteY2" fmla="*/ 258417 h 2382078"/>
                <a:gd name="connsiteX3" fmla="*/ 1321904 w 2514600"/>
                <a:gd name="connsiteY3" fmla="*/ 546652 h 2382078"/>
                <a:gd name="connsiteX4" fmla="*/ 2057400 w 2514600"/>
                <a:gd name="connsiteY4" fmla="*/ 2037521 h 2382078"/>
                <a:gd name="connsiteX5" fmla="*/ 2514600 w 2514600"/>
                <a:gd name="connsiteY5" fmla="*/ 1828800 h 2382078"/>
                <a:gd name="connsiteX0" fmla="*/ 0 w 2514600"/>
                <a:gd name="connsiteY0" fmla="*/ 1752208 h 2434004"/>
                <a:gd name="connsiteX1" fmla="*/ 255424 w 2514600"/>
                <a:gd name="connsiteY1" fmla="*/ 1881417 h 2434004"/>
                <a:gd name="connsiteX2" fmla="*/ 798236 w 2514600"/>
                <a:gd name="connsiteY2" fmla="*/ 42678 h 2434004"/>
                <a:gd name="connsiteX3" fmla="*/ 1192696 w 2514600"/>
                <a:gd name="connsiteY3" fmla="*/ 2137487 h 2434004"/>
                <a:gd name="connsiteX4" fmla="*/ 2057400 w 2514600"/>
                <a:gd name="connsiteY4" fmla="*/ 1821782 h 2434004"/>
                <a:gd name="connsiteX5" fmla="*/ 2514600 w 2514600"/>
                <a:gd name="connsiteY5" fmla="*/ 1613061 h 2434004"/>
                <a:gd name="connsiteX0" fmla="*/ 0 w 2653748"/>
                <a:gd name="connsiteY0" fmla="*/ 1752208 h 2434004"/>
                <a:gd name="connsiteX1" fmla="*/ 255424 w 2653748"/>
                <a:gd name="connsiteY1" fmla="*/ 1881417 h 2434004"/>
                <a:gd name="connsiteX2" fmla="*/ 798236 w 2653748"/>
                <a:gd name="connsiteY2" fmla="*/ 42678 h 2434004"/>
                <a:gd name="connsiteX3" fmla="*/ 1192696 w 2653748"/>
                <a:gd name="connsiteY3" fmla="*/ 2137487 h 2434004"/>
                <a:gd name="connsiteX4" fmla="*/ 2057400 w 2653748"/>
                <a:gd name="connsiteY4" fmla="*/ 1821782 h 2434004"/>
                <a:gd name="connsiteX5" fmla="*/ 2653748 w 2653748"/>
                <a:gd name="connsiteY5" fmla="*/ 1762148 h 2434004"/>
                <a:gd name="connsiteX0" fmla="*/ 0 w 2653748"/>
                <a:gd name="connsiteY0" fmla="*/ 1730674 h 2283262"/>
                <a:gd name="connsiteX1" fmla="*/ 255424 w 2653748"/>
                <a:gd name="connsiteY1" fmla="*/ 1859883 h 2283262"/>
                <a:gd name="connsiteX2" fmla="*/ 798236 w 2653748"/>
                <a:gd name="connsiteY2" fmla="*/ 21144 h 2283262"/>
                <a:gd name="connsiteX3" fmla="*/ 1192696 w 2653748"/>
                <a:gd name="connsiteY3" fmla="*/ 1986745 h 2283262"/>
                <a:gd name="connsiteX4" fmla="*/ 2057400 w 2653748"/>
                <a:gd name="connsiteY4" fmla="*/ 1800248 h 2283262"/>
                <a:gd name="connsiteX5" fmla="*/ 2653748 w 2653748"/>
                <a:gd name="connsiteY5" fmla="*/ 1740614 h 2283262"/>
                <a:gd name="connsiteX0" fmla="*/ 0 w 2653748"/>
                <a:gd name="connsiteY0" fmla="*/ 1729086 h 2281410"/>
                <a:gd name="connsiteX1" fmla="*/ 255424 w 2653748"/>
                <a:gd name="connsiteY1" fmla="*/ 1858295 h 2281410"/>
                <a:gd name="connsiteX2" fmla="*/ 649149 w 2653748"/>
                <a:gd name="connsiteY2" fmla="*/ 21144 h 2281410"/>
                <a:gd name="connsiteX3" fmla="*/ 1192696 w 2653748"/>
                <a:gd name="connsiteY3" fmla="*/ 1985157 h 2281410"/>
                <a:gd name="connsiteX4" fmla="*/ 2057400 w 2653748"/>
                <a:gd name="connsiteY4" fmla="*/ 1798660 h 2281410"/>
                <a:gd name="connsiteX5" fmla="*/ 2653748 w 2653748"/>
                <a:gd name="connsiteY5" fmla="*/ 1739026 h 2281410"/>
                <a:gd name="connsiteX0" fmla="*/ 0 w 2653748"/>
                <a:gd name="connsiteY0" fmla="*/ 1729409 h 2281733"/>
                <a:gd name="connsiteX1" fmla="*/ 255424 w 2653748"/>
                <a:gd name="connsiteY1" fmla="*/ 185861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733"/>
                <a:gd name="connsiteX1" fmla="*/ 255424 w 2653748"/>
                <a:gd name="connsiteY1" fmla="*/ 1705458 h 2281733"/>
                <a:gd name="connsiteX2" fmla="*/ 649149 w 2653748"/>
                <a:gd name="connsiteY2" fmla="*/ 21467 h 2281733"/>
                <a:gd name="connsiteX3" fmla="*/ 1192696 w 2653748"/>
                <a:gd name="connsiteY3" fmla="*/ 1985480 h 2281733"/>
                <a:gd name="connsiteX4" fmla="*/ 2057400 w 2653748"/>
                <a:gd name="connsiteY4" fmla="*/ 1798983 h 2281733"/>
                <a:gd name="connsiteX5" fmla="*/ 2653748 w 2653748"/>
                <a:gd name="connsiteY5" fmla="*/ 1739349 h 2281733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653748 w 2653748"/>
                <a:gd name="connsiteY5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592301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1997"/>
                <a:gd name="connsiteX1" fmla="*/ 255424 w 2653748"/>
                <a:gd name="connsiteY1" fmla="*/ 1705458 h 2281997"/>
                <a:gd name="connsiteX2" fmla="*/ 649149 w 2653748"/>
                <a:gd name="connsiteY2" fmla="*/ 21467 h 2281997"/>
                <a:gd name="connsiteX3" fmla="*/ 1192696 w 2653748"/>
                <a:gd name="connsiteY3" fmla="*/ 1985480 h 2281997"/>
                <a:gd name="connsiteX4" fmla="*/ 2057400 w 2653748"/>
                <a:gd name="connsiteY4" fmla="*/ 1800571 h 2281997"/>
                <a:gd name="connsiteX5" fmla="*/ 2474843 w 2653748"/>
                <a:gd name="connsiteY5" fmla="*/ 1721509 h 2281997"/>
                <a:gd name="connsiteX6" fmla="*/ 2653748 w 2653748"/>
                <a:gd name="connsiteY6" fmla="*/ 1739349 h 2281997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282262"/>
                <a:gd name="connsiteX1" fmla="*/ 255424 w 2653748"/>
                <a:gd name="connsiteY1" fmla="*/ 1705458 h 2282262"/>
                <a:gd name="connsiteX2" fmla="*/ 649149 w 2653748"/>
                <a:gd name="connsiteY2" fmla="*/ 21467 h 2282262"/>
                <a:gd name="connsiteX3" fmla="*/ 1192696 w 2653748"/>
                <a:gd name="connsiteY3" fmla="*/ 1985480 h 2282262"/>
                <a:gd name="connsiteX4" fmla="*/ 2057400 w 2653748"/>
                <a:gd name="connsiteY4" fmla="*/ 1802159 h 2282262"/>
                <a:gd name="connsiteX5" fmla="*/ 2474843 w 2653748"/>
                <a:gd name="connsiteY5" fmla="*/ 1721509 h 2282262"/>
                <a:gd name="connsiteX6" fmla="*/ 2653748 w 2653748"/>
                <a:gd name="connsiteY6" fmla="*/ 1739349 h 2282262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1509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474843 w 2653748"/>
                <a:gd name="connsiteY5" fmla="*/ 1723097 h 2304137"/>
                <a:gd name="connsiteX6" fmla="*/ 2653748 w 2653748"/>
                <a:gd name="connsiteY6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9409 h 2304137"/>
                <a:gd name="connsiteX1" fmla="*/ 255424 w 2653748"/>
                <a:gd name="connsiteY1" fmla="*/ 1705458 h 2304137"/>
                <a:gd name="connsiteX2" fmla="*/ 649149 w 2653748"/>
                <a:gd name="connsiteY2" fmla="*/ 21467 h 2304137"/>
                <a:gd name="connsiteX3" fmla="*/ 1192696 w 2653748"/>
                <a:gd name="connsiteY3" fmla="*/ 1985480 h 2304137"/>
                <a:gd name="connsiteX4" fmla="*/ 2057400 w 2653748"/>
                <a:gd name="connsiteY4" fmla="*/ 1933407 h 2304137"/>
                <a:gd name="connsiteX5" fmla="*/ 2653748 w 2653748"/>
                <a:gd name="connsiteY5" fmla="*/ 1739349 h 2304137"/>
                <a:gd name="connsiteX0" fmla="*/ 0 w 2653748"/>
                <a:gd name="connsiteY0" fmla="*/ 1727821 h 2302284"/>
                <a:gd name="connsiteX1" fmla="*/ 255424 w 2653748"/>
                <a:gd name="connsiteY1" fmla="*/ 1703870 h 2302284"/>
                <a:gd name="connsiteX2" fmla="*/ 649149 w 2653748"/>
                <a:gd name="connsiteY2" fmla="*/ 21467 h 2302284"/>
                <a:gd name="connsiteX3" fmla="*/ 1192696 w 2653748"/>
                <a:gd name="connsiteY3" fmla="*/ 1983892 h 2302284"/>
                <a:gd name="connsiteX4" fmla="*/ 2057400 w 2653748"/>
                <a:gd name="connsiteY4" fmla="*/ 1931819 h 2302284"/>
                <a:gd name="connsiteX5" fmla="*/ 2653748 w 2653748"/>
                <a:gd name="connsiteY5" fmla="*/ 1737761 h 2302284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26233 h 2300431"/>
                <a:gd name="connsiteX1" fmla="*/ 255424 w 2653748"/>
                <a:gd name="connsiteY1" fmla="*/ 1702282 h 2300431"/>
                <a:gd name="connsiteX2" fmla="*/ 649149 w 2653748"/>
                <a:gd name="connsiteY2" fmla="*/ 21467 h 2300431"/>
                <a:gd name="connsiteX3" fmla="*/ 1192696 w 2653748"/>
                <a:gd name="connsiteY3" fmla="*/ 1982304 h 2300431"/>
                <a:gd name="connsiteX4" fmla="*/ 2057400 w 2653748"/>
                <a:gd name="connsiteY4" fmla="*/ 1930231 h 2300431"/>
                <a:gd name="connsiteX5" fmla="*/ 2653748 w 2653748"/>
                <a:gd name="connsiteY5" fmla="*/ 1736173 h 2300431"/>
                <a:gd name="connsiteX0" fmla="*/ 0 w 2653748"/>
                <a:gd name="connsiteY0" fmla="*/ 1705114 h 2279312"/>
                <a:gd name="connsiteX1" fmla="*/ 255424 w 2653748"/>
                <a:gd name="connsiteY1" fmla="*/ 1681163 h 2279312"/>
                <a:gd name="connsiteX2" fmla="*/ 649149 w 2653748"/>
                <a:gd name="connsiteY2" fmla="*/ 348 h 2279312"/>
                <a:gd name="connsiteX3" fmla="*/ 1192696 w 2653748"/>
                <a:gd name="connsiteY3" fmla="*/ 1961185 h 2279312"/>
                <a:gd name="connsiteX4" fmla="*/ 2057400 w 2653748"/>
                <a:gd name="connsiteY4" fmla="*/ 1909112 h 2279312"/>
                <a:gd name="connsiteX5" fmla="*/ 2653748 w 2653748"/>
                <a:gd name="connsiteY5" fmla="*/ 1715054 h 2279312"/>
                <a:gd name="connsiteX0" fmla="*/ 0 w 2653748"/>
                <a:gd name="connsiteY0" fmla="*/ 1703526 h 2277460"/>
                <a:gd name="connsiteX1" fmla="*/ 255424 w 2653748"/>
                <a:gd name="connsiteY1" fmla="*/ 1679575 h 2277460"/>
                <a:gd name="connsiteX2" fmla="*/ 488812 w 2653748"/>
                <a:gd name="connsiteY2" fmla="*/ 348 h 2277460"/>
                <a:gd name="connsiteX3" fmla="*/ 1192696 w 2653748"/>
                <a:gd name="connsiteY3" fmla="*/ 1959597 h 2277460"/>
                <a:gd name="connsiteX4" fmla="*/ 2057400 w 2653748"/>
                <a:gd name="connsiteY4" fmla="*/ 1907524 h 2277460"/>
                <a:gd name="connsiteX5" fmla="*/ 2653748 w 2653748"/>
                <a:gd name="connsiteY5" fmla="*/ 1713466 h 2277460"/>
                <a:gd name="connsiteX0" fmla="*/ 0 w 2653748"/>
                <a:gd name="connsiteY0" fmla="*/ 1914654 h 2523776"/>
                <a:gd name="connsiteX1" fmla="*/ 255424 w 2653748"/>
                <a:gd name="connsiteY1" fmla="*/ 1890703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255424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4654 h 2523776"/>
                <a:gd name="connsiteX1" fmla="*/ 131031 w 2653748"/>
                <a:gd name="connsiteY1" fmla="*/ 1892291 h 2523776"/>
                <a:gd name="connsiteX2" fmla="*/ 629925 w 2653748"/>
                <a:gd name="connsiteY2" fmla="*/ 348 h 2523776"/>
                <a:gd name="connsiteX3" fmla="*/ 1192696 w 2653748"/>
                <a:gd name="connsiteY3" fmla="*/ 2170725 h 2523776"/>
                <a:gd name="connsiteX4" fmla="*/ 2057400 w 2653748"/>
                <a:gd name="connsiteY4" fmla="*/ 2118652 h 2523776"/>
                <a:gd name="connsiteX5" fmla="*/ 2653748 w 2653748"/>
                <a:gd name="connsiteY5" fmla="*/ 1924594 h 2523776"/>
                <a:gd name="connsiteX0" fmla="*/ 0 w 2653748"/>
                <a:gd name="connsiteY0" fmla="*/ 1913066 h 2521923"/>
                <a:gd name="connsiteX1" fmla="*/ 131031 w 2653748"/>
                <a:gd name="connsiteY1" fmla="*/ 1890703 h 2521923"/>
                <a:gd name="connsiteX2" fmla="*/ 477651 w 2653748"/>
                <a:gd name="connsiteY2" fmla="*/ 348 h 2521923"/>
                <a:gd name="connsiteX3" fmla="*/ 1192696 w 2653748"/>
                <a:gd name="connsiteY3" fmla="*/ 2169137 h 2521923"/>
                <a:gd name="connsiteX4" fmla="*/ 2057400 w 2653748"/>
                <a:gd name="connsiteY4" fmla="*/ 2117064 h 2521923"/>
                <a:gd name="connsiteX5" fmla="*/ 2653748 w 2653748"/>
                <a:gd name="connsiteY5" fmla="*/ 1923006 h 2521923"/>
                <a:gd name="connsiteX0" fmla="*/ 0 w 2653748"/>
                <a:gd name="connsiteY0" fmla="*/ 1749292 h 2330853"/>
                <a:gd name="connsiteX1" fmla="*/ 131031 w 2653748"/>
                <a:gd name="connsiteY1" fmla="*/ 1726929 h 2330853"/>
                <a:gd name="connsiteX2" fmla="*/ 477651 w 2653748"/>
                <a:gd name="connsiteY2" fmla="*/ 348 h 2330853"/>
                <a:gd name="connsiteX3" fmla="*/ 1192696 w 2653748"/>
                <a:gd name="connsiteY3" fmla="*/ 2005363 h 2330853"/>
                <a:gd name="connsiteX4" fmla="*/ 2057400 w 2653748"/>
                <a:gd name="connsiteY4" fmla="*/ 1953290 h 2330853"/>
                <a:gd name="connsiteX5" fmla="*/ 2653748 w 2653748"/>
                <a:gd name="connsiteY5" fmla="*/ 1759232 h 2330853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906734 h 2488295"/>
                <a:gd name="connsiteX1" fmla="*/ 131031 w 2653748"/>
                <a:gd name="connsiteY1" fmla="*/ 1884371 h 2488295"/>
                <a:gd name="connsiteX2" fmla="*/ 477651 w 2653748"/>
                <a:gd name="connsiteY2" fmla="*/ 157790 h 2488295"/>
                <a:gd name="connsiteX3" fmla="*/ 1192696 w 2653748"/>
                <a:gd name="connsiteY3" fmla="*/ 2162805 h 2488295"/>
                <a:gd name="connsiteX4" fmla="*/ 2057400 w 2653748"/>
                <a:gd name="connsiteY4" fmla="*/ 2110732 h 2488295"/>
                <a:gd name="connsiteX5" fmla="*/ 2653748 w 2653748"/>
                <a:gd name="connsiteY5" fmla="*/ 1916674 h 248829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748944 h 2330505"/>
                <a:gd name="connsiteX1" fmla="*/ 131031 w 2653748"/>
                <a:gd name="connsiteY1" fmla="*/ 1726581 h 2330505"/>
                <a:gd name="connsiteX2" fmla="*/ 477651 w 2653748"/>
                <a:gd name="connsiteY2" fmla="*/ 0 h 2330505"/>
                <a:gd name="connsiteX3" fmla="*/ 1192696 w 2653748"/>
                <a:gd name="connsiteY3" fmla="*/ 2005015 h 2330505"/>
                <a:gd name="connsiteX4" fmla="*/ 2057400 w 2653748"/>
                <a:gd name="connsiteY4" fmla="*/ 1952942 h 2330505"/>
                <a:gd name="connsiteX5" fmla="*/ 2653748 w 2653748"/>
                <a:gd name="connsiteY5" fmla="*/ 1758884 h 2330505"/>
                <a:gd name="connsiteX0" fmla="*/ 0 w 2653748"/>
                <a:gd name="connsiteY0" fmla="*/ 1867413 h 2245535"/>
                <a:gd name="connsiteX1" fmla="*/ 131031 w 2653748"/>
                <a:gd name="connsiteY1" fmla="*/ 1845050 h 2245535"/>
                <a:gd name="connsiteX2" fmla="*/ 477651 w 2653748"/>
                <a:gd name="connsiteY2" fmla="*/ 118469 h 2245535"/>
                <a:gd name="connsiteX3" fmla="*/ 923664 w 2653748"/>
                <a:gd name="connsiteY3" fmla="*/ 1422886 h 2245535"/>
                <a:gd name="connsiteX4" fmla="*/ 1192696 w 2653748"/>
                <a:gd name="connsiteY4" fmla="*/ 2123484 h 2245535"/>
                <a:gd name="connsiteX5" fmla="*/ 2057400 w 2653748"/>
                <a:gd name="connsiteY5" fmla="*/ 2071411 h 2245535"/>
                <a:gd name="connsiteX6" fmla="*/ 2653748 w 2653748"/>
                <a:gd name="connsiteY6" fmla="*/ 1877353 h 2245535"/>
                <a:gd name="connsiteX0" fmla="*/ 0 w 2653748"/>
                <a:gd name="connsiteY0" fmla="*/ 1867414 h 2245535"/>
                <a:gd name="connsiteX1" fmla="*/ 131031 w 2653748"/>
                <a:gd name="connsiteY1" fmla="*/ 1845051 h 2245535"/>
                <a:gd name="connsiteX2" fmla="*/ 477651 w 2653748"/>
                <a:gd name="connsiteY2" fmla="*/ 118470 h 2245535"/>
                <a:gd name="connsiteX3" fmla="*/ 923664 w 2653748"/>
                <a:gd name="connsiteY3" fmla="*/ 1422887 h 2245535"/>
                <a:gd name="connsiteX4" fmla="*/ 1192696 w 2653748"/>
                <a:gd name="connsiteY4" fmla="*/ 2123485 h 2245535"/>
                <a:gd name="connsiteX5" fmla="*/ 2057400 w 2653748"/>
                <a:gd name="connsiteY5" fmla="*/ 2071412 h 2245535"/>
                <a:gd name="connsiteX6" fmla="*/ 2653748 w 2653748"/>
                <a:gd name="connsiteY6" fmla="*/ 1877354 h 2245535"/>
                <a:gd name="connsiteX0" fmla="*/ 0 w 2653748"/>
                <a:gd name="connsiteY0" fmla="*/ 1867414 h 2245535"/>
                <a:gd name="connsiteX1" fmla="*/ 131031 w 2653748"/>
                <a:gd name="connsiteY1" fmla="*/ 1845051 h 2245535"/>
                <a:gd name="connsiteX2" fmla="*/ 477651 w 2653748"/>
                <a:gd name="connsiteY2" fmla="*/ 118470 h 2245535"/>
                <a:gd name="connsiteX3" fmla="*/ 923664 w 2653748"/>
                <a:gd name="connsiteY3" fmla="*/ 1422887 h 2245535"/>
                <a:gd name="connsiteX4" fmla="*/ 1192697 w 2653748"/>
                <a:gd name="connsiteY4" fmla="*/ 234125 h 2245535"/>
                <a:gd name="connsiteX5" fmla="*/ 2057400 w 2653748"/>
                <a:gd name="connsiteY5" fmla="*/ 2071412 h 2245535"/>
                <a:gd name="connsiteX6" fmla="*/ 2653748 w 2653748"/>
                <a:gd name="connsiteY6" fmla="*/ 1877354 h 2245535"/>
                <a:gd name="connsiteX0" fmla="*/ 0 w 2653748"/>
                <a:gd name="connsiteY0" fmla="*/ 1748945 h 2127066"/>
                <a:gd name="connsiteX1" fmla="*/ 131031 w 2653748"/>
                <a:gd name="connsiteY1" fmla="*/ 1726582 h 2127066"/>
                <a:gd name="connsiteX2" fmla="*/ 477651 w 2653748"/>
                <a:gd name="connsiteY2" fmla="*/ 1 h 2127066"/>
                <a:gd name="connsiteX3" fmla="*/ 923664 w 2653748"/>
                <a:gd name="connsiteY3" fmla="*/ 1304418 h 2127066"/>
                <a:gd name="connsiteX4" fmla="*/ 1192697 w 2653748"/>
                <a:gd name="connsiteY4" fmla="*/ 115656 h 2127066"/>
                <a:gd name="connsiteX5" fmla="*/ 2057400 w 2653748"/>
                <a:gd name="connsiteY5" fmla="*/ 1952943 h 2127066"/>
                <a:gd name="connsiteX6" fmla="*/ 2653748 w 2653748"/>
                <a:gd name="connsiteY6" fmla="*/ 1758885 h 2127066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923664 w 2653748"/>
                <a:gd name="connsiteY3" fmla="*/ 1304417 h 2127065"/>
                <a:gd name="connsiteX4" fmla="*/ 1192697 w 2653748"/>
                <a:gd name="connsiteY4" fmla="*/ 115655 h 2127065"/>
                <a:gd name="connsiteX5" fmla="*/ 2057400 w 2653748"/>
                <a:gd name="connsiteY5" fmla="*/ 1952942 h 2127065"/>
                <a:gd name="connsiteX6" fmla="*/ 2653748 w 2653748"/>
                <a:gd name="connsiteY6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923664 w 2653748"/>
                <a:gd name="connsiteY3" fmla="*/ 1304417 h 2127065"/>
                <a:gd name="connsiteX4" fmla="*/ 1192697 w 2653748"/>
                <a:gd name="connsiteY4" fmla="*/ 115655 h 2127065"/>
                <a:gd name="connsiteX5" fmla="*/ 2057400 w 2653748"/>
                <a:gd name="connsiteY5" fmla="*/ 1952942 h 2127065"/>
                <a:gd name="connsiteX6" fmla="*/ 2653748 w 2653748"/>
                <a:gd name="connsiteY6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923664 w 2653748"/>
                <a:gd name="connsiteY3" fmla="*/ 1304417 h 2127065"/>
                <a:gd name="connsiteX4" fmla="*/ 1192697 w 2653748"/>
                <a:gd name="connsiteY4" fmla="*/ 115655 h 2127065"/>
                <a:gd name="connsiteX5" fmla="*/ 2192720 w 2653748"/>
                <a:gd name="connsiteY5" fmla="*/ 1638049 h 2127065"/>
                <a:gd name="connsiteX6" fmla="*/ 2653748 w 2653748"/>
                <a:gd name="connsiteY6" fmla="*/ 1758884 h 2127065"/>
                <a:gd name="connsiteX0" fmla="*/ 0 w 2653748"/>
                <a:gd name="connsiteY0" fmla="*/ 1748944 h 2127065"/>
                <a:gd name="connsiteX1" fmla="*/ 131031 w 2653748"/>
                <a:gd name="connsiteY1" fmla="*/ 1726581 h 2127065"/>
                <a:gd name="connsiteX2" fmla="*/ 477651 w 2653748"/>
                <a:gd name="connsiteY2" fmla="*/ 0 h 2127065"/>
                <a:gd name="connsiteX3" fmla="*/ 923664 w 2653748"/>
                <a:gd name="connsiteY3" fmla="*/ 1304417 h 2127065"/>
                <a:gd name="connsiteX4" fmla="*/ 1361846 w 2653748"/>
                <a:gd name="connsiteY4" fmla="*/ 137173 h 2127065"/>
                <a:gd name="connsiteX5" fmla="*/ 2192720 w 2653748"/>
                <a:gd name="connsiteY5" fmla="*/ 1638049 h 2127065"/>
                <a:gd name="connsiteX6" fmla="*/ 2653748 w 2653748"/>
                <a:gd name="connsiteY6" fmla="*/ 1758884 h 2127065"/>
                <a:gd name="connsiteX0" fmla="*/ 0 w 2661001"/>
                <a:gd name="connsiteY0" fmla="*/ 1748944 h 2171725"/>
                <a:gd name="connsiteX1" fmla="*/ 131031 w 2661001"/>
                <a:gd name="connsiteY1" fmla="*/ 1726581 h 2171725"/>
                <a:gd name="connsiteX2" fmla="*/ 477651 w 2661001"/>
                <a:gd name="connsiteY2" fmla="*/ 0 h 2171725"/>
                <a:gd name="connsiteX3" fmla="*/ 923664 w 2661001"/>
                <a:gd name="connsiteY3" fmla="*/ 1304417 h 2171725"/>
                <a:gd name="connsiteX4" fmla="*/ 1361846 w 2661001"/>
                <a:gd name="connsiteY4" fmla="*/ 137173 h 2171725"/>
                <a:gd name="connsiteX5" fmla="*/ 2328039 w 2661001"/>
                <a:gd name="connsiteY5" fmla="*/ 2016359 h 2171725"/>
                <a:gd name="connsiteX6" fmla="*/ 2653748 w 2661001"/>
                <a:gd name="connsiteY6" fmla="*/ 1758884 h 217172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361846 w 2661001"/>
                <a:gd name="connsiteY4" fmla="*/ 137173 h 2127065"/>
                <a:gd name="connsiteX5" fmla="*/ 1701749 w 2661001"/>
                <a:gd name="connsiteY5" fmla="*/ 1024512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361846 w 2661001"/>
                <a:gd name="connsiteY4" fmla="*/ 137173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361846 w 2661001"/>
                <a:gd name="connsiteY4" fmla="*/ 137173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361846 w 2661001"/>
                <a:gd name="connsiteY4" fmla="*/ 137173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361846 w 2661001"/>
                <a:gd name="connsiteY4" fmla="*/ 137173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429506 w 2661001"/>
                <a:gd name="connsiteY4" fmla="*/ 149944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429506 w 2661001"/>
                <a:gd name="connsiteY4" fmla="*/ 149944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429506 w 2661001"/>
                <a:gd name="connsiteY4" fmla="*/ 149944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48944 h 2127065"/>
                <a:gd name="connsiteX1" fmla="*/ 131031 w 2661001"/>
                <a:gd name="connsiteY1" fmla="*/ 1726581 h 2127065"/>
                <a:gd name="connsiteX2" fmla="*/ 477651 w 2661001"/>
                <a:gd name="connsiteY2" fmla="*/ 0 h 2127065"/>
                <a:gd name="connsiteX3" fmla="*/ 923664 w 2661001"/>
                <a:gd name="connsiteY3" fmla="*/ 1304417 h 2127065"/>
                <a:gd name="connsiteX4" fmla="*/ 1429506 w 2661001"/>
                <a:gd name="connsiteY4" fmla="*/ 149944 h 2127065"/>
                <a:gd name="connsiteX5" fmla="*/ 1791962 w 2661001"/>
                <a:gd name="connsiteY5" fmla="*/ 937041 h 2127065"/>
                <a:gd name="connsiteX6" fmla="*/ 2328039 w 2661001"/>
                <a:gd name="connsiteY6" fmla="*/ 2016359 h 2127065"/>
                <a:gd name="connsiteX7" fmla="*/ 2653748 w 2661001"/>
                <a:gd name="connsiteY7" fmla="*/ 1758884 h 2127065"/>
                <a:gd name="connsiteX0" fmla="*/ 0 w 2661001"/>
                <a:gd name="connsiteY0" fmla="*/ 1755392 h 2133513"/>
                <a:gd name="connsiteX1" fmla="*/ 131031 w 2661001"/>
                <a:gd name="connsiteY1" fmla="*/ 1733029 h 2133513"/>
                <a:gd name="connsiteX2" fmla="*/ 477651 w 2661001"/>
                <a:gd name="connsiteY2" fmla="*/ 6448 h 2133513"/>
                <a:gd name="connsiteX3" fmla="*/ 923664 w 2661001"/>
                <a:gd name="connsiteY3" fmla="*/ 1310865 h 2133513"/>
                <a:gd name="connsiteX4" fmla="*/ 1429506 w 2661001"/>
                <a:gd name="connsiteY4" fmla="*/ 156392 h 2133513"/>
                <a:gd name="connsiteX5" fmla="*/ 1791962 w 2661001"/>
                <a:gd name="connsiteY5" fmla="*/ 943489 h 2133513"/>
                <a:gd name="connsiteX6" fmla="*/ 2328039 w 2661001"/>
                <a:gd name="connsiteY6" fmla="*/ 2022807 h 2133513"/>
                <a:gd name="connsiteX7" fmla="*/ 2653748 w 2661001"/>
                <a:gd name="connsiteY7" fmla="*/ 1765332 h 2133513"/>
                <a:gd name="connsiteX0" fmla="*/ 0 w 2661001"/>
                <a:gd name="connsiteY0" fmla="*/ 1755392 h 2133513"/>
                <a:gd name="connsiteX1" fmla="*/ 131031 w 2661001"/>
                <a:gd name="connsiteY1" fmla="*/ 1733029 h 2133513"/>
                <a:gd name="connsiteX2" fmla="*/ 477651 w 2661001"/>
                <a:gd name="connsiteY2" fmla="*/ 6448 h 2133513"/>
                <a:gd name="connsiteX3" fmla="*/ 923664 w 2661001"/>
                <a:gd name="connsiteY3" fmla="*/ 1310865 h 2133513"/>
                <a:gd name="connsiteX4" fmla="*/ 1429506 w 2661001"/>
                <a:gd name="connsiteY4" fmla="*/ 156392 h 2133513"/>
                <a:gd name="connsiteX5" fmla="*/ 1791962 w 2661001"/>
                <a:gd name="connsiteY5" fmla="*/ 943489 h 2133513"/>
                <a:gd name="connsiteX6" fmla="*/ 2328039 w 2661001"/>
                <a:gd name="connsiteY6" fmla="*/ 2022807 h 2133513"/>
                <a:gd name="connsiteX7" fmla="*/ 2653748 w 2661001"/>
                <a:gd name="connsiteY7" fmla="*/ 1765332 h 2133513"/>
                <a:gd name="connsiteX0" fmla="*/ 0 w 2661001"/>
                <a:gd name="connsiteY0" fmla="*/ 1755392 h 2133513"/>
                <a:gd name="connsiteX1" fmla="*/ 131031 w 2661001"/>
                <a:gd name="connsiteY1" fmla="*/ 1733029 h 2133513"/>
                <a:gd name="connsiteX2" fmla="*/ 477651 w 2661001"/>
                <a:gd name="connsiteY2" fmla="*/ 6448 h 2133513"/>
                <a:gd name="connsiteX3" fmla="*/ 923664 w 2661001"/>
                <a:gd name="connsiteY3" fmla="*/ 1310865 h 2133513"/>
                <a:gd name="connsiteX4" fmla="*/ 1429506 w 2661001"/>
                <a:gd name="connsiteY4" fmla="*/ 156392 h 2133513"/>
                <a:gd name="connsiteX5" fmla="*/ 1791962 w 2661001"/>
                <a:gd name="connsiteY5" fmla="*/ 943489 h 2133513"/>
                <a:gd name="connsiteX6" fmla="*/ 2328039 w 2661001"/>
                <a:gd name="connsiteY6" fmla="*/ 2022807 h 2133513"/>
                <a:gd name="connsiteX7" fmla="*/ 2653748 w 2661001"/>
                <a:gd name="connsiteY7" fmla="*/ 1765332 h 2133513"/>
                <a:gd name="connsiteX0" fmla="*/ 0 w 3612260"/>
                <a:gd name="connsiteY0" fmla="*/ 1755392 h 2133513"/>
                <a:gd name="connsiteX1" fmla="*/ 131031 w 3612260"/>
                <a:gd name="connsiteY1" fmla="*/ 1733029 h 2133513"/>
                <a:gd name="connsiteX2" fmla="*/ 477651 w 3612260"/>
                <a:gd name="connsiteY2" fmla="*/ 6448 h 2133513"/>
                <a:gd name="connsiteX3" fmla="*/ 923664 w 3612260"/>
                <a:gd name="connsiteY3" fmla="*/ 1310865 h 2133513"/>
                <a:gd name="connsiteX4" fmla="*/ 1429506 w 3612260"/>
                <a:gd name="connsiteY4" fmla="*/ 156392 h 2133513"/>
                <a:gd name="connsiteX5" fmla="*/ 1791962 w 3612260"/>
                <a:gd name="connsiteY5" fmla="*/ 943489 h 2133513"/>
                <a:gd name="connsiteX6" fmla="*/ 2328039 w 3612260"/>
                <a:gd name="connsiteY6" fmla="*/ 2022807 h 2133513"/>
                <a:gd name="connsiteX7" fmla="*/ 3612260 w 3612260"/>
                <a:gd name="connsiteY7" fmla="*/ 1966515 h 2133513"/>
                <a:gd name="connsiteX0" fmla="*/ 0 w 3612260"/>
                <a:gd name="connsiteY0" fmla="*/ 1755392 h 2133513"/>
                <a:gd name="connsiteX1" fmla="*/ 131031 w 3612260"/>
                <a:gd name="connsiteY1" fmla="*/ 1733029 h 2133513"/>
                <a:gd name="connsiteX2" fmla="*/ 477651 w 3612260"/>
                <a:gd name="connsiteY2" fmla="*/ 6448 h 2133513"/>
                <a:gd name="connsiteX3" fmla="*/ 923664 w 3612260"/>
                <a:gd name="connsiteY3" fmla="*/ 1310865 h 2133513"/>
                <a:gd name="connsiteX4" fmla="*/ 1429506 w 3612260"/>
                <a:gd name="connsiteY4" fmla="*/ 156392 h 2133513"/>
                <a:gd name="connsiteX5" fmla="*/ 1791962 w 3612260"/>
                <a:gd name="connsiteY5" fmla="*/ 943489 h 2133513"/>
                <a:gd name="connsiteX6" fmla="*/ 2243026 w 3612260"/>
                <a:gd name="connsiteY6" fmla="*/ 278715 h 2133513"/>
                <a:gd name="connsiteX7" fmla="*/ 2328039 w 3612260"/>
                <a:gd name="connsiteY7" fmla="*/ 2022807 h 2133513"/>
                <a:gd name="connsiteX8" fmla="*/ 3612260 w 3612260"/>
                <a:gd name="connsiteY8" fmla="*/ 1966515 h 2133513"/>
                <a:gd name="connsiteX0" fmla="*/ 0 w 3612260"/>
                <a:gd name="connsiteY0" fmla="*/ 1755392 h 2133513"/>
                <a:gd name="connsiteX1" fmla="*/ 131031 w 3612260"/>
                <a:gd name="connsiteY1" fmla="*/ 1733029 h 2133513"/>
                <a:gd name="connsiteX2" fmla="*/ 477651 w 3612260"/>
                <a:gd name="connsiteY2" fmla="*/ 6448 h 2133513"/>
                <a:gd name="connsiteX3" fmla="*/ 923664 w 3612260"/>
                <a:gd name="connsiteY3" fmla="*/ 1310865 h 2133513"/>
                <a:gd name="connsiteX4" fmla="*/ 1429506 w 3612260"/>
                <a:gd name="connsiteY4" fmla="*/ 156392 h 2133513"/>
                <a:gd name="connsiteX5" fmla="*/ 1791962 w 3612260"/>
                <a:gd name="connsiteY5" fmla="*/ 943489 h 2133513"/>
                <a:gd name="connsiteX6" fmla="*/ 2243026 w 3612260"/>
                <a:gd name="connsiteY6" fmla="*/ 278715 h 2133513"/>
                <a:gd name="connsiteX7" fmla="*/ 3139955 w 3612260"/>
                <a:gd name="connsiteY7" fmla="*/ 2022807 h 2133513"/>
                <a:gd name="connsiteX8" fmla="*/ 3612260 w 3612260"/>
                <a:gd name="connsiteY8" fmla="*/ 1966515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3139955 w 4424175"/>
                <a:gd name="connsiteY7" fmla="*/ 2022807 h 2133513"/>
                <a:gd name="connsiteX8" fmla="*/ 4424175 w 4424175"/>
                <a:gd name="connsiteY8" fmla="*/ 1756586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2705367 w 4424175"/>
                <a:gd name="connsiteY7" fmla="*/ 1170914 h 2133513"/>
                <a:gd name="connsiteX8" fmla="*/ 3139955 w 4424175"/>
                <a:gd name="connsiteY8" fmla="*/ 2022807 h 2133513"/>
                <a:gd name="connsiteX9" fmla="*/ 4424175 w 4424175"/>
                <a:gd name="connsiteY9" fmla="*/ 1756586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2705367 w 4424175"/>
                <a:gd name="connsiteY7" fmla="*/ 1170914 h 2133513"/>
                <a:gd name="connsiteX8" fmla="*/ 3139955 w 4424175"/>
                <a:gd name="connsiteY8" fmla="*/ 2022807 h 2133513"/>
                <a:gd name="connsiteX9" fmla="*/ 4424175 w 4424175"/>
                <a:gd name="connsiteY9" fmla="*/ 1756586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2705367 w 4424175"/>
                <a:gd name="connsiteY7" fmla="*/ 1170914 h 2133513"/>
                <a:gd name="connsiteX8" fmla="*/ 3139955 w 4424175"/>
                <a:gd name="connsiteY8" fmla="*/ 2022807 h 2133513"/>
                <a:gd name="connsiteX9" fmla="*/ 4424175 w 4424175"/>
                <a:gd name="connsiteY9" fmla="*/ 1756586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2705367 w 4424175"/>
                <a:gd name="connsiteY7" fmla="*/ 1170914 h 2133513"/>
                <a:gd name="connsiteX8" fmla="*/ 3139955 w 4424175"/>
                <a:gd name="connsiteY8" fmla="*/ 2022807 h 2133513"/>
                <a:gd name="connsiteX9" fmla="*/ 4424175 w 4424175"/>
                <a:gd name="connsiteY9" fmla="*/ 1756586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2570048 w 4424175"/>
                <a:gd name="connsiteY7" fmla="*/ 1170914 h 2133513"/>
                <a:gd name="connsiteX8" fmla="*/ 3139955 w 4424175"/>
                <a:gd name="connsiteY8" fmla="*/ 2022807 h 2133513"/>
                <a:gd name="connsiteX9" fmla="*/ 4424175 w 4424175"/>
                <a:gd name="connsiteY9" fmla="*/ 1756586 h 2133513"/>
                <a:gd name="connsiteX0" fmla="*/ 0 w 4424175"/>
                <a:gd name="connsiteY0" fmla="*/ 1755392 h 2133513"/>
                <a:gd name="connsiteX1" fmla="*/ 131031 w 4424175"/>
                <a:gd name="connsiteY1" fmla="*/ 1733029 h 2133513"/>
                <a:gd name="connsiteX2" fmla="*/ 477651 w 4424175"/>
                <a:gd name="connsiteY2" fmla="*/ 6448 h 2133513"/>
                <a:gd name="connsiteX3" fmla="*/ 923664 w 4424175"/>
                <a:gd name="connsiteY3" fmla="*/ 1310865 h 2133513"/>
                <a:gd name="connsiteX4" fmla="*/ 1429506 w 4424175"/>
                <a:gd name="connsiteY4" fmla="*/ 156392 h 2133513"/>
                <a:gd name="connsiteX5" fmla="*/ 1791962 w 4424175"/>
                <a:gd name="connsiteY5" fmla="*/ 943489 h 2133513"/>
                <a:gd name="connsiteX6" fmla="*/ 2243026 w 4424175"/>
                <a:gd name="connsiteY6" fmla="*/ 278715 h 2133513"/>
                <a:gd name="connsiteX7" fmla="*/ 2570048 w 4424175"/>
                <a:gd name="connsiteY7" fmla="*/ 1170914 h 2133513"/>
                <a:gd name="connsiteX8" fmla="*/ 3139955 w 4424175"/>
                <a:gd name="connsiteY8" fmla="*/ 2022807 h 2133513"/>
                <a:gd name="connsiteX9" fmla="*/ 4424175 w 4424175"/>
                <a:gd name="connsiteY9" fmla="*/ 1756586 h 2133513"/>
                <a:gd name="connsiteX0" fmla="*/ 0 w 4424175"/>
                <a:gd name="connsiteY0" fmla="*/ 1755392 h 2146723"/>
                <a:gd name="connsiteX1" fmla="*/ 131031 w 4424175"/>
                <a:gd name="connsiteY1" fmla="*/ 1733029 h 2146723"/>
                <a:gd name="connsiteX2" fmla="*/ 477651 w 4424175"/>
                <a:gd name="connsiteY2" fmla="*/ 6448 h 2146723"/>
                <a:gd name="connsiteX3" fmla="*/ 923664 w 4424175"/>
                <a:gd name="connsiteY3" fmla="*/ 1310865 h 2146723"/>
                <a:gd name="connsiteX4" fmla="*/ 1429506 w 4424175"/>
                <a:gd name="connsiteY4" fmla="*/ 156392 h 2146723"/>
                <a:gd name="connsiteX5" fmla="*/ 1791962 w 4424175"/>
                <a:gd name="connsiteY5" fmla="*/ 943489 h 2146723"/>
                <a:gd name="connsiteX6" fmla="*/ 2243026 w 4424175"/>
                <a:gd name="connsiteY6" fmla="*/ 278715 h 2146723"/>
                <a:gd name="connsiteX7" fmla="*/ 2570048 w 4424175"/>
                <a:gd name="connsiteY7" fmla="*/ 1170914 h 2146723"/>
                <a:gd name="connsiteX8" fmla="*/ 3139955 w 4424175"/>
                <a:gd name="connsiteY8" fmla="*/ 2022807 h 2146723"/>
                <a:gd name="connsiteX9" fmla="*/ 3923240 w 4424175"/>
                <a:gd name="connsiteY9" fmla="*/ 1809448 h 2146723"/>
                <a:gd name="connsiteX10" fmla="*/ 4424175 w 4424175"/>
                <a:gd name="connsiteY10" fmla="*/ 1756586 h 2146723"/>
                <a:gd name="connsiteX0" fmla="*/ 0 w 4830133"/>
                <a:gd name="connsiteY0" fmla="*/ 1755392 h 2146723"/>
                <a:gd name="connsiteX1" fmla="*/ 131031 w 4830133"/>
                <a:gd name="connsiteY1" fmla="*/ 1733029 h 2146723"/>
                <a:gd name="connsiteX2" fmla="*/ 477651 w 4830133"/>
                <a:gd name="connsiteY2" fmla="*/ 6448 h 2146723"/>
                <a:gd name="connsiteX3" fmla="*/ 923664 w 4830133"/>
                <a:gd name="connsiteY3" fmla="*/ 1310865 h 2146723"/>
                <a:gd name="connsiteX4" fmla="*/ 1429506 w 4830133"/>
                <a:gd name="connsiteY4" fmla="*/ 156392 h 2146723"/>
                <a:gd name="connsiteX5" fmla="*/ 1791962 w 4830133"/>
                <a:gd name="connsiteY5" fmla="*/ 943489 h 2146723"/>
                <a:gd name="connsiteX6" fmla="*/ 2243026 w 4830133"/>
                <a:gd name="connsiteY6" fmla="*/ 278715 h 2146723"/>
                <a:gd name="connsiteX7" fmla="*/ 2570048 w 4830133"/>
                <a:gd name="connsiteY7" fmla="*/ 1170914 h 2146723"/>
                <a:gd name="connsiteX8" fmla="*/ 3139955 w 4830133"/>
                <a:gd name="connsiteY8" fmla="*/ 2022807 h 2146723"/>
                <a:gd name="connsiteX9" fmla="*/ 3923240 w 4830133"/>
                <a:gd name="connsiteY9" fmla="*/ 1809448 h 2146723"/>
                <a:gd name="connsiteX10" fmla="*/ 4830133 w 4830133"/>
                <a:gd name="connsiteY10" fmla="*/ 1756587 h 2146723"/>
                <a:gd name="connsiteX0" fmla="*/ 0 w 4830133"/>
                <a:gd name="connsiteY0" fmla="*/ 1755392 h 2133513"/>
                <a:gd name="connsiteX1" fmla="*/ 131031 w 4830133"/>
                <a:gd name="connsiteY1" fmla="*/ 1733029 h 2133513"/>
                <a:gd name="connsiteX2" fmla="*/ 477651 w 4830133"/>
                <a:gd name="connsiteY2" fmla="*/ 6448 h 2133513"/>
                <a:gd name="connsiteX3" fmla="*/ 923664 w 4830133"/>
                <a:gd name="connsiteY3" fmla="*/ 1310865 h 2133513"/>
                <a:gd name="connsiteX4" fmla="*/ 1429506 w 4830133"/>
                <a:gd name="connsiteY4" fmla="*/ 156392 h 2133513"/>
                <a:gd name="connsiteX5" fmla="*/ 1791962 w 4830133"/>
                <a:gd name="connsiteY5" fmla="*/ 943489 h 2133513"/>
                <a:gd name="connsiteX6" fmla="*/ 2243026 w 4830133"/>
                <a:gd name="connsiteY6" fmla="*/ 278715 h 2133513"/>
                <a:gd name="connsiteX7" fmla="*/ 2570048 w 4830133"/>
                <a:gd name="connsiteY7" fmla="*/ 1170914 h 2133513"/>
                <a:gd name="connsiteX8" fmla="*/ 3139955 w 4830133"/>
                <a:gd name="connsiteY8" fmla="*/ 2022807 h 2133513"/>
                <a:gd name="connsiteX9" fmla="*/ 3923240 w 4830133"/>
                <a:gd name="connsiteY9" fmla="*/ 1809448 h 2133513"/>
                <a:gd name="connsiteX10" fmla="*/ 4830133 w 4830133"/>
                <a:gd name="connsiteY10" fmla="*/ 1756587 h 2133513"/>
                <a:gd name="connsiteX0" fmla="*/ 0 w 4830133"/>
                <a:gd name="connsiteY0" fmla="*/ 1755392 h 2133513"/>
                <a:gd name="connsiteX1" fmla="*/ 131031 w 4830133"/>
                <a:gd name="connsiteY1" fmla="*/ 1733029 h 2133513"/>
                <a:gd name="connsiteX2" fmla="*/ 477651 w 4830133"/>
                <a:gd name="connsiteY2" fmla="*/ 6448 h 2133513"/>
                <a:gd name="connsiteX3" fmla="*/ 923664 w 4830133"/>
                <a:gd name="connsiteY3" fmla="*/ 1310865 h 2133513"/>
                <a:gd name="connsiteX4" fmla="*/ 1429506 w 4830133"/>
                <a:gd name="connsiteY4" fmla="*/ 156392 h 2133513"/>
                <a:gd name="connsiteX5" fmla="*/ 1791962 w 4830133"/>
                <a:gd name="connsiteY5" fmla="*/ 943489 h 2133513"/>
                <a:gd name="connsiteX6" fmla="*/ 2243026 w 4830133"/>
                <a:gd name="connsiteY6" fmla="*/ 278715 h 2133513"/>
                <a:gd name="connsiteX7" fmla="*/ 2570048 w 4830133"/>
                <a:gd name="connsiteY7" fmla="*/ 1170914 h 2133513"/>
                <a:gd name="connsiteX8" fmla="*/ 3139955 w 4830133"/>
                <a:gd name="connsiteY8" fmla="*/ 2022807 h 2133513"/>
                <a:gd name="connsiteX9" fmla="*/ 3923240 w 4830133"/>
                <a:gd name="connsiteY9" fmla="*/ 1809448 h 2133513"/>
                <a:gd name="connsiteX10" fmla="*/ 4830133 w 4830133"/>
                <a:gd name="connsiteY10" fmla="*/ 1756587 h 2133513"/>
                <a:gd name="connsiteX0" fmla="*/ 0 w 4830133"/>
                <a:gd name="connsiteY0" fmla="*/ 1755392 h 2133513"/>
                <a:gd name="connsiteX1" fmla="*/ 131031 w 4830133"/>
                <a:gd name="connsiteY1" fmla="*/ 1733029 h 2133513"/>
                <a:gd name="connsiteX2" fmla="*/ 477651 w 4830133"/>
                <a:gd name="connsiteY2" fmla="*/ 6448 h 2133513"/>
                <a:gd name="connsiteX3" fmla="*/ 923664 w 4830133"/>
                <a:gd name="connsiteY3" fmla="*/ 1310865 h 2133513"/>
                <a:gd name="connsiteX4" fmla="*/ 1429506 w 4830133"/>
                <a:gd name="connsiteY4" fmla="*/ 156392 h 2133513"/>
                <a:gd name="connsiteX5" fmla="*/ 1791962 w 4830133"/>
                <a:gd name="connsiteY5" fmla="*/ 943489 h 2133513"/>
                <a:gd name="connsiteX6" fmla="*/ 2243026 w 4830133"/>
                <a:gd name="connsiteY6" fmla="*/ 278715 h 2133513"/>
                <a:gd name="connsiteX7" fmla="*/ 2570048 w 4830133"/>
                <a:gd name="connsiteY7" fmla="*/ 1170914 h 2133513"/>
                <a:gd name="connsiteX8" fmla="*/ 3139955 w 4830133"/>
                <a:gd name="connsiteY8" fmla="*/ 2022807 h 2133513"/>
                <a:gd name="connsiteX9" fmla="*/ 3923240 w 4830133"/>
                <a:gd name="connsiteY9" fmla="*/ 1809448 h 2133513"/>
                <a:gd name="connsiteX10" fmla="*/ 4830133 w 4830133"/>
                <a:gd name="connsiteY10" fmla="*/ 1756587 h 2133513"/>
                <a:gd name="connsiteX0" fmla="*/ 0 w 4830133"/>
                <a:gd name="connsiteY0" fmla="*/ 1905316 h 2283437"/>
                <a:gd name="connsiteX1" fmla="*/ 131031 w 4830133"/>
                <a:gd name="connsiteY1" fmla="*/ 1882953 h 2283437"/>
                <a:gd name="connsiteX2" fmla="*/ 477651 w 4830133"/>
                <a:gd name="connsiteY2" fmla="*/ 156372 h 2283437"/>
                <a:gd name="connsiteX3" fmla="*/ 788345 w 4830133"/>
                <a:gd name="connsiteY3" fmla="*/ 944715 h 2283437"/>
                <a:gd name="connsiteX4" fmla="*/ 923664 w 4830133"/>
                <a:gd name="connsiteY4" fmla="*/ 1460789 h 2283437"/>
                <a:gd name="connsiteX5" fmla="*/ 1429506 w 4830133"/>
                <a:gd name="connsiteY5" fmla="*/ 306316 h 2283437"/>
                <a:gd name="connsiteX6" fmla="*/ 1791962 w 4830133"/>
                <a:gd name="connsiteY6" fmla="*/ 1093413 h 2283437"/>
                <a:gd name="connsiteX7" fmla="*/ 2243026 w 4830133"/>
                <a:gd name="connsiteY7" fmla="*/ 428639 h 2283437"/>
                <a:gd name="connsiteX8" fmla="*/ 2570048 w 4830133"/>
                <a:gd name="connsiteY8" fmla="*/ 1320838 h 2283437"/>
                <a:gd name="connsiteX9" fmla="*/ 3139955 w 4830133"/>
                <a:gd name="connsiteY9" fmla="*/ 2172731 h 2283437"/>
                <a:gd name="connsiteX10" fmla="*/ 3923240 w 4830133"/>
                <a:gd name="connsiteY10" fmla="*/ 1959372 h 2283437"/>
                <a:gd name="connsiteX11" fmla="*/ 4830133 w 4830133"/>
                <a:gd name="connsiteY11" fmla="*/ 1906511 h 2283437"/>
                <a:gd name="connsiteX0" fmla="*/ 0 w 4830133"/>
                <a:gd name="connsiteY0" fmla="*/ 1905317 h 2283438"/>
                <a:gd name="connsiteX1" fmla="*/ 131031 w 4830133"/>
                <a:gd name="connsiteY1" fmla="*/ 1882954 h 2283438"/>
                <a:gd name="connsiteX2" fmla="*/ 477651 w 4830133"/>
                <a:gd name="connsiteY2" fmla="*/ 156373 h 2283438"/>
                <a:gd name="connsiteX3" fmla="*/ 788345 w 4830133"/>
                <a:gd name="connsiteY3" fmla="*/ 944716 h 2283438"/>
                <a:gd name="connsiteX4" fmla="*/ 923664 w 4830133"/>
                <a:gd name="connsiteY4" fmla="*/ 1460790 h 2283438"/>
                <a:gd name="connsiteX5" fmla="*/ 1429506 w 4830133"/>
                <a:gd name="connsiteY5" fmla="*/ 306317 h 2283438"/>
                <a:gd name="connsiteX6" fmla="*/ 1791962 w 4830133"/>
                <a:gd name="connsiteY6" fmla="*/ 1093414 h 2283438"/>
                <a:gd name="connsiteX7" fmla="*/ 2243026 w 4830133"/>
                <a:gd name="connsiteY7" fmla="*/ 428640 h 2283438"/>
                <a:gd name="connsiteX8" fmla="*/ 2570048 w 4830133"/>
                <a:gd name="connsiteY8" fmla="*/ 1320839 h 2283438"/>
                <a:gd name="connsiteX9" fmla="*/ 3139955 w 4830133"/>
                <a:gd name="connsiteY9" fmla="*/ 2172732 h 2283438"/>
                <a:gd name="connsiteX10" fmla="*/ 3923240 w 4830133"/>
                <a:gd name="connsiteY10" fmla="*/ 1959373 h 2283438"/>
                <a:gd name="connsiteX11" fmla="*/ 4830133 w 4830133"/>
                <a:gd name="connsiteY11" fmla="*/ 1906512 h 2283438"/>
                <a:gd name="connsiteX0" fmla="*/ 0 w 4830133"/>
                <a:gd name="connsiteY0" fmla="*/ 1905317 h 2283438"/>
                <a:gd name="connsiteX1" fmla="*/ 131031 w 4830133"/>
                <a:gd name="connsiteY1" fmla="*/ 1882954 h 2283438"/>
                <a:gd name="connsiteX2" fmla="*/ 477651 w 4830133"/>
                <a:gd name="connsiteY2" fmla="*/ 156373 h 2283438"/>
                <a:gd name="connsiteX3" fmla="*/ 788345 w 4830133"/>
                <a:gd name="connsiteY3" fmla="*/ 944716 h 2283438"/>
                <a:gd name="connsiteX4" fmla="*/ 923664 w 4830133"/>
                <a:gd name="connsiteY4" fmla="*/ 1460790 h 2283438"/>
                <a:gd name="connsiteX5" fmla="*/ 1429506 w 4830133"/>
                <a:gd name="connsiteY5" fmla="*/ 306317 h 2283438"/>
                <a:gd name="connsiteX6" fmla="*/ 1791962 w 4830133"/>
                <a:gd name="connsiteY6" fmla="*/ 1093414 h 2283438"/>
                <a:gd name="connsiteX7" fmla="*/ 2243026 w 4830133"/>
                <a:gd name="connsiteY7" fmla="*/ 428640 h 2283438"/>
                <a:gd name="connsiteX8" fmla="*/ 2570048 w 4830133"/>
                <a:gd name="connsiteY8" fmla="*/ 1320839 h 2283438"/>
                <a:gd name="connsiteX9" fmla="*/ 3139955 w 4830133"/>
                <a:gd name="connsiteY9" fmla="*/ 2172732 h 2283438"/>
                <a:gd name="connsiteX10" fmla="*/ 3923240 w 4830133"/>
                <a:gd name="connsiteY10" fmla="*/ 1959373 h 2283438"/>
                <a:gd name="connsiteX11" fmla="*/ 4830133 w 4830133"/>
                <a:gd name="connsiteY11" fmla="*/ 1906512 h 2283438"/>
                <a:gd name="connsiteX0" fmla="*/ 0 w 4830133"/>
                <a:gd name="connsiteY0" fmla="*/ 1905317 h 2283438"/>
                <a:gd name="connsiteX1" fmla="*/ 131031 w 4830133"/>
                <a:gd name="connsiteY1" fmla="*/ 1882954 h 2283438"/>
                <a:gd name="connsiteX2" fmla="*/ 477651 w 4830133"/>
                <a:gd name="connsiteY2" fmla="*/ 156373 h 2283438"/>
                <a:gd name="connsiteX3" fmla="*/ 788345 w 4830133"/>
                <a:gd name="connsiteY3" fmla="*/ 944716 h 2283438"/>
                <a:gd name="connsiteX4" fmla="*/ 1016382 w 4830133"/>
                <a:gd name="connsiteY4" fmla="*/ 1487032 h 2283438"/>
                <a:gd name="connsiteX5" fmla="*/ 1429506 w 4830133"/>
                <a:gd name="connsiteY5" fmla="*/ 306317 h 2283438"/>
                <a:gd name="connsiteX6" fmla="*/ 1791962 w 4830133"/>
                <a:gd name="connsiteY6" fmla="*/ 1093414 h 2283438"/>
                <a:gd name="connsiteX7" fmla="*/ 2243026 w 4830133"/>
                <a:gd name="connsiteY7" fmla="*/ 428640 h 2283438"/>
                <a:gd name="connsiteX8" fmla="*/ 2570048 w 4830133"/>
                <a:gd name="connsiteY8" fmla="*/ 1320839 h 2283438"/>
                <a:gd name="connsiteX9" fmla="*/ 3139955 w 4830133"/>
                <a:gd name="connsiteY9" fmla="*/ 2172732 h 2283438"/>
                <a:gd name="connsiteX10" fmla="*/ 3923240 w 4830133"/>
                <a:gd name="connsiteY10" fmla="*/ 1959373 h 2283438"/>
                <a:gd name="connsiteX11" fmla="*/ 4830133 w 4830133"/>
                <a:gd name="connsiteY11" fmla="*/ 1906512 h 2283438"/>
                <a:gd name="connsiteX0" fmla="*/ 0 w 4830133"/>
                <a:gd name="connsiteY0" fmla="*/ 1905317 h 2283438"/>
                <a:gd name="connsiteX1" fmla="*/ 131031 w 4830133"/>
                <a:gd name="connsiteY1" fmla="*/ 1882954 h 2283438"/>
                <a:gd name="connsiteX2" fmla="*/ 477651 w 4830133"/>
                <a:gd name="connsiteY2" fmla="*/ 156373 h 2283438"/>
                <a:gd name="connsiteX3" fmla="*/ 788345 w 4830133"/>
                <a:gd name="connsiteY3" fmla="*/ 944716 h 2283438"/>
                <a:gd name="connsiteX4" fmla="*/ 1016382 w 4830133"/>
                <a:gd name="connsiteY4" fmla="*/ 1487032 h 2283438"/>
                <a:gd name="connsiteX5" fmla="*/ 1429506 w 4830133"/>
                <a:gd name="connsiteY5" fmla="*/ 306317 h 2283438"/>
                <a:gd name="connsiteX6" fmla="*/ 1791962 w 4830133"/>
                <a:gd name="connsiteY6" fmla="*/ 1093414 h 2283438"/>
                <a:gd name="connsiteX7" fmla="*/ 2243026 w 4830133"/>
                <a:gd name="connsiteY7" fmla="*/ 428640 h 2283438"/>
                <a:gd name="connsiteX8" fmla="*/ 2570048 w 4830133"/>
                <a:gd name="connsiteY8" fmla="*/ 1320839 h 2283438"/>
                <a:gd name="connsiteX9" fmla="*/ 3139955 w 4830133"/>
                <a:gd name="connsiteY9" fmla="*/ 2172732 h 2283438"/>
                <a:gd name="connsiteX10" fmla="*/ 3923240 w 4830133"/>
                <a:gd name="connsiteY10" fmla="*/ 1959373 h 2283438"/>
                <a:gd name="connsiteX11" fmla="*/ 4830133 w 4830133"/>
                <a:gd name="connsiteY11" fmla="*/ 1906512 h 2283438"/>
                <a:gd name="connsiteX0" fmla="*/ 0 w 4830133"/>
                <a:gd name="connsiteY0" fmla="*/ 1905317 h 2283438"/>
                <a:gd name="connsiteX1" fmla="*/ 131031 w 4830133"/>
                <a:gd name="connsiteY1" fmla="*/ 1882954 h 2283438"/>
                <a:gd name="connsiteX2" fmla="*/ 477651 w 4830133"/>
                <a:gd name="connsiteY2" fmla="*/ 156373 h 2283438"/>
                <a:gd name="connsiteX3" fmla="*/ 788345 w 4830133"/>
                <a:gd name="connsiteY3" fmla="*/ 944716 h 2283438"/>
                <a:gd name="connsiteX4" fmla="*/ 1016382 w 4830133"/>
                <a:gd name="connsiteY4" fmla="*/ 1487032 h 2283438"/>
                <a:gd name="connsiteX5" fmla="*/ 1429506 w 4830133"/>
                <a:gd name="connsiteY5" fmla="*/ 306317 h 2283438"/>
                <a:gd name="connsiteX6" fmla="*/ 1791962 w 4830133"/>
                <a:gd name="connsiteY6" fmla="*/ 1093414 h 2283438"/>
                <a:gd name="connsiteX7" fmla="*/ 2243026 w 4830133"/>
                <a:gd name="connsiteY7" fmla="*/ 428640 h 2283438"/>
                <a:gd name="connsiteX8" fmla="*/ 2570048 w 4830133"/>
                <a:gd name="connsiteY8" fmla="*/ 1320839 h 2283438"/>
                <a:gd name="connsiteX9" fmla="*/ 3139955 w 4830133"/>
                <a:gd name="connsiteY9" fmla="*/ 2172732 h 2283438"/>
                <a:gd name="connsiteX10" fmla="*/ 3923240 w 4830133"/>
                <a:gd name="connsiteY10" fmla="*/ 1959373 h 2283438"/>
                <a:gd name="connsiteX11" fmla="*/ 4830133 w 4830133"/>
                <a:gd name="connsiteY11" fmla="*/ 1906512 h 2283438"/>
                <a:gd name="connsiteX0" fmla="*/ 0 w 4830133"/>
                <a:gd name="connsiteY0" fmla="*/ 1755391 h 2133512"/>
                <a:gd name="connsiteX1" fmla="*/ 131031 w 4830133"/>
                <a:gd name="connsiteY1" fmla="*/ 1733028 h 2133512"/>
                <a:gd name="connsiteX2" fmla="*/ 477651 w 4830133"/>
                <a:gd name="connsiteY2" fmla="*/ 6447 h 2133512"/>
                <a:gd name="connsiteX3" fmla="*/ 788345 w 4830133"/>
                <a:gd name="connsiteY3" fmla="*/ 794790 h 2133512"/>
                <a:gd name="connsiteX4" fmla="*/ 1016382 w 4830133"/>
                <a:gd name="connsiteY4" fmla="*/ 1337106 h 2133512"/>
                <a:gd name="connsiteX5" fmla="*/ 1429506 w 4830133"/>
                <a:gd name="connsiteY5" fmla="*/ 156391 h 2133512"/>
                <a:gd name="connsiteX6" fmla="*/ 1791962 w 4830133"/>
                <a:gd name="connsiteY6" fmla="*/ 943488 h 2133512"/>
                <a:gd name="connsiteX7" fmla="*/ 2243026 w 4830133"/>
                <a:gd name="connsiteY7" fmla="*/ 278714 h 2133512"/>
                <a:gd name="connsiteX8" fmla="*/ 2570048 w 4830133"/>
                <a:gd name="connsiteY8" fmla="*/ 1170913 h 2133512"/>
                <a:gd name="connsiteX9" fmla="*/ 3139955 w 4830133"/>
                <a:gd name="connsiteY9" fmla="*/ 2022806 h 2133512"/>
                <a:gd name="connsiteX10" fmla="*/ 3923240 w 4830133"/>
                <a:gd name="connsiteY10" fmla="*/ 1809447 h 2133512"/>
                <a:gd name="connsiteX11" fmla="*/ 4830133 w 4830133"/>
                <a:gd name="connsiteY11" fmla="*/ 1756586 h 2133512"/>
                <a:gd name="connsiteX0" fmla="*/ 0 w 4830133"/>
                <a:gd name="connsiteY0" fmla="*/ 1755392 h 2133513"/>
                <a:gd name="connsiteX1" fmla="*/ 131031 w 4830133"/>
                <a:gd name="connsiteY1" fmla="*/ 1733029 h 2133513"/>
                <a:gd name="connsiteX2" fmla="*/ 477651 w 4830133"/>
                <a:gd name="connsiteY2" fmla="*/ 6448 h 2133513"/>
                <a:gd name="connsiteX3" fmla="*/ 788345 w 4830133"/>
                <a:gd name="connsiteY3" fmla="*/ 794791 h 2133513"/>
                <a:gd name="connsiteX4" fmla="*/ 1016382 w 4830133"/>
                <a:gd name="connsiteY4" fmla="*/ 1337107 h 2133513"/>
                <a:gd name="connsiteX5" fmla="*/ 1429506 w 4830133"/>
                <a:gd name="connsiteY5" fmla="*/ 156392 h 2133513"/>
                <a:gd name="connsiteX6" fmla="*/ 1791962 w 4830133"/>
                <a:gd name="connsiteY6" fmla="*/ 943489 h 2133513"/>
                <a:gd name="connsiteX7" fmla="*/ 2243026 w 4830133"/>
                <a:gd name="connsiteY7" fmla="*/ 278715 h 2133513"/>
                <a:gd name="connsiteX8" fmla="*/ 2570048 w 4830133"/>
                <a:gd name="connsiteY8" fmla="*/ 1170914 h 2133513"/>
                <a:gd name="connsiteX9" fmla="*/ 3139955 w 4830133"/>
                <a:gd name="connsiteY9" fmla="*/ 2022807 h 2133513"/>
                <a:gd name="connsiteX10" fmla="*/ 3923240 w 4830133"/>
                <a:gd name="connsiteY10" fmla="*/ 1809448 h 2133513"/>
                <a:gd name="connsiteX11" fmla="*/ 4830133 w 4830133"/>
                <a:gd name="connsiteY11" fmla="*/ 1756587 h 2133513"/>
                <a:gd name="connsiteX0" fmla="*/ 0 w 4830133"/>
                <a:gd name="connsiteY0" fmla="*/ 1755392 h 2133513"/>
                <a:gd name="connsiteX1" fmla="*/ 131031 w 4830133"/>
                <a:gd name="connsiteY1" fmla="*/ 1733029 h 2133513"/>
                <a:gd name="connsiteX2" fmla="*/ 477651 w 4830133"/>
                <a:gd name="connsiteY2" fmla="*/ 6448 h 2133513"/>
                <a:gd name="connsiteX3" fmla="*/ 788345 w 4830133"/>
                <a:gd name="connsiteY3" fmla="*/ 794791 h 2133513"/>
                <a:gd name="connsiteX4" fmla="*/ 1016382 w 4830133"/>
                <a:gd name="connsiteY4" fmla="*/ 1337107 h 2133513"/>
                <a:gd name="connsiteX5" fmla="*/ 1429506 w 4830133"/>
                <a:gd name="connsiteY5" fmla="*/ 156392 h 2133513"/>
                <a:gd name="connsiteX6" fmla="*/ 1791962 w 4830133"/>
                <a:gd name="connsiteY6" fmla="*/ 943489 h 2133513"/>
                <a:gd name="connsiteX7" fmla="*/ 2243026 w 4830133"/>
                <a:gd name="connsiteY7" fmla="*/ 278715 h 2133513"/>
                <a:gd name="connsiteX8" fmla="*/ 2570048 w 4830133"/>
                <a:gd name="connsiteY8" fmla="*/ 1170914 h 2133513"/>
                <a:gd name="connsiteX9" fmla="*/ 3139955 w 4830133"/>
                <a:gd name="connsiteY9" fmla="*/ 2022807 h 2133513"/>
                <a:gd name="connsiteX10" fmla="*/ 3923240 w 4830133"/>
                <a:gd name="connsiteY10" fmla="*/ 1809448 h 2133513"/>
                <a:gd name="connsiteX11" fmla="*/ 4830133 w 4830133"/>
                <a:gd name="connsiteY11" fmla="*/ 1756587 h 2133513"/>
                <a:gd name="connsiteX0" fmla="*/ 0 w 4830133"/>
                <a:gd name="connsiteY0" fmla="*/ 1889597 h 2157012"/>
                <a:gd name="connsiteX1" fmla="*/ 131031 w 4830133"/>
                <a:gd name="connsiteY1" fmla="*/ 1867234 h 2157012"/>
                <a:gd name="connsiteX2" fmla="*/ 477651 w 4830133"/>
                <a:gd name="connsiteY2" fmla="*/ 140653 h 2157012"/>
                <a:gd name="connsiteX3" fmla="*/ 788345 w 4830133"/>
                <a:gd name="connsiteY3" fmla="*/ 928996 h 2157012"/>
                <a:gd name="connsiteX4" fmla="*/ 1016382 w 4830133"/>
                <a:gd name="connsiteY4" fmla="*/ 1471312 h 2157012"/>
                <a:gd name="connsiteX5" fmla="*/ 1446535 w 4830133"/>
                <a:gd name="connsiteY5" fmla="*/ 0 h 2157012"/>
                <a:gd name="connsiteX6" fmla="*/ 1791962 w 4830133"/>
                <a:gd name="connsiteY6" fmla="*/ 1077694 h 2157012"/>
                <a:gd name="connsiteX7" fmla="*/ 2243026 w 4830133"/>
                <a:gd name="connsiteY7" fmla="*/ 412920 h 2157012"/>
                <a:gd name="connsiteX8" fmla="*/ 2570048 w 4830133"/>
                <a:gd name="connsiteY8" fmla="*/ 1305119 h 2157012"/>
                <a:gd name="connsiteX9" fmla="*/ 3139955 w 4830133"/>
                <a:gd name="connsiteY9" fmla="*/ 2157012 h 2157012"/>
                <a:gd name="connsiteX10" fmla="*/ 3923240 w 4830133"/>
                <a:gd name="connsiteY10" fmla="*/ 1943653 h 2157012"/>
                <a:gd name="connsiteX11" fmla="*/ 4830133 w 4830133"/>
                <a:gd name="connsiteY11" fmla="*/ 1890792 h 2157012"/>
                <a:gd name="connsiteX0" fmla="*/ 0 w 4830133"/>
                <a:gd name="connsiteY0" fmla="*/ 1934191 h 2201606"/>
                <a:gd name="connsiteX1" fmla="*/ 131031 w 4830133"/>
                <a:gd name="connsiteY1" fmla="*/ 1911828 h 2201606"/>
                <a:gd name="connsiteX2" fmla="*/ 477651 w 4830133"/>
                <a:gd name="connsiteY2" fmla="*/ 185247 h 2201606"/>
                <a:gd name="connsiteX3" fmla="*/ 788345 w 4830133"/>
                <a:gd name="connsiteY3" fmla="*/ 973590 h 2201606"/>
                <a:gd name="connsiteX4" fmla="*/ 1016382 w 4830133"/>
                <a:gd name="connsiteY4" fmla="*/ 1515906 h 2201606"/>
                <a:gd name="connsiteX5" fmla="*/ 1446535 w 4830133"/>
                <a:gd name="connsiteY5" fmla="*/ 44594 h 2201606"/>
                <a:gd name="connsiteX6" fmla="*/ 1791962 w 4830133"/>
                <a:gd name="connsiteY6" fmla="*/ 1122288 h 2201606"/>
                <a:gd name="connsiteX7" fmla="*/ 2234511 w 4830133"/>
                <a:gd name="connsiteY7" fmla="*/ 15014 h 2201606"/>
                <a:gd name="connsiteX8" fmla="*/ 2570048 w 4830133"/>
                <a:gd name="connsiteY8" fmla="*/ 1349713 h 2201606"/>
                <a:gd name="connsiteX9" fmla="*/ 3139955 w 4830133"/>
                <a:gd name="connsiteY9" fmla="*/ 2201606 h 2201606"/>
                <a:gd name="connsiteX10" fmla="*/ 3923240 w 4830133"/>
                <a:gd name="connsiteY10" fmla="*/ 1988247 h 2201606"/>
                <a:gd name="connsiteX11" fmla="*/ 4830133 w 4830133"/>
                <a:gd name="connsiteY11" fmla="*/ 1935386 h 2201606"/>
                <a:gd name="connsiteX0" fmla="*/ 0 w 4830133"/>
                <a:gd name="connsiteY0" fmla="*/ 1938805 h 2206220"/>
                <a:gd name="connsiteX1" fmla="*/ 131031 w 4830133"/>
                <a:gd name="connsiteY1" fmla="*/ 1916442 h 2206220"/>
                <a:gd name="connsiteX2" fmla="*/ 477651 w 4830133"/>
                <a:gd name="connsiteY2" fmla="*/ 189861 h 2206220"/>
                <a:gd name="connsiteX3" fmla="*/ 788345 w 4830133"/>
                <a:gd name="connsiteY3" fmla="*/ 978204 h 2206220"/>
                <a:gd name="connsiteX4" fmla="*/ 1016382 w 4830133"/>
                <a:gd name="connsiteY4" fmla="*/ 1520520 h 2206220"/>
                <a:gd name="connsiteX5" fmla="*/ 1446535 w 4830133"/>
                <a:gd name="connsiteY5" fmla="*/ 49208 h 2206220"/>
                <a:gd name="connsiteX6" fmla="*/ 1689790 w 4830133"/>
                <a:gd name="connsiteY6" fmla="*/ 748248 h 2206220"/>
                <a:gd name="connsiteX7" fmla="*/ 2234511 w 4830133"/>
                <a:gd name="connsiteY7" fmla="*/ 19628 h 2206220"/>
                <a:gd name="connsiteX8" fmla="*/ 2570048 w 4830133"/>
                <a:gd name="connsiteY8" fmla="*/ 1354327 h 2206220"/>
                <a:gd name="connsiteX9" fmla="*/ 3139955 w 4830133"/>
                <a:gd name="connsiteY9" fmla="*/ 2206220 h 2206220"/>
                <a:gd name="connsiteX10" fmla="*/ 3923240 w 4830133"/>
                <a:gd name="connsiteY10" fmla="*/ 1992861 h 2206220"/>
                <a:gd name="connsiteX11" fmla="*/ 4830133 w 4830133"/>
                <a:gd name="connsiteY11" fmla="*/ 1940000 h 2206220"/>
                <a:gd name="connsiteX0" fmla="*/ 0 w 4830133"/>
                <a:gd name="connsiteY0" fmla="*/ 1938666 h 2206081"/>
                <a:gd name="connsiteX1" fmla="*/ 131031 w 4830133"/>
                <a:gd name="connsiteY1" fmla="*/ 1916303 h 2206081"/>
                <a:gd name="connsiteX2" fmla="*/ 477651 w 4830133"/>
                <a:gd name="connsiteY2" fmla="*/ 189722 h 2206081"/>
                <a:gd name="connsiteX3" fmla="*/ 788345 w 4830133"/>
                <a:gd name="connsiteY3" fmla="*/ 978065 h 2206081"/>
                <a:gd name="connsiteX4" fmla="*/ 1016382 w 4830133"/>
                <a:gd name="connsiteY4" fmla="*/ 1520381 h 2206081"/>
                <a:gd name="connsiteX5" fmla="*/ 1446535 w 4830133"/>
                <a:gd name="connsiteY5" fmla="*/ 49069 h 2206081"/>
                <a:gd name="connsiteX6" fmla="*/ 1723848 w 4830133"/>
                <a:gd name="connsiteY6" fmla="*/ 756916 h 2206081"/>
                <a:gd name="connsiteX7" fmla="*/ 2234511 w 4830133"/>
                <a:gd name="connsiteY7" fmla="*/ 19489 h 2206081"/>
                <a:gd name="connsiteX8" fmla="*/ 2570048 w 4830133"/>
                <a:gd name="connsiteY8" fmla="*/ 1354188 h 2206081"/>
                <a:gd name="connsiteX9" fmla="*/ 3139955 w 4830133"/>
                <a:gd name="connsiteY9" fmla="*/ 2206081 h 2206081"/>
                <a:gd name="connsiteX10" fmla="*/ 3923240 w 4830133"/>
                <a:gd name="connsiteY10" fmla="*/ 1992722 h 2206081"/>
                <a:gd name="connsiteX11" fmla="*/ 4830133 w 4830133"/>
                <a:gd name="connsiteY11" fmla="*/ 1939861 h 2206081"/>
                <a:gd name="connsiteX0" fmla="*/ 0 w 4830133"/>
                <a:gd name="connsiteY0" fmla="*/ 1999383 h 2266798"/>
                <a:gd name="connsiteX1" fmla="*/ 131031 w 4830133"/>
                <a:gd name="connsiteY1" fmla="*/ 1977020 h 2266798"/>
                <a:gd name="connsiteX2" fmla="*/ 477651 w 4830133"/>
                <a:gd name="connsiteY2" fmla="*/ 250439 h 2266798"/>
                <a:gd name="connsiteX3" fmla="*/ 788345 w 4830133"/>
                <a:gd name="connsiteY3" fmla="*/ 1038782 h 2266798"/>
                <a:gd name="connsiteX4" fmla="*/ 1016382 w 4830133"/>
                <a:gd name="connsiteY4" fmla="*/ 1581098 h 2266798"/>
                <a:gd name="connsiteX5" fmla="*/ 1446535 w 4830133"/>
                <a:gd name="connsiteY5" fmla="*/ 109786 h 2266798"/>
                <a:gd name="connsiteX6" fmla="*/ 1723848 w 4830133"/>
                <a:gd name="connsiteY6" fmla="*/ 817633 h 2266798"/>
                <a:gd name="connsiteX7" fmla="*/ 2064223 w 4830133"/>
                <a:gd name="connsiteY7" fmla="*/ 18565 h 2266798"/>
                <a:gd name="connsiteX8" fmla="*/ 2570048 w 4830133"/>
                <a:gd name="connsiteY8" fmla="*/ 1414905 h 2266798"/>
                <a:gd name="connsiteX9" fmla="*/ 3139955 w 4830133"/>
                <a:gd name="connsiteY9" fmla="*/ 2266798 h 2266798"/>
                <a:gd name="connsiteX10" fmla="*/ 3923240 w 4830133"/>
                <a:gd name="connsiteY10" fmla="*/ 2053439 h 2266798"/>
                <a:gd name="connsiteX11" fmla="*/ 4830133 w 4830133"/>
                <a:gd name="connsiteY11" fmla="*/ 2000578 h 2266798"/>
                <a:gd name="connsiteX0" fmla="*/ 0 w 4830133"/>
                <a:gd name="connsiteY0" fmla="*/ 1999383 h 2266798"/>
                <a:gd name="connsiteX1" fmla="*/ 131031 w 4830133"/>
                <a:gd name="connsiteY1" fmla="*/ 1977020 h 2266798"/>
                <a:gd name="connsiteX2" fmla="*/ 477651 w 4830133"/>
                <a:gd name="connsiteY2" fmla="*/ 250439 h 2266798"/>
                <a:gd name="connsiteX3" fmla="*/ 788345 w 4830133"/>
                <a:gd name="connsiteY3" fmla="*/ 1038782 h 2266798"/>
                <a:gd name="connsiteX4" fmla="*/ 1016382 w 4830133"/>
                <a:gd name="connsiteY4" fmla="*/ 1581098 h 2266798"/>
                <a:gd name="connsiteX5" fmla="*/ 1446535 w 4830133"/>
                <a:gd name="connsiteY5" fmla="*/ 109786 h 2266798"/>
                <a:gd name="connsiteX6" fmla="*/ 1723848 w 4830133"/>
                <a:gd name="connsiteY6" fmla="*/ 817633 h 2266798"/>
                <a:gd name="connsiteX7" fmla="*/ 2064223 w 4830133"/>
                <a:gd name="connsiteY7" fmla="*/ 18565 h 2266798"/>
                <a:gd name="connsiteX8" fmla="*/ 2524637 w 4830133"/>
                <a:gd name="connsiteY8" fmla="*/ 1432518 h 2266798"/>
                <a:gd name="connsiteX9" fmla="*/ 3139955 w 4830133"/>
                <a:gd name="connsiteY9" fmla="*/ 2266798 h 2266798"/>
                <a:gd name="connsiteX10" fmla="*/ 3923240 w 4830133"/>
                <a:gd name="connsiteY10" fmla="*/ 2053439 h 2266798"/>
                <a:gd name="connsiteX11" fmla="*/ 4830133 w 4830133"/>
                <a:gd name="connsiteY11" fmla="*/ 2000578 h 2266798"/>
                <a:gd name="connsiteX0" fmla="*/ 0 w 4830133"/>
                <a:gd name="connsiteY0" fmla="*/ 1999383 h 2266798"/>
                <a:gd name="connsiteX1" fmla="*/ 131031 w 4830133"/>
                <a:gd name="connsiteY1" fmla="*/ 1977020 h 2266798"/>
                <a:gd name="connsiteX2" fmla="*/ 477651 w 4830133"/>
                <a:gd name="connsiteY2" fmla="*/ 250439 h 2266798"/>
                <a:gd name="connsiteX3" fmla="*/ 788345 w 4830133"/>
                <a:gd name="connsiteY3" fmla="*/ 1038782 h 2266798"/>
                <a:gd name="connsiteX4" fmla="*/ 1016382 w 4830133"/>
                <a:gd name="connsiteY4" fmla="*/ 1581098 h 2266798"/>
                <a:gd name="connsiteX5" fmla="*/ 1446535 w 4830133"/>
                <a:gd name="connsiteY5" fmla="*/ 109786 h 2266798"/>
                <a:gd name="connsiteX6" fmla="*/ 1723848 w 4830133"/>
                <a:gd name="connsiteY6" fmla="*/ 817633 h 2266798"/>
                <a:gd name="connsiteX7" fmla="*/ 2064223 w 4830133"/>
                <a:gd name="connsiteY7" fmla="*/ 18565 h 2266798"/>
                <a:gd name="connsiteX8" fmla="*/ 2524637 w 4830133"/>
                <a:gd name="connsiteY8" fmla="*/ 1432518 h 2266798"/>
                <a:gd name="connsiteX9" fmla="*/ 3139955 w 4830133"/>
                <a:gd name="connsiteY9" fmla="*/ 2266798 h 2266798"/>
                <a:gd name="connsiteX10" fmla="*/ 3923240 w 4830133"/>
                <a:gd name="connsiteY10" fmla="*/ 2053439 h 2266798"/>
                <a:gd name="connsiteX11" fmla="*/ 4830133 w 4830133"/>
                <a:gd name="connsiteY11" fmla="*/ 2000578 h 2266798"/>
                <a:gd name="connsiteX0" fmla="*/ 0 w 4830133"/>
                <a:gd name="connsiteY0" fmla="*/ 1999383 h 2266798"/>
                <a:gd name="connsiteX1" fmla="*/ 131031 w 4830133"/>
                <a:gd name="connsiteY1" fmla="*/ 1977020 h 2266798"/>
                <a:gd name="connsiteX2" fmla="*/ 477651 w 4830133"/>
                <a:gd name="connsiteY2" fmla="*/ 250439 h 2266798"/>
                <a:gd name="connsiteX3" fmla="*/ 788345 w 4830133"/>
                <a:gd name="connsiteY3" fmla="*/ 1038782 h 2266798"/>
                <a:gd name="connsiteX4" fmla="*/ 1016382 w 4830133"/>
                <a:gd name="connsiteY4" fmla="*/ 1581098 h 2266798"/>
                <a:gd name="connsiteX5" fmla="*/ 1446535 w 4830133"/>
                <a:gd name="connsiteY5" fmla="*/ 109786 h 2266798"/>
                <a:gd name="connsiteX6" fmla="*/ 1723848 w 4830133"/>
                <a:gd name="connsiteY6" fmla="*/ 817633 h 2266798"/>
                <a:gd name="connsiteX7" fmla="*/ 2064223 w 4830133"/>
                <a:gd name="connsiteY7" fmla="*/ 18565 h 2266798"/>
                <a:gd name="connsiteX8" fmla="*/ 2524637 w 4830133"/>
                <a:gd name="connsiteY8" fmla="*/ 1432518 h 2266798"/>
                <a:gd name="connsiteX9" fmla="*/ 3139955 w 4830133"/>
                <a:gd name="connsiteY9" fmla="*/ 2266798 h 2266798"/>
                <a:gd name="connsiteX10" fmla="*/ 3923240 w 4830133"/>
                <a:gd name="connsiteY10" fmla="*/ 2053439 h 2266798"/>
                <a:gd name="connsiteX11" fmla="*/ 4830133 w 4830133"/>
                <a:gd name="connsiteY11" fmla="*/ 2000578 h 2266798"/>
                <a:gd name="connsiteX0" fmla="*/ 0 w 4830133"/>
                <a:gd name="connsiteY0" fmla="*/ 1980818 h 2248233"/>
                <a:gd name="connsiteX1" fmla="*/ 131031 w 4830133"/>
                <a:gd name="connsiteY1" fmla="*/ 1958455 h 2248233"/>
                <a:gd name="connsiteX2" fmla="*/ 477651 w 4830133"/>
                <a:gd name="connsiteY2" fmla="*/ 231874 h 2248233"/>
                <a:gd name="connsiteX3" fmla="*/ 788345 w 4830133"/>
                <a:gd name="connsiteY3" fmla="*/ 1020217 h 2248233"/>
                <a:gd name="connsiteX4" fmla="*/ 1016382 w 4830133"/>
                <a:gd name="connsiteY4" fmla="*/ 1562533 h 2248233"/>
                <a:gd name="connsiteX5" fmla="*/ 1446535 w 4830133"/>
                <a:gd name="connsiteY5" fmla="*/ 91221 h 2248233"/>
                <a:gd name="connsiteX6" fmla="*/ 1723848 w 4830133"/>
                <a:gd name="connsiteY6" fmla="*/ 799068 h 2248233"/>
                <a:gd name="connsiteX7" fmla="*/ 2064223 w 4830133"/>
                <a:gd name="connsiteY7" fmla="*/ 0 h 2248233"/>
                <a:gd name="connsiteX8" fmla="*/ 2524637 w 4830133"/>
                <a:gd name="connsiteY8" fmla="*/ 1413953 h 2248233"/>
                <a:gd name="connsiteX9" fmla="*/ 3139955 w 4830133"/>
                <a:gd name="connsiteY9" fmla="*/ 2248233 h 2248233"/>
                <a:gd name="connsiteX10" fmla="*/ 3923240 w 4830133"/>
                <a:gd name="connsiteY10" fmla="*/ 2034874 h 2248233"/>
                <a:gd name="connsiteX11" fmla="*/ 4830133 w 4830133"/>
                <a:gd name="connsiteY11" fmla="*/ 1982013 h 2248233"/>
                <a:gd name="connsiteX0" fmla="*/ 0 w 4830133"/>
                <a:gd name="connsiteY0" fmla="*/ 1980818 h 2248233"/>
                <a:gd name="connsiteX1" fmla="*/ 131031 w 4830133"/>
                <a:gd name="connsiteY1" fmla="*/ 1958455 h 2248233"/>
                <a:gd name="connsiteX2" fmla="*/ 477651 w 4830133"/>
                <a:gd name="connsiteY2" fmla="*/ 231874 h 2248233"/>
                <a:gd name="connsiteX3" fmla="*/ 788345 w 4830133"/>
                <a:gd name="connsiteY3" fmla="*/ 1020217 h 2248233"/>
                <a:gd name="connsiteX4" fmla="*/ 1016382 w 4830133"/>
                <a:gd name="connsiteY4" fmla="*/ 1562533 h 2248233"/>
                <a:gd name="connsiteX5" fmla="*/ 1446535 w 4830133"/>
                <a:gd name="connsiteY5" fmla="*/ 91221 h 2248233"/>
                <a:gd name="connsiteX6" fmla="*/ 1723848 w 4830133"/>
                <a:gd name="connsiteY6" fmla="*/ 799068 h 2248233"/>
                <a:gd name="connsiteX7" fmla="*/ 2064223 w 4830133"/>
                <a:gd name="connsiteY7" fmla="*/ 0 h 2248233"/>
                <a:gd name="connsiteX8" fmla="*/ 2524637 w 4830133"/>
                <a:gd name="connsiteY8" fmla="*/ 1413953 h 2248233"/>
                <a:gd name="connsiteX9" fmla="*/ 3139955 w 4830133"/>
                <a:gd name="connsiteY9" fmla="*/ 2248233 h 2248233"/>
                <a:gd name="connsiteX10" fmla="*/ 3923240 w 4830133"/>
                <a:gd name="connsiteY10" fmla="*/ 2034874 h 2248233"/>
                <a:gd name="connsiteX11" fmla="*/ 4830133 w 4830133"/>
                <a:gd name="connsiteY11" fmla="*/ 1982013 h 2248233"/>
                <a:gd name="connsiteX0" fmla="*/ 0 w 4830133"/>
                <a:gd name="connsiteY0" fmla="*/ 1980818 h 2248233"/>
                <a:gd name="connsiteX1" fmla="*/ 131031 w 4830133"/>
                <a:gd name="connsiteY1" fmla="*/ 1958455 h 2248233"/>
                <a:gd name="connsiteX2" fmla="*/ 477651 w 4830133"/>
                <a:gd name="connsiteY2" fmla="*/ 231874 h 2248233"/>
                <a:gd name="connsiteX3" fmla="*/ 788345 w 4830133"/>
                <a:gd name="connsiteY3" fmla="*/ 1020217 h 2248233"/>
                <a:gd name="connsiteX4" fmla="*/ 1016382 w 4830133"/>
                <a:gd name="connsiteY4" fmla="*/ 1562533 h 2248233"/>
                <a:gd name="connsiteX5" fmla="*/ 1446535 w 4830133"/>
                <a:gd name="connsiteY5" fmla="*/ 91221 h 2248233"/>
                <a:gd name="connsiteX6" fmla="*/ 1723848 w 4830133"/>
                <a:gd name="connsiteY6" fmla="*/ 799068 h 2248233"/>
                <a:gd name="connsiteX7" fmla="*/ 2064223 w 4830133"/>
                <a:gd name="connsiteY7" fmla="*/ 0 h 2248233"/>
                <a:gd name="connsiteX8" fmla="*/ 2524637 w 4830133"/>
                <a:gd name="connsiteY8" fmla="*/ 1413953 h 2248233"/>
                <a:gd name="connsiteX9" fmla="*/ 3139955 w 4830133"/>
                <a:gd name="connsiteY9" fmla="*/ 2248233 h 2248233"/>
                <a:gd name="connsiteX10" fmla="*/ 3923240 w 4830133"/>
                <a:gd name="connsiteY10" fmla="*/ 2034874 h 2248233"/>
                <a:gd name="connsiteX11" fmla="*/ 4830133 w 4830133"/>
                <a:gd name="connsiteY11" fmla="*/ 1982013 h 2248233"/>
                <a:gd name="connsiteX0" fmla="*/ 0 w 4830133"/>
                <a:gd name="connsiteY0" fmla="*/ 1980818 h 2248233"/>
                <a:gd name="connsiteX1" fmla="*/ 131031 w 4830133"/>
                <a:gd name="connsiteY1" fmla="*/ 1958455 h 2248233"/>
                <a:gd name="connsiteX2" fmla="*/ 477651 w 4830133"/>
                <a:gd name="connsiteY2" fmla="*/ 231874 h 2248233"/>
                <a:gd name="connsiteX3" fmla="*/ 788345 w 4830133"/>
                <a:gd name="connsiteY3" fmla="*/ 1020217 h 2248233"/>
                <a:gd name="connsiteX4" fmla="*/ 1016382 w 4830133"/>
                <a:gd name="connsiteY4" fmla="*/ 1562533 h 2248233"/>
                <a:gd name="connsiteX5" fmla="*/ 1446535 w 4830133"/>
                <a:gd name="connsiteY5" fmla="*/ 91221 h 2248233"/>
                <a:gd name="connsiteX6" fmla="*/ 1723848 w 4830133"/>
                <a:gd name="connsiteY6" fmla="*/ 799068 h 2248233"/>
                <a:gd name="connsiteX7" fmla="*/ 2064223 w 4830133"/>
                <a:gd name="connsiteY7" fmla="*/ 0 h 2248233"/>
                <a:gd name="connsiteX8" fmla="*/ 2524637 w 4830133"/>
                <a:gd name="connsiteY8" fmla="*/ 1413953 h 2248233"/>
                <a:gd name="connsiteX9" fmla="*/ 3139955 w 4830133"/>
                <a:gd name="connsiteY9" fmla="*/ 2248233 h 2248233"/>
                <a:gd name="connsiteX10" fmla="*/ 3923240 w 4830133"/>
                <a:gd name="connsiteY10" fmla="*/ 2034874 h 2248233"/>
                <a:gd name="connsiteX11" fmla="*/ 4830133 w 4830133"/>
                <a:gd name="connsiteY11" fmla="*/ 1982013 h 2248233"/>
                <a:gd name="connsiteX0" fmla="*/ 0 w 4830133"/>
                <a:gd name="connsiteY0" fmla="*/ 1980818 h 2248233"/>
                <a:gd name="connsiteX1" fmla="*/ 131031 w 4830133"/>
                <a:gd name="connsiteY1" fmla="*/ 1958455 h 2248233"/>
                <a:gd name="connsiteX2" fmla="*/ 477651 w 4830133"/>
                <a:gd name="connsiteY2" fmla="*/ 231874 h 2248233"/>
                <a:gd name="connsiteX3" fmla="*/ 788345 w 4830133"/>
                <a:gd name="connsiteY3" fmla="*/ 1020217 h 2248233"/>
                <a:gd name="connsiteX4" fmla="*/ 1016382 w 4830133"/>
                <a:gd name="connsiteY4" fmla="*/ 1562533 h 2248233"/>
                <a:gd name="connsiteX5" fmla="*/ 1446535 w 4830133"/>
                <a:gd name="connsiteY5" fmla="*/ 91221 h 2248233"/>
                <a:gd name="connsiteX6" fmla="*/ 1723848 w 4830133"/>
                <a:gd name="connsiteY6" fmla="*/ 799068 h 2248233"/>
                <a:gd name="connsiteX7" fmla="*/ 2064223 w 4830133"/>
                <a:gd name="connsiteY7" fmla="*/ 0 h 2248233"/>
                <a:gd name="connsiteX8" fmla="*/ 2524637 w 4830133"/>
                <a:gd name="connsiteY8" fmla="*/ 1413953 h 2248233"/>
                <a:gd name="connsiteX9" fmla="*/ 3139955 w 4830133"/>
                <a:gd name="connsiteY9" fmla="*/ 2248233 h 2248233"/>
                <a:gd name="connsiteX10" fmla="*/ 3923240 w 4830133"/>
                <a:gd name="connsiteY10" fmla="*/ 2034874 h 2248233"/>
                <a:gd name="connsiteX11" fmla="*/ 4830133 w 4830133"/>
                <a:gd name="connsiteY11" fmla="*/ 1982013 h 2248233"/>
                <a:gd name="connsiteX0" fmla="*/ 0 w 4830133"/>
                <a:gd name="connsiteY0" fmla="*/ 1980818 h 2248233"/>
                <a:gd name="connsiteX1" fmla="*/ 131031 w 4830133"/>
                <a:gd name="connsiteY1" fmla="*/ 1958455 h 2248233"/>
                <a:gd name="connsiteX2" fmla="*/ 477651 w 4830133"/>
                <a:gd name="connsiteY2" fmla="*/ 231874 h 2248233"/>
                <a:gd name="connsiteX3" fmla="*/ 788345 w 4830133"/>
                <a:gd name="connsiteY3" fmla="*/ 1020217 h 2248233"/>
                <a:gd name="connsiteX4" fmla="*/ 1016382 w 4830133"/>
                <a:gd name="connsiteY4" fmla="*/ 1562533 h 2248233"/>
                <a:gd name="connsiteX5" fmla="*/ 1446535 w 4830133"/>
                <a:gd name="connsiteY5" fmla="*/ 91221 h 2248233"/>
                <a:gd name="connsiteX6" fmla="*/ 1723848 w 4830133"/>
                <a:gd name="connsiteY6" fmla="*/ 799068 h 2248233"/>
                <a:gd name="connsiteX7" fmla="*/ 2064223 w 4830133"/>
                <a:gd name="connsiteY7" fmla="*/ 0 h 2248233"/>
                <a:gd name="connsiteX8" fmla="*/ 2524637 w 4830133"/>
                <a:gd name="connsiteY8" fmla="*/ 1413953 h 2248233"/>
                <a:gd name="connsiteX9" fmla="*/ 3139955 w 4830133"/>
                <a:gd name="connsiteY9" fmla="*/ 2248233 h 2248233"/>
                <a:gd name="connsiteX10" fmla="*/ 3923240 w 4830133"/>
                <a:gd name="connsiteY10" fmla="*/ 2034874 h 2248233"/>
                <a:gd name="connsiteX11" fmla="*/ 4830133 w 4830133"/>
                <a:gd name="connsiteY11" fmla="*/ 1982013 h 224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30133" h="2248233">
                  <a:moveTo>
                    <a:pt x="0" y="1980818"/>
                  </a:moveTo>
                  <a:cubicBezTo>
                    <a:pt x="13252" y="2187883"/>
                    <a:pt x="75736" y="2358939"/>
                    <a:pt x="131031" y="1958455"/>
                  </a:cubicBezTo>
                  <a:cubicBezTo>
                    <a:pt x="269420" y="686696"/>
                    <a:pt x="301465" y="225426"/>
                    <a:pt x="477651" y="231874"/>
                  </a:cubicBezTo>
                  <a:cubicBezTo>
                    <a:pt x="654863" y="238934"/>
                    <a:pt x="621934" y="571018"/>
                    <a:pt x="788345" y="1020217"/>
                  </a:cubicBezTo>
                  <a:cubicBezTo>
                    <a:pt x="891917" y="1408188"/>
                    <a:pt x="936896" y="1537728"/>
                    <a:pt x="1016382" y="1562533"/>
                  </a:cubicBezTo>
                  <a:cubicBezTo>
                    <a:pt x="1158111" y="1546821"/>
                    <a:pt x="1223751" y="115451"/>
                    <a:pt x="1446535" y="91221"/>
                  </a:cubicBezTo>
                  <a:cubicBezTo>
                    <a:pt x="1598769" y="109825"/>
                    <a:pt x="1630476" y="459629"/>
                    <a:pt x="1723848" y="799068"/>
                  </a:cubicBezTo>
                  <a:cubicBezTo>
                    <a:pt x="1814328" y="1011890"/>
                    <a:pt x="1771443" y="5038"/>
                    <a:pt x="2064223" y="0"/>
                  </a:cubicBezTo>
                  <a:cubicBezTo>
                    <a:pt x="2295925" y="64206"/>
                    <a:pt x="2431169" y="1105777"/>
                    <a:pt x="2524637" y="1413953"/>
                  </a:cubicBezTo>
                  <a:cubicBezTo>
                    <a:pt x="2611184" y="1792342"/>
                    <a:pt x="2853486" y="2229755"/>
                    <a:pt x="3139955" y="2248233"/>
                  </a:cubicBezTo>
                  <a:cubicBezTo>
                    <a:pt x="3388040" y="2244803"/>
                    <a:pt x="3472024" y="2118906"/>
                    <a:pt x="3923240" y="2034874"/>
                  </a:cubicBezTo>
                  <a:cubicBezTo>
                    <a:pt x="4327028" y="1987174"/>
                    <a:pt x="4527835" y="1999633"/>
                    <a:pt x="4830133" y="1982013"/>
                  </a:cubicBezTo>
                </a:path>
              </a:pathLst>
            </a:custGeom>
            <a:ln w="222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45438" y="4152874"/>
              <a:ext cx="1169346" cy="24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c. Fast event related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flipV="1">
              <a:off x="1371600" y="5334000"/>
              <a:ext cx="27432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Brain Correlates?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Hippocampus</a:t>
            </a:r>
          </a:p>
          <a:p>
            <a:pPr lvl="1"/>
            <a:r>
              <a:rPr lang="en-US" dirty="0" smtClean="0"/>
              <a:t>Usually thought of as related to Declarative Memory</a:t>
            </a:r>
          </a:p>
          <a:p>
            <a:pPr lvl="1"/>
            <a:r>
              <a:rPr lang="en-US" dirty="0" smtClean="0"/>
              <a:t>“Standard Theory” of Memory Consolidation relates Hippocampus to Cortex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81747"/>
            <a:ext cx="3863751" cy="217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Material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5 different HRF shapes:</a:t>
            </a:r>
          </a:p>
          <a:p>
            <a:pPr lvl="1"/>
            <a:r>
              <a:rPr lang="en-US" dirty="0" smtClean="0"/>
              <a:t>Baseline</a:t>
            </a:r>
          </a:p>
          <a:p>
            <a:pPr lvl="1"/>
            <a:r>
              <a:rPr lang="en-US" dirty="0" smtClean="0"/>
              <a:t>Oscillatory</a:t>
            </a:r>
          </a:p>
          <a:p>
            <a:pPr lvl="1"/>
            <a:r>
              <a:rPr lang="en-US" dirty="0" smtClean="0"/>
              <a:t>Stretched</a:t>
            </a:r>
          </a:p>
          <a:p>
            <a:pPr lvl="1"/>
            <a:r>
              <a:rPr lang="en-US" dirty="0" smtClean="0"/>
              <a:t>Delayed</a:t>
            </a:r>
          </a:p>
          <a:p>
            <a:pPr lvl="1"/>
            <a:r>
              <a:rPr lang="en-US" dirty="0" smtClean="0"/>
              <a:t>Twice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 descr="HRF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0" y="1752600"/>
            <a:ext cx="5562600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Material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Real datasets</a:t>
            </a:r>
          </a:p>
          <a:p>
            <a:pPr lvl="1"/>
            <a:r>
              <a:rPr lang="en-US" dirty="0" smtClean="0"/>
              <a:t>Datasets collected on a real healthy subject performing a known cognitive task (faces vs. scrambled faces).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standard GLM approach was used to evaluate the relevance of the selected voxels to a given task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4-fold cross-validation for each voxel</a:t>
            </a:r>
          </a:p>
          <a:p>
            <a:pPr lvl="1"/>
            <a:r>
              <a:rPr lang="en-US" dirty="0" smtClean="0"/>
              <a:t>The prediction accuracy measured as a Pearson correlation between the original and the reproduced BOLD signals averaged over all 4 folds</a:t>
            </a:r>
          </a:p>
          <a:p>
            <a:pPr lvl="1"/>
            <a:r>
              <a:rPr lang="en-US" dirty="0" smtClean="0"/>
              <a:t>RMSD values are calculated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Synthetic Datasets - Results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28800" y="2667000"/>
          <a:ext cx="5486401" cy="3017520"/>
        </p:xfrm>
        <a:graphic>
          <a:graphicData uri="http://schemas.openxmlformats.org/drawingml/2006/table">
            <a:tbl>
              <a:tblPr/>
              <a:tblGrid>
                <a:gridCol w="795945"/>
                <a:gridCol w="618263"/>
                <a:gridCol w="815889"/>
                <a:gridCol w="815889"/>
                <a:gridCol w="808637"/>
                <a:gridCol w="815889"/>
                <a:gridCol w="815889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Metrics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Voxels Related to Stimuli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Noise Level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0.2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r (SD) 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0.707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(0.042)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0.533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(0.043)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0.468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(0.057)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0.350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(0.055)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0.292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(0.044)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0.072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(0.046)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0.082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(0.051)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0.078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(0.038)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0.064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(0.048)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0.085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(0.058)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RMSD(SD)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0.641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(0.091)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0.964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(0.073)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1.001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(0.064)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1.030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(0.063)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1.139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(0.037)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1.413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(0.060)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1.374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(0.055)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1.389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(0.041)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1.438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Arial"/>
                        </a:rPr>
                        <a:t> (0.043)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1.388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Arial"/>
                        </a:rPr>
                        <a:t> (0.051)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95400"/>
            <a:ext cx="8001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Related Design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Synthetic Datasets - Results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3400"/>
            <a:ext cx="8001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 Related Design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493548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Synthetic Datasets - Results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685800"/>
            <a:ext cx="80010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 Event Related Design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4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Block Design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57400" y="1752600"/>
          <a:ext cx="5486400" cy="2099945"/>
        </p:xfrm>
        <a:graphic>
          <a:graphicData uri="http://schemas.openxmlformats.org/drawingml/2006/table">
            <a:tbl>
              <a:tblPr/>
              <a:tblGrid>
                <a:gridCol w="803915"/>
                <a:gridCol w="639103"/>
                <a:gridCol w="789265"/>
                <a:gridCol w="789265"/>
                <a:gridCol w="816734"/>
                <a:gridCol w="824059"/>
                <a:gridCol w="824059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Metrics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Voxels Related to Stimuli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Noise Level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0.2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46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r (SD) 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0.423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(0.065)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0.288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(0.076)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0.277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(0.062)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0.208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(0.055)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0.170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(0.042)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0.085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 (0.032)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0.078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 (0.018)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0.076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(0.026)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0.113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Arial"/>
                        </a:rPr>
                        <a:t> (0.041)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0.119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(0.049)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57400" y="4495800"/>
          <a:ext cx="5486401" cy="2011680"/>
        </p:xfrm>
        <a:graphic>
          <a:graphicData uri="http://schemas.openxmlformats.org/drawingml/2006/table">
            <a:tbl>
              <a:tblPr/>
              <a:tblGrid>
                <a:gridCol w="795945"/>
                <a:gridCol w="618263"/>
                <a:gridCol w="815889"/>
                <a:gridCol w="815889"/>
                <a:gridCol w="808637"/>
                <a:gridCol w="815889"/>
                <a:gridCol w="815889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Metrics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Voxels Related to Stimuli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Noise Level (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0.2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0.4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= 0.5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r (SD) 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0.724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(0.043)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0.643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(0.046)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0.599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(0.065)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0.405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(0.054)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0.377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(0.050)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0.045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(0.017)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0.090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(0.041)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0.062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(0.040)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0.066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 (0.031)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0.057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(0.034)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Synthetic Datasets (HRF Variation) - Results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1447800"/>
          <a:ext cx="6781799" cy="1752600"/>
        </p:xfrm>
        <a:graphic>
          <a:graphicData uri="http://schemas.openxmlformats.org/drawingml/2006/table">
            <a:tbl>
              <a:tblPr/>
              <a:tblGrid>
                <a:gridCol w="1124748"/>
                <a:gridCol w="1104252"/>
                <a:gridCol w="1276200"/>
                <a:gridCol w="1066800"/>
                <a:gridCol w="1056867"/>
                <a:gridCol w="1152932"/>
              </a:tblGrid>
              <a:tr h="42036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Metric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HRF</a:t>
                      </a:r>
                      <a:r>
                        <a:rPr lang="en-US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Type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3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Baseline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Oscillatory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Stretched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Delayed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Two Picks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8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8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en-US" sz="1800" i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8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800" i="1" baseline="-25000" dirty="0" smtClean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8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0.838-0.949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0.810 – 0.927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0.850 – 0.967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0.799 – 0.959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0.779 – 0.961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3276600"/>
            <a:ext cx="80010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all tested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HRF functions, for all noise levels, the correlation values between the original and the reproduced signals are above 0.75, all signals are reconstructed properly</a:t>
            </a:r>
          </a:p>
          <a:p>
            <a:pPr marL="182880" lvl="0" indent="-18288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400" dirty="0" smtClean="0"/>
              <a:t>For dataset including voxels unrelated to the stimuli, average correlation value of 0.014 was obtained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Real Datasets  - Results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914400" y="2103120"/>
          <a:ext cx="7239000" cy="2926080"/>
        </p:xfrm>
        <a:graphic>
          <a:graphicData uri="http://schemas.openxmlformats.org/drawingml/2006/table">
            <a:tbl>
              <a:tblPr/>
              <a:tblGrid>
                <a:gridCol w="2133600"/>
                <a:gridCol w="1981200"/>
                <a:gridCol w="1295400"/>
                <a:gridCol w="1828800"/>
              </a:tblGrid>
              <a:tr h="2051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Design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Voxels Related to Stimuli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Arial"/>
                        </a:rPr>
                        <a:t>r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47955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Block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0.568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0.062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0.094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0.044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Event Related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0.348</a:t>
                      </a:r>
                      <a:endParaRPr lang="en-US" sz="16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0.053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0.056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0.042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Fast Event Related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0.278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0.041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0.102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0.040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Real Datasets  - Results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0999" y="1600200"/>
            <a:ext cx="3363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4D9ED8"/>
                </a:solidFill>
              </a:rPr>
              <a:t>R</a:t>
            </a:r>
            <a:r>
              <a:rPr lang="en-US" sz="1600" b="1" i="1" dirty="0" smtClean="0">
                <a:solidFill>
                  <a:srgbClr val="4D9ED8"/>
                </a:solidFill>
              </a:rPr>
              <a:t>elevant voxel</a:t>
            </a:r>
            <a:endParaRPr lang="en-US" sz="1600" b="1" i="1" dirty="0">
              <a:solidFill>
                <a:srgbClr val="4D9ED8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419600" y="2514601"/>
            <a:ext cx="679948" cy="362330"/>
            <a:chOff x="7231254" y="3032464"/>
            <a:chExt cx="337767" cy="344690"/>
          </a:xfrm>
          <a:noFill/>
        </p:grpSpPr>
        <p:sp>
          <p:nvSpPr>
            <p:cNvPr id="19" name="TextBox 18"/>
            <p:cNvSpPr txBox="1"/>
            <p:nvPr/>
          </p:nvSpPr>
          <p:spPr>
            <a:xfrm>
              <a:off x="7231254" y="3032464"/>
              <a:ext cx="337767" cy="157715"/>
            </a:xfrm>
            <a:prstGeom prst="rect">
              <a:avLst/>
            </a:prstGeom>
            <a:grpFill/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sz="700" dirty="0" smtClean="0"/>
                <a:t>LSM</a:t>
              </a:r>
              <a:endParaRPr lang="en-US" sz="7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35128" y="3219439"/>
              <a:ext cx="330027" cy="157715"/>
            </a:xfrm>
            <a:prstGeom prst="rect">
              <a:avLst/>
            </a:prstGeom>
            <a:grpFill/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sz="700" dirty="0" smtClean="0"/>
                <a:t>Real</a:t>
              </a:r>
              <a:endParaRPr lang="en-US" sz="700" dirty="0"/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457200" y="1938755"/>
            <a:ext cx="7696200" cy="1642646"/>
            <a:chOff x="304800" y="1905000"/>
            <a:chExt cx="3898824" cy="1364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905000"/>
              <a:ext cx="3898287" cy="1364400"/>
            </a:xfrm>
            <a:prstGeom prst="rect">
              <a:avLst/>
            </a:prstGeom>
            <a:ln>
              <a:solidFill>
                <a:srgbClr val="526DB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671197" y="1905000"/>
              <a:ext cx="532427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b="1" i="1" dirty="0" smtClean="0">
                  <a:solidFill>
                    <a:schemeClr val="accent1"/>
                  </a:solidFill>
                </a:rPr>
                <a:t>Block</a:t>
              </a:r>
              <a:endParaRPr lang="en-US" sz="1400" b="1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7200" y="4236720"/>
            <a:ext cx="1739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4D9ED8"/>
                </a:solidFill>
              </a:rPr>
              <a:t>Irrelevant voxel</a:t>
            </a:r>
            <a:endParaRPr lang="en-US" sz="1600" b="1" i="1" dirty="0">
              <a:solidFill>
                <a:srgbClr val="4D9ED8"/>
              </a:solidFill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457200" y="4572000"/>
            <a:ext cx="7696200" cy="1905000"/>
            <a:chOff x="304800" y="4114800"/>
            <a:chExt cx="3898800" cy="1364400"/>
          </a:xfrm>
        </p:grpSpPr>
        <p:pic>
          <p:nvPicPr>
            <p:cNvPr id="30" name="Picture 29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4114800"/>
              <a:ext cx="3898800" cy="1364400"/>
            </a:xfrm>
            <a:prstGeom prst="rect">
              <a:avLst/>
            </a:prstGeom>
            <a:ln>
              <a:solidFill>
                <a:srgbClr val="526DB0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3658573" y="4114800"/>
              <a:ext cx="532427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1400" b="1" i="1" dirty="0" smtClean="0">
                  <a:solidFill>
                    <a:schemeClr val="accent1"/>
                  </a:solidFill>
                </a:rPr>
                <a:t>Block</a:t>
              </a:r>
              <a:endParaRPr lang="en-US" sz="1400" b="1" i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41"/>
          <p:cNvGrpSpPr/>
          <p:nvPr/>
        </p:nvGrpSpPr>
        <p:grpSpPr>
          <a:xfrm>
            <a:off x="8153400" y="2590801"/>
            <a:ext cx="793019" cy="388577"/>
            <a:chOff x="7155054" y="2920893"/>
            <a:chExt cx="793019" cy="568914"/>
          </a:xfrm>
          <a:noFill/>
        </p:grpSpPr>
        <p:sp>
          <p:nvSpPr>
            <p:cNvPr id="43" name="TextBox 42"/>
            <p:cNvSpPr txBox="1"/>
            <p:nvPr/>
          </p:nvSpPr>
          <p:spPr>
            <a:xfrm>
              <a:off x="7155054" y="2920893"/>
              <a:ext cx="793019" cy="270369"/>
            </a:xfrm>
            <a:prstGeom prst="rect">
              <a:avLst/>
            </a:prstGeom>
            <a:grpFill/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sz="1200" dirty="0" smtClean="0"/>
                <a:t>Predicted</a:t>
              </a:r>
              <a:endParaRPr lang="en-US" sz="12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70344" y="3219438"/>
              <a:ext cx="459596" cy="270369"/>
            </a:xfrm>
            <a:prstGeom prst="rect">
              <a:avLst/>
            </a:prstGeom>
            <a:grpFill/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sz="1200" dirty="0" smtClean="0"/>
                <a:t>Real</a:t>
              </a:r>
              <a:endParaRPr lang="en-US" sz="1200" dirty="0"/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8122381" y="5334000"/>
            <a:ext cx="793019" cy="388577"/>
            <a:chOff x="7155054" y="2920893"/>
            <a:chExt cx="793019" cy="568914"/>
          </a:xfrm>
          <a:noFill/>
        </p:grpSpPr>
        <p:sp>
          <p:nvSpPr>
            <p:cNvPr id="28" name="TextBox 27"/>
            <p:cNvSpPr txBox="1"/>
            <p:nvPr/>
          </p:nvSpPr>
          <p:spPr>
            <a:xfrm>
              <a:off x="7155054" y="2920893"/>
              <a:ext cx="793019" cy="270369"/>
            </a:xfrm>
            <a:prstGeom prst="rect">
              <a:avLst/>
            </a:prstGeom>
            <a:grpFill/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sz="1200" dirty="0" smtClean="0"/>
                <a:t>Predicted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70344" y="3219438"/>
              <a:ext cx="459596" cy="270369"/>
            </a:xfrm>
            <a:prstGeom prst="rect">
              <a:avLst/>
            </a:prstGeom>
            <a:grpFill/>
          </p:spPr>
          <p:txBody>
            <a:bodyPr wrap="none" lIns="72000" tIns="0" rIns="72000" bIns="0" rtlCol="0">
              <a:spAutoFit/>
            </a:bodyPr>
            <a:lstStyle/>
            <a:p>
              <a:pPr algn="ctr"/>
              <a:r>
                <a:rPr lang="en-US" sz="1200" dirty="0" smtClean="0"/>
                <a:t>Real</a:t>
              </a:r>
              <a:endParaRPr lang="en-US" sz="12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sz="3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8D20F-BD44-B547-9CE3-4EF6DA6BB02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2895600" y="609600"/>
          <a:ext cx="5867401" cy="5760720"/>
        </p:xfrm>
        <a:graphic>
          <a:graphicData uri="http://schemas.openxmlformats.org/drawingml/2006/table">
            <a:tbl>
              <a:tblPr/>
              <a:tblGrid>
                <a:gridCol w="1553135"/>
                <a:gridCol w="1553135"/>
                <a:gridCol w="920377"/>
                <a:gridCol w="920377"/>
                <a:gridCol w="920377"/>
              </a:tblGrid>
              <a:tr h="23905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Dataset Type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Protocol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Accuracy by Voxel Type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Related to Stimuli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Unrelated to Stimuli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Both Related &amp; Unrelated to Stimuli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59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Synthetic Datasets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Block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Slow ER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Fast ER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Oscillatory HRF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Stretched HRF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Delayed HRF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Twice-Pick HRF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Synthetic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5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Real Datasets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Block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Slow ER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98%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Fast ER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86%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en-US" sz="14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87%</a:t>
                      </a:r>
                      <a:endParaRPr lang="en-US" sz="14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Real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93%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94%</a:t>
                      </a:r>
                      <a:endParaRPr lang="en-US" sz="14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90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for All Sets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96.5%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97%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5198" marR="651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1371600"/>
            <a:ext cx="24384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Percentage of correctly identified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voxels based on calculated correlation values (r&gt;0.15 – voxels related to the stimuli, otherwise – not related to the stimuli)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Improve the analysis techniques for super fast event related design by introducing the reservoir computer training phase</a:t>
            </a:r>
          </a:p>
          <a:p>
            <a:r>
              <a:rPr lang="en-US" sz="3200" dirty="0" smtClean="0"/>
              <a:t>Include the entire brain into the analysis </a:t>
            </a:r>
          </a:p>
          <a:p>
            <a:r>
              <a:rPr lang="en-US" sz="3200" dirty="0" smtClean="0"/>
              <a:t>Use reservoir computing for tracing signal history length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610600" cy="1927225"/>
          </a:xfrm>
        </p:spPr>
        <p:txBody>
          <a:bodyPr/>
          <a:lstStyle/>
          <a:p>
            <a:r>
              <a:rPr lang="en-US" sz="3200" dirty="0" smtClean="0"/>
              <a:t>Identifying Human Memory Encoding Mechanisms from Physiological fMRI data via Machine Learning Techniques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486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Asaf Gilboa</a:t>
            </a:r>
            <a:r>
              <a:rPr lang="en-US" baseline="30000" dirty="0" smtClean="0"/>
              <a:t>12</a:t>
            </a:r>
            <a:r>
              <a:rPr lang="en-US" dirty="0" smtClean="0"/>
              <a:t>,  </a:t>
            </a:r>
            <a:r>
              <a:rPr lang="en-US" dirty="0" err="1" smtClean="0"/>
              <a:t>Hananel</a:t>
            </a:r>
            <a:r>
              <a:rPr lang="en-US" dirty="0" smtClean="0"/>
              <a:t> Hazan</a:t>
            </a:r>
            <a:r>
              <a:rPr lang="en-US" baseline="30000" dirty="0" smtClean="0"/>
              <a:t>3</a:t>
            </a:r>
            <a:r>
              <a:rPr lang="en-US" dirty="0" smtClean="0"/>
              <a:t>,  Ester Koilis</a:t>
            </a:r>
            <a:r>
              <a:rPr lang="en-US" baseline="30000" dirty="0" smtClean="0"/>
              <a:t>3</a:t>
            </a:r>
            <a:r>
              <a:rPr lang="en-US" dirty="0" smtClean="0"/>
              <a:t>,</a:t>
            </a:r>
          </a:p>
          <a:p>
            <a:r>
              <a:rPr lang="en-US" dirty="0" smtClean="0"/>
              <a:t>Larry Manevitz</a:t>
            </a:r>
            <a:r>
              <a:rPr lang="en-US" baseline="30000" dirty="0" smtClean="0"/>
              <a:t>3</a:t>
            </a:r>
            <a:r>
              <a:rPr lang="en-US" dirty="0" smtClean="0"/>
              <a:t>, and Tali Sharon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-25000" dirty="0" smtClean="0"/>
              <a:t>1 </a:t>
            </a:r>
            <a:r>
              <a:rPr lang="en-US" baseline="-25000" dirty="0" err="1" smtClean="0"/>
              <a:t>Rotman</a:t>
            </a:r>
            <a:r>
              <a:rPr lang="en-US" baseline="-25000" dirty="0" smtClean="0"/>
              <a:t> Research Institute,</a:t>
            </a:r>
            <a:r>
              <a:rPr lang="en-US" dirty="0" smtClean="0"/>
              <a:t> </a:t>
            </a:r>
            <a:r>
              <a:rPr lang="en-US" baseline="-25000" dirty="0" smtClean="0"/>
              <a:t>Toronto, Canada</a:t>
            </a:r>
          </a:p>
          <a:p>
            <a:r>
              <a:rPr lang="en-US" baseline="-25000" dirty="0" smtClean="0"/>
              <a:t>2 Department of Psychology, University of Haifa, Israel</a:t>
            </a:r>
          </a:p>
          <a:p>
            <a:r>
              <a:rPr lang="en-US" baseline="-25000" dirty="0" smtClean="0"/>
              <a:t>3 Department of Computer Science, University of Haifa, Israel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3310" y="457200"/>
            <a:ext cx="1340690" cy="720000"/>
          </a:xfrm>
          <a:prstGeom prst="rect">
            <a:avLst/>
          </a:prstGeom>
        </p:spPr>
      </p:pic>
      <p:pic>
        <p:nvPicPr>
          <p:cNvPr id="9" name="Picture 8" descr="CRI 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5200"/>
            <a:ext cx="3124200" cy="682081"/>
          </a:xfrm>
          <a:prstGeom prst="rect">
            <a:avLst/>
          </a:prstGeom>
          <a:noFill/>
        </p:spPr>
      </p:pic>
      <p:pic>
        <p:nvPicPr>
          <p:cNvPr id="10" name="Picture 9" descr="rotma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97711"/>
            <a:ext cx="3272234" cy="4166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fMRI – functional Magnetic Resonance Imaging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1987786" cy="143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1" name="Straight Arrow Connector 100"/>
          <p:cNvCxnSpPr/>
          <p:nvPr/>
        </p:nvCxnSpPr>
        <p:spPr>
          <a:xfrm>
            <a:off x="3124200" y="24384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638800" y="1828800"/>
            <a:ext cx="1531937" cy="999962"/>
            <a:chOff x="4742202" y="4138800"/>
            <a:chExt cx="3804183" cy="2484601"/>
          </a:xfrm>
        </p:grpSpPr>
        <p:pic>
          <p:nvPicPr>
            <p:cNvPr id="116" name="Picture 115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2202" y="46873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7" name="Picture 116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8107" y="47734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8" name="Picture 117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4013" y="485961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19" name="Picture 118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9919" y="494575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0" name="Picture 119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825" y="503189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1" name="Picture 120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731" y="511803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pic>
          <p:nvPicPr>
            <p:cNvPr id="122" name="Picture 121" descr="functional.gif"/>
            <p:cNvPicPr>
              <a:picLocks noChangeAspect="1"/>
            </p:cNvPicPr>
            <p:nvPr/>
          </p:nvPicPr>
          <p:blipFill>
            <a:blip r:embed="rId4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7635" y="5204176"/>
              <a:ext cx="1428750" cy="1419225"/>
            </a:xfrm>
            <a:prstGeom prst="rect">
              <a:avLst/>
            </a:prstGeom>
            <a:scene3d>
              <a:camera prst="perspectiveHeroicExtremeRightFacing" fov="5400000">
                <a:rot lat="102417" lon="18521319" rev="766322"/>
              </a:camera>
              <a:lightRig rig="threePt" dir="t">
                <a:rot lat="0" lon="0" rev="0"/>
              </a:lightRig>
            </a:scene3d>
            <a:sp3d/>
          </p:spPr>
        </p:pic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840110" y="4138800"/>
              <a:ext cx="2284518" cy="688261"/>
              <a:chOff x="5839366" y="4081417"/>
              <a:chExt cx="2284518" cy="688261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rot="720000">
                <a:off x="5839366" y="4742364"/>
                <a:ext cx="2284518" cy="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 rot="780000">
                <a:off x="6493335" y="4081417"/>
                <a:ext cx="1276162" cy="688261"/>
              </a:xfrm>
              <a:prstGeom prst="rect">
                <a:avLst/>
              </a:prstGeom>
              <a:noFill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time</a:t>
                </a:r>
              </a:p>
            </p:txBody>
          </p:sp>
        </p:grpSp>
      </p:grpSp>
      <p:sp>
        <p:nvSpPr>
          <p:cNvPr id="3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124200"/>
            <a:ext cx="8001000" cy="3581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Blood </a:t>
            </a:r>
            <a:r>
              <a:rPr lang="en-US" sz="1800" dirty="0"/>
              <a:t>Oxygen </a:t>
            </a:r>
            <a:r>
              <a:rPr lang="en-US" sz="1800" dirty="0" smtClean="0"/>
              <a:t>Level-Dependent (BOLD) signal (oxygen hemodynamic response) is a measurement of the brain activity</a:t>
            </a:r>
          </a:p>
          <a:p>
            <a:r>
              <a:rPr lang="en-US" sz="1800" dirty="0" smtClean="0"/>
              <a:t>BOLD signal is recorded for each voxel inside the brain image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738" y="4733091"/>
            <a:ext cx="2942152" cy="15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1600200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1676400"/>
            <a:ext cx="457200" cy="457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38600" y="1752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464820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BOLD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7090" y="4648200"/>
            <a:ext cx="1054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1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1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6378" y="4876800"/>
            <a:ext cx="109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2</a:t>
            </a:r>
            <a:r>
              <a:rPr lang="en-US" sz="1200" i="1" dirty="0" smtClean="0"/>
              <a:t>(t)   </a:t>
            </a:r>
            <a:r>
              <a:rPr lang="en-US" sz="1200" dirty="0" smtClean="0">
                <a:solidFill>
                  <a:srgbClr val="0070C0"/>
                </a:solidFill>
              </a:rPr>
              <a:t>Voxel 2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7530" y="5266491"/>
            <a:ext cx="22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</a:p>
          <a:p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587090" y="5940623"/>
            <a:ext cx="11331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</a:t>
            </a:r>
            <a:r>
              <a:rPr lang="en-US" sz="1200" i="1" baseline="-25000" dirty="0" smtClean="0"/>
              <a:t>N</a:t>
            </a:r>
            <a:r>
              <a:rPr lang="en-US" sz="1200" i="1" dirty="0" smtClean="0"/>
              <a:t>(t)</a:t>
            </a:r>
            <a:r>
              <a:rPr lang="en-US" sz="1200" dirty="0" smtClean="0"/>
              <a:t>  </a:t>
            </a:r>
            <a:r>
              <a:rPr lang="en-US" sz="1200" dirty="0" smtClean="0">
                <a:solidFill>
                  <a:srgbClr val="0070C0"/>
                </a:solidFill>
              </a:rPr>
              <a:t>Voxel N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4962" y="1219200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fMRI Machine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892362" y="1219200"/>
            <a:ext cx="2122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sequence of stimuli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1219200"/>
            <a:ext cx="2430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Registered brain activity </a:t>
            </a:r>
          </a:p>
          <a:p>
            <a:r>
              <a:rPr lang="en-US" sz="1600" dirty="0" smtClean="0"/>
              <a:t>           (over time)</a:t>
            </a:r>
            <a:endParaRPr lang="en-US" sz="1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4419600"/>
            <a:ext cx="304800" cy="304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9400" y="4495800"/>
            <a:ext cx="228600" cy="2286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2590800" y="4724400"/>
            <a:ext cx="152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895600" y="4724400"/>
            <a:ext cx="152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fMRI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Brain </a:t>
            </a:r>
            <a:r>
              <a:rPr lang="en-US" dirty="0" smtClean="0"/>
              <a:t>decoding</a:t>
            </a:r>
            <a:endParaRPr lang="en-US" dirty="0"/>
          </a:p>
          <a:p>
            <a:pPr lvl="1"/>
            <a:r>
              <a:rPr lang="en-US" dirty="0"/>
              <a:t>Prediction of the cognitive state given the brain </a:t>
            </a:r>
            <a:r>
              <a:rPr lang="en-US" dirty="0" smtClean="0"/>
              <a:t>activity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Brain mapping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ighlighting areas of brain maximally related to some specific cognitive or perceptual task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576480" y="2657638"/>
            <a:ext cx="5867400" cy="999962"/>
            <a:chOff x="1524000" y="2438400"/>
            <a:chExt cx="5867400" cy="999962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0" y="2438400"/>
              <a:ext cx="5867400" cy="999962"/>
              <a:chOff x="1295400" y="4486438"/>
              <a:chExt cx="5867400" cy="999962"/>
            </a:xfrm>
          </p:grpSpPr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1295400" y="4486438"/>
                <a:ext cx="1531937" cy="999962"/>
                <a:chOff x="4742202" y="4138800"/>
                <a:chExt cx="3804183" cy="2484601"/>
              </a:xfrm>
            </p:grpSpPr>
            <p:pic>
              <p:nvPicPr>
                <p:cNvPr id="18" name="Picture 17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2202" y="46873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19" name="Picture 18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107" y="47734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0" name="Picture 19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4013" y="485961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1" name="Picture 20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919" y="494575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2" name="Picture 21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5825" y="503189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3" name="Picture 22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1731" y="51180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24" name="Picture 23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7635" y="52041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grpSp>
              <p:nvGrpSpPr>
                <p:cNvPr id="11" name="Group 41"/>
                <p:cNvGrpSpPr>
                  <a:grpSpLocks/>
                </p:cNvGrpSpPr>
                <p:nvPr/>
              </p:nvGrpSpPr>
              <p:grpSpPr bwMode="auto">
                <a:xfrm>
                  <a:off x="5840110" y="4138800"/>
                  <a:ext cx="2284518" cy="688261"/>
                  <a:chOff x="5839366" y="4081417"/>
                  <a:chExt cx="2284518" cy="688261"/>
                </a:xfrm>
              </p:grpSpPr>
              <p:cxnSp>
                <p:nvCxnSpPr>
                  <p:cNvPr id="26" name="Straight Arrow Connector 25"/>
                  <p:cNvCxnSpPr/>
                  <p:nvPr/>
                </p:nvCxnSpPr>
                <p:spPr>
                  <a:xfrm rot="720000">
                    <a:off x="5839366" y="4742364"/>
                    <a:ext cx="2284518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 rot="780000">
                    <a:off x="6493335" y="4081417"/>
                    <a:ext cx="1276162" cy="68826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b="1" dirty="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</a:rPr>
                      <a:t>time</a:t>
                    </a:r>
                  </a:p>
                </p:txBody>
              </p:sp>
            </p:grpSp>
          </p:grpSp>
          <p:grpSp>
            <p:nvGrpSpPr>
              <p:cNvPr id="13" name="Group 66"/>
              <p:cNvGrpSpPr/>
              <p:nvPr/>
            </p:nvGrpSpPr>
            <p:grpSpPr>
              <a:xfrm>
                <a:off x="4427249" y="4977505"/>
                <a:ext cx="2735551" cy="335891"/>
                <a:chOff x="3581400" y="2971800"/>
                <a:chExt cx="5105400" cy="335891"/>
              </a:xfrm>
            </p:grpSpPr>
            <p:cxnSp>
              <p:nvCxnSpPr>
                <p:cNvPr id="59" name="Straight Arrow Connector 58"/>
                <p:cNvCxnSpPr/>
                <p:nvPr/>
              </p:nvCxnSpPr>
              <p:spPr bwMode="auto">
                <a:xfrm rot="16200000" flipV="1">
                  <a:off x="3429911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 bwMode="auto">
                <a:xfrm>
                  <a:off x="3581400" y="3307236"/>
                  <a:ext cx="5105400" cy="0"/>
                </a:xfrm>
                <a:prstGeom prst="straightConnector1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 bwMode="auto">
                <a:xfrm rot="16200000" flipV="1">
                  <a:off x="76971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 bwMode="auto">
                <a:xfrm rot="16200000" flipV="1">
                  <a:off x="48015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 rot="16200000" flipV="1">
                  <a:off x="42681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 bwMode="auto">
                <a:xfrm rot="16200000" flipV="1">
                  <a:off x="59445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rot="16200000" flipV="1">
                  <a:off x="67827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Right Arrow 67"/>
              <p:cNvSpPr/>
              <p:nvPr/>
            </p:nvSpPr>
            <p:spPr>
              <a:xfrm>
                <a:off x="3200400" y="5039260"/>
                <a:ext cx="762000" cy="2286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414200" y="2678668"/>
              <a:ext cx="8005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predict</a:t>
              </a:r>
              <a:endParaRPr lang="en-US" sz="1600" dirty="0"/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998249" y="5334000"/>
            <a:ext cx="7155151" cy="999962"/>
            <a:chOff x="1579088" y="4648200"/>
            <a:chExt cx="7155151" cy="999962"/>
          </a:xfrm>
        </p:grpSpPr>
        <p:grpSp>
          <p:nvGrpSpPr>
            <p:cNvPr id="15" name="Group 6"/>
            <p:cNvGrpSpPr/>
            <p:nvPr/>
          </p:nvGrpSpPr>
          <p:grpSpPr>
            <a:xfrm>
              <a:off x="1579088" y="4648200"/>
              <a:ext cx="7155151" cy="999962"/>
              <a:chOff x="1226849" y="2667000"/>
              <a:chExt cx="7155151" cy="999962"/>
            </a:xfrm>
          </p:grpSpPr>
          <p:grpSp>
            <p:nvGrpSpPr>
              <p:cNvPr id="16" name="Group 68"/>
              <p:cNvGrpSpPr/>
              <p:nvPr/>
            </p:nvGrpSpPr>
            <p:grpSpPr>
              <a:xfrm>
                <a:off x="1226849" y="3093109"/>
                <a:ext cx="2735551" cy="335891"/>
                <a:chOff x="3581400" y="2971800"/>
                <a:chExt cx="5105400" cy="335891"/>
              </a:xfrm>
            </p:grpSpPr>
            <p:cxnSp>
              <p:nvCxnSpPr>
                <p:cNvPr id="70" name="Straight Arrow Connector 69"/>
                <p:cNvCxnSpPr/>
                <p:nvPr/>
              </p:nvCxnSpPr>
              <p:spPr bwMode="auto">
                <a:xfrm rot="16200000" flipV="1">
                  <a:off x="3429911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 bwMode="auto">
                <a:xfrm>
                  <a:off x="3581400" y="3307236"/>
                  <a:ext cx="5105400" cy="0"/>
                </a:xfrm>
                <a:prstGeom prst="straightConnector1">
                  <a:avLst/>
                </a:prstGeom>
                <a:ln w="19050"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 bwMode="auto">
                <a:xfrm rot="16200000" flipV="1">
                  <a:off x="76971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 bwMode="auto">
                <a:xfrm rot="16200000" flipV="1">
                  <a:off x="4801512" y="3139746"/>
                  <a:ext cx="335890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 bwMode="auto">
                <a:xfrm rot="16200000" flipV="1">
                  <a:off x="42681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 bwMode="auto">
                <a:xfrm rot="16200000" flipV="1">
                  <a:off x="59445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/>
                <p:nvPr/>
              </p:nvCxnSpPr>
              <p:spPr bwMode="auto">
                <a:xfrm rot="16200000" flipV="1">
                  <a:off x="6782712" y="3139745"/>
                  <a:ext cx="335889" cy="0"/>
                </a:xfrm>
                <a:prstGeom prst="straightConnector1">
                  <a:avLst/>
                </a:prstGeom>
                <a:ln w="31750" cmpd="sng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Right Arrow 82"/>
              <p:cNvSpPr/>
              <p:nvPr/>
            </p:nvSpPr>
            <p:spPr>
              <a:xfrm>
                <a:off x="6286500" y="3124200"/>
                <a:ext cx="762000" cy="228600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Picture 83" descr="block-visual-120feat-smoothed-top.gif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9500" y="2743200"/>
                <a:ext cx="952500" cy="914400"/>
              </a:xfrm>
              <a:prstGeom prst="rect">
                <a:avLst/>
              </a:prstGeom>
            </p:spPr>
          </p:pic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4564063" y="2667000"/>
                <a:ext cx="1531937" cy="999962"/>
                <a:chOff x="4742202" y="4138800"/>
                <a:chExt cx="3804183" cy="2484601"/>
              </a:xfrm>
            </p:grpSpPr>
            <p:pic>
              <p:nvPicPr>
                <p:cNvPr id="86" name="Picture 85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2202" y="46873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87" name="Picture 86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38107" y="47734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88" name="Picture 87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4013" y="485961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89" name="Picture 88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29919" y="494575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90" name="Picture 89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25825" y="503189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91" name="Picture 90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21731" y="511803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pic>
              <p:nvPicPr>
                <p:cNvPr id="92" name="Picture 91" descr="functional.gif"/>
                <p:cNvPicPr>
                  <a:picLocks noChangeAspect="1"/>
                </p:cNvPicPr>
                <p:nvPr/>
              </p:nvPicPr>
              <p:blipFill>
                <a:blip r:embed="rId3" cstate="screen">
                  <a:lum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17635" y="5204176"/>
                  <a:ext cx="1428750" cy="1419225"/>
                </a:xfrm>
                <a:prstGeom prst="rect">
                  <a:avLst/>
                </a:prstGeom>
                <a:scene3d>
                  <a:camera prst="perspectiveHeroicExtremeRightFacing" fov="5400000">
                    <a:rot lat="102417" lon="18521319" rev="766322"/>
                  </a:camera>
                  <a:lightRig rig="threePt" dir="t">
                    <a:rot lat="0" lon="0" rev="0"/>
                  </a:lightRig>
                </a:scene3d>
                <a:sp3d/>
              </p:spPr>
            </p:pic>
            <p:grpSp>
              <p:nvGrpSpPr>
                <p:cNvPr id="25" name="Group 41"/>
                <p:cNvGrpSpPr>
                  <a:grpSpLocks/>
                </p:cNvGrpSpPr>
                <p:nvPr/>
              </p:nvGrpSpPr>
              <p:grpSpPr bwMode="auto">
                <a:xfrm>
                  <a:off x="5840110" y="4138800"/>
                  <a:ext cx="2284518" cy="688261"/>
                  <a:chOff x="5839366" y="4081417"/>
                  <a:chExt cx="2284518" cy="688261"/>
                </a:xfrm>
              </p:grpSpPr>
              <p:cxnSp>
                <p:nvCxnSpPr>
                  <p:cNvPr id="94" name="Straight Arrow Connector 93"/>
                  <p:cNvCxnSpPr/>
                  <p:nvPr/>
                </p:nvCxnSpPr>
                <p:spPr>
                  <a:xfrm rot="720000">
                    <a:off x="5839366" y="4742364"/>
                    <a:ext cx="2284518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94"/>
                  <p:cNvSpPr txBox="1"/>
                  <p:nvPr/>
                </p:nvSpPr>
                <p:spPr>
                  <a:xfrm rot="780000">
                    <a:off x="6493335" y="4081417"/>
                    <a:ext cx="1276162" cy="68826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200" b="1" dirty="0">
                        <a:effectLst>
                          <a:outerShdw blurRad="38100" dist="38100" dir="2700000" algn="tl">
                            <a:srgbClr val="DDDDDD"/>
                          </a:outerShdw>
                        </a:effectLst>
                      </a:rPr>
                      <a:t>time</a:t>
                    </a:r>
                  </a:p>
                </p:txBody>
              </p:sp>
            </p:grpSp>
          </p:grpSp>
          <p:sp>
            <p:nvSpPr>
              <p:cNvPr id="96" name="TextBox 95"/>
              <p:cNvSpPr txBox="1"/>
              <p:nvPr/>
            </p:nvSpPr>
            <p:spPr>
              <a:xfrm>
                <a:off x="4114800" y="2971800"/>
                <a:ext cx="394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+</a:t>
                </a:r>
                <a:endParaRPr lang="en-US" sz="280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6520356" y="4800600"/>
              <a:ext cx="9946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generate</a:t>
              </a:r>
              <a:endParaRPr lang="en-US" sz="1600" dirty="0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743200"/>
            <a:ext cx="304800" cy="3048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743200"/>
            <a:ext cx="304800" cy="304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743200"/>
            <a:ext cx="304800" cy="30480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2819400"/>
            <a:ext cx="228600" cy="22860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2819400"/>
            <a:ext cx="228600" cy="2286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819400"/>
            <a:ext cx="228600" cy="22860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5400" y="5486400"/>
            <a:ext cx="228600" cy="22860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5486400"/>
            <a:ext cx="228600" cy="2286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5486400"/>
            <a:ext cx="228600" cy="2286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410200"/>
            <a:ext cx="304800" cy="3048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5410200"/>
            <a:ext cx="304800" cy="3048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410200"/>
            <a:ext cx="304800" cy="30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Processing of senses: vision, hearing, perception</a:t>
            </a:r>
          </a:p>
          <a:p>
            <a:r>
              <a:rPr lang="en-US" dirty="0" smtClean="0"/>
              <a:t>Physiology of cognitive functions: memory, decision making, induction/deduction, categorization</a:t>
            </a:r>
          </a:p>
          <a:p>
            <a:r>
              <a:rPr lang="en-US" dirty="0" smtClean="0"/>
              <a:t>Higher cognitive processes: executive attention, meta-information processing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4" name="Picture 73" descr="Girl%20Thin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810000"/>
            <a:ext cx="2203450" cy="22034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Declarative Memory Acquisition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2895600"/>
            <a:ext cx="24384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EXPLICIT ENCODING</a:t>
            </a:r>
            <a:endParaRPr lang="en-US" sz="2800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203482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99331" idx="2"/>
          </p:cNvCxnSpPr>
          <p:nvPr/>
        </p:nvCxnSpPr>
        <p:spPr>
          <a:xfrm>
            <a:off x="6351411" y="4572000"/>
            <a:ext cx="4978" cy="35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34000" y="4953000"/>
            <a:ext cx="2057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Neurocortex</a:t>
            </a:r>
          </a:p>
          <a:p>
            <a:pPr algn="ctr"/>
            <a:r>
              <a:rPr lang="en-US" dirty="0" smtClean="0"/>
              <a:t>(Long-Term Memory)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2819400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MTL </a:t>
            </a:r>
          </a:p>
          <a:p>
            <a:r>
              <a:rPr lang="en-US" dirty="0" smtClean="0"/>
              <a:t>(including </a:t>
            </a:r>
          </a:p>
          <a:p>
            <a:r>
              <a:rPr lang="en-US" dirty="0" smtClean="0"/>
              <a:t>hippocampus)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2618849"/>
            <a:ext cx="4978" cy="35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25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0"/>
            <a:ext cx="1320800" cy="990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5720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consolidation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95300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takes days to months </a:t>
            </a:r>
          </a:p>
          <a:p>
            <a:r>
              <a:rPr lang="en-US" dirty="0" smtClean="0"/>
              <a:t>to consolidate new information </a:t>
            </a:r>
          </a:p>
          <a:p>
            <a:r>
              <a:rPr lang="en-US" dirty="0" smtClean="0"/>
              <a:t>in the neurocortex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Declarative Memory Acquisition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2895600"/>
            <a:ext cx="24384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FAST MAPPING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5334000" y="3505200"/>
            <a:ext cx="2057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Neurocortex</a:t>
            </a:r>
          </a:p>
          <a:p>
            <a:pPr algn="ctr"/>
            <a:r>
              <a:rPr lang="en-US" dirty="0" smtClean="0"/>
              <a:t>(Long-Term Memory)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2618849"/>
            <a:ext cx="0" cy="733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25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1320800" cy="990600"/>
          </a:xfrm>
          <a:prstGeom prst="rect">
            <a:avLst/>
          </a:prstGeom>
        </p:spPr>
      </p:pic>
      <p:pic>
        <p:nvPicPr>
          <p:cNvPr id="14" name="Picture 13" descr="baby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7737" y="1371600"/>
            <a:ext cx="1414463" cy="15101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14600" y="1752600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Mom:</a:t>
            </a:r>
            <a:r>
              <a:rPr lang="en-US" dirty="0" smtClean="0"/>
              <a:t> Look at </a:t>
            </a:r>
            <a:r>
              <a:rPr lang="en-US" b="1" dirty="0" smtClean="0"/>
              <a:t>this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yellow</a:t>
            </a:r>
          </a:p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butterfly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90797" y="275486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yellow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4491335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about adults?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5257800"/>
            <a:ext cx="6442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Tali Sharon, 2010</a:t>
            </a:r>
            <a:r>
              <a:rPr lang="en-US" dirty="0" smtClean="0"/>
              <a:t> – adults with hippocampal lesions are able </a:t>
            </a:r>
          </a:p>
          <a:p>
            <a:r>
              <a:rPr lang="en-US" dirty="0" smtClean="0"/>
              <a:t>                                to learn new facts with Fast Mapping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Declarative Memory Acquisition  (Sharon,2010) – Fast Mapping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Explore the neural correlates related to the FM (Fast Mapping) mechanism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Compare the neurophysiological (fMRI) data collected from healthy adults performing FM (Fast Mapping) and EE (Explicit Encoding) tasks:</a:t>
            </a:r>
          </a:p>
          <a:p>
            <a:pPr lvl="1"/>
            <a:r>
              <a:rPr lang="en-US" dirty="0" smtClean="0"/>
              <a:t>Is FM a complimentary mechanism for EE?</a:t>
            </a:r>
          </a:p>
          <a:p>
            <a:pPr lvl="1"/>
            <a:r>
              <a:rPr lang="en-US" dirty="0" smtClean="0"/>
              <a:t>Does FM exist in healthy individuals?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Study – Materials  (Sharon,2010)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fMRI data of 24 healthy participants, 12 of them performing FM tasks, other performing EE tasks</a:t>
            </a:r>
          </a:p>
          <a:p>
            <a:pPr lvl="1"/>
            <a:r>
              <a:rPr lang="en-US" dirty="0" smtClean="0"/>
              <a:t>FM task – “Is the inside of the </a:t>
            </a:r>
            <a:r>
              <a:rPr lang="en-US" dirty="0" err="1" smtClean="0"/>
              <a:t>lukuma</a:t>
            </a:r>
            <a:r>
              <a:rPr lang="en-US" dirty="0" smtClean="0"/>
              <a:t> red?”</a:t>
            </a:r>
          </a:p>
          <a:p>
            <a:pPr lvl="1"/>
            <a:r>
              <a:rPr lang="en-US" dirty="0" smtClean="0"/>
              <a:t>EE task – “Remember the </a:t>
            </a:r>
            <a:r>
              <a:rPr lang="en-US" dirty="0" err="1" smtClean="0"/>
              <a:t>durion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Post-recollection success test is performed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52876"/>
            <a:ext cx="3038475" cy="163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52876"/>
            <a:ext cx="2971800" cy="16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1: Brain Decoding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3 different contrasts were defined: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105400" y="31242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1600" b="1" dirty="0" smtClean="0"/>
              <a:t>Contrast 2.</a:t>
            </a:r>
            <a:r>
              <a:rPr lang="en-US" sz="1600" dirty="0" smtClean="0"/>
              <a:t> </a:t>
            </a:r>
          </a:p>
          <a:p>
            <a:pPr marL="571500" indent="-571500"/>
            <a:r>
              <a:rPr lang="en-US" sz="1600" dirty="0" smtClean="0"/>
              <a:t>Fast Mapping Task - “recollection</a:t>
            </a:r>
          </a:p>
          <a:p>
            <a:pPr marL="571500" indent="-571500"/>
            <a:r>
              <a:rPr lang="en-US" sz="1600" dirty="0" smtClean="0"/>
              <a:t>success” vs. “recollection failure”</a:t>
            </a:r>
          </a:p>
          <a:p>
            <a:pPr marL="571500" indent="-571500"/>
            <a:r>
              <a:rPr lang="en-US" sz="1600" dirty="0" smtClean="0"/>
              <a:t>conditions.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1905000"/>
            <a:ext cx="358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1600" b="1" dirty="0" smtClean="0"/>
              <a:t>Contrast 1.</a:t>
            </a:r>
            <a:r>
              <a:rPr lang="en-US" sz="1600" dirty="0" smtClean="0"/>
              <a:t> </a:t>
            </a:r>
          </a:p>
          <a:p>
            <a:pPr marL="571500" indent="-571500"/>
            <a:r>
              <a:rPr lang="en-US" sz="1600" dirty="0" smtClean="0"/>
              <a:t>Explicit Encoding Task - “recollection</a:t>
            </a:r>
          </a:p>
          <a:p>
            <a:pPr marL="571500" indent="-571500"/>
            <a:r>
              <a:rPr lang="en-US" sz="1600" dirty="0" smtClean="0"/>
              <a:t>success” vs. “recollection failure”</a:t>
            </a:r>
          </a:p>
          <a:p>
            <a:pPr marL="571500" indent="-571500"/>
            <a:r>
              <a:rPr lang="en-US" sz="1600" dirty="0" smtClean="0"/>
              <a:t>conditions.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4419600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1600" b="1" dirty="0" smtClean="0"/>
              <a:t>Contrast 3.</a:t>
            </a:r>
            <a:r>
              <a:rPr lang="en-US" sz="1600" dirty="0" smtClean="0"/>
              <a:t> </a:t>
            </a:r>
          </a:p>
          <a:p>
            <a:pPr marL="571500" indent="-571500"/>
            <a:r>
              <a:rPr lang="en-US" sz="1600" dirty="0" smtClean="0"/>
              <a:t>Fast Mapping vs. Explicit Encoding</a:t>
            </a:r>
          </a:p>
          <a:p>
            <a:pPr marL="571500" indent="-571500"/>
            <a:r>
              <a:rPr lang="en-US" sz="1600" dirty="0" smtClean="0"/>
              <a:t>Tasks</a:t>
            </a:r>
          </a:p>
        </p:txBody>
      </p:sp>
      <p:grpSp>
        <p:nvGrpSpPr>
          <p:cNvPr id="3" name="Group 26"/>
          <p:cNvGrpSpPr/>
          <p:nvPr/>
        </p:nvGrpSpPr>
        <p:grpSpPr>
          <a:xfrm>
            <a:off x="762000" y="2133600"/>
            <a:ext cx="4038600" cy="3124200"/>
            <a:chOff x="762000" y="2133600"/>
            <a:chExt cx="1563938" cy="844382"/>
          </a:xfrm>
        </p:grpSpPr>
        <p:pic>
          <p:nvPicPr>
            <p:cNvPr id="11" name="Picture 10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5167" y="2439866"/>
              <a:ext cx="650771" cy="21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1354119" y="2558251"/>
              <a:ext cx="203880" cy="22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344934" y="2246144"/>
              <a:ext cx="203880" cy="22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66170" y="2138521"/>
              <a:ext cx="659768" cy="215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1344934" y="2868330"/>
              <a:ext cx="203880" cy="224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6"/>
            <p:cNvGrpSpPr/>
            <p:nvPr/>
          </p:nvGrpSpPr>
          <p:grpSpPr>
            <a:xfrm>
              <a:off x="1675167" y="2741211"/>
              <a:ext cx="650771" cy="236771"/>
              <a:chOff x="2667000" y="4267200"/>
              <a:chExt cx="3505200" cy="2219325"/>
            </a:xfrm>
          </p:grpSpPr>
          <p:pic>
            <p:nvPicPr>
              <p:cNvPr id="25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67000" y="4267200"/>
                <a:ext cx="2394857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5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4962525"/>
                <a:ext cx="2362200" cy="15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20" descr="zeimusu_Middle_aged_woman_brown_hai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465" y="2133600"/>
              <a:ext cx="370180" cy="2283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 descr="zeimusu_Middle_aged_woman_brown_hai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988" y="2704732"/>
              <a:ext cx="289169" cy="1783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 descr="zeimusu_Womans_face_with_red_hair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000" y="2439866"/>
              <a:ext cx="428297" cy="2112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 descr="zeimusu_Womans_face_with_red_hai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288" y="2765253"/>
              <a:ext cx="391844" cy="193309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dirty="0" smtClean="0"/>
              <a:t>“Standard Theory of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58007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4168" y="6228032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http://www.nature-nurture.org/wp-content/uploads/consolidationCoactivationLongTermMemorySmall.gif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B546-C35C-4C75-9CCA-DB63084560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ML Classifier – stimulus prediction according to the brain image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 classification accuracy is an indicator of information existence inside the data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124200"/>
            <a:ext cx="457200" cy="457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Machine Learning - Classification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657600" y="2362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57600" y="3124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2004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0540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004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05400" y="3429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248400" y="2514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248400" y="2514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248400" y="3276600"/>
            <a:ext cx="762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324600" y="3200400"/>
            <a:ext cx="15240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Picture 55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24006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57" name="Picture 56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124200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438400"/>
            <a:ext cx="457200" cy="457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124200"/>
            <a:ext cx="457200" cy="4572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657600" y="38862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200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05400" y="4191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48400" y="4038600"/>
            <a:ext cx="76200" cy="228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324600" y="3962400"/>
            <a:ext cx="152400" cy="3048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8" name="Picture 67" descr="functional.gif"/>
          <p:cNvPicPr>
            <a:picLocks noChangeAspect="1"/>
          </p:cNvPicPr>
          <p:nvPr/>
        </p:nvPicPr>
        <p:blipFill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886200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810000"/>
            <a:ext cx="609600" cy="6096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10000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81600" y="1905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553200" y="1905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914400" y="2514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14400" y="32120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2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914400" y="3962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219200" y="3581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Multivariate classification, based on linear Support Vector Machine classifier: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Classification accuracy as a measurement for the amount of relevant information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8035" y="30864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1496635" y="28956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72835" y="30480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72835" y="32004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49035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72835" y="33528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72835" y="34290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572835" y="34290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572835" y="3505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769744" y="3276600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74344" y="32882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221035" y="3276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21035" y="32766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835" y="2743200"/>
            <a:ext cx="771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>
            <a:stCxn id="39" idx="3"/>
          </p:cNvCxnSpPr>
          <p:nvPr/>
        </p:nvCxnSpPr>
        <p:spPr>
          <a:xfrm>
            <a:off x="4620835" y="3505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269274" y="2590800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Predicted </a:t>
            </a:r>
          </a:p>
          <a:p>
            <a:r>
              <a:rPr lang="en-US" sz="1200" dirty="0" smtClean="0"/>
              <a:t>    class </a:t>
            </a:r>
          </a:p>
          <a:p>
            <a:r>
              <a:rPr lang="en-US" sz="1200" dirty="0" smtClean="0"/>
              <a:t>    label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3096835" y="27432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77635" y="4343400"/>
            <a:ext cx="984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n=517000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640874" y="2590800"/>
            <a:ext cx="75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Given</a:t>
            </a:r>
          </a:p>
          <a:p>
            <a:r>
              <a:rPr lang="en-US" sz="1200" dirty="0" smtClean="0"/>
              <a:t>    class </a:t>
            </a:r>
          </a:p>
          <a:p>
            <a:r>
              <a:rPr lang="en-US" sz="1200" dirty="0" smtClean="0"/>
              <a:t>    label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8"/>
          <p:cNvSpPr txBox="1">
            <a:spLocks/>
          </p:cNvSpPr>
          <p:nvPr/>
        </p:nvSpPr>
        <p:spPr>
          <a:xfrm>
            <a:off x="381000" y="16002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Dimensionality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reduction –the most important features participate in the classification process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top features were selected for all contrasts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6950" y="41532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2495550" y="39624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71750" y="41148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71750" y="42672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47950" y="441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71750" y="44196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571750" y="4495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71750" y="4495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71750" y="4572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3733800"/>
            <a:ext cx="7715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9750" y="3810000"/>
            <a:ext cx="400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4095750" y="37338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Feature Selector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7543800" y="3276600"/>
            <a:ext cx="990600" cy="685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8"/>
          <p:cNvSpPr txBox="1">
            <a:spLocks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methods were explored: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– the most active voxels are selected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Accuracy – voxels producing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most accurate predictions when used for classification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baseline="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en-US" sz="2000" dirty="0" smtClean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SVM-RFE (recursive-feature-elimination)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" name="Picture 24" descr="functional.gif"/>
          <p:cNvPicPr>
            <a:picLocks noChangeAspect="1"/>
          </p:cNvPicPr>
          <p:nvPr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3045" y="34674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sp>
        <p:nvSpPr>
          <p:cNvPr id="37" name="TextBox 36"/>
          <p:cNvSpPr txBox="1"/>
          <p:nvPr/>
        </p:nvSpPr>
        <p:spPr>
          <a:xfrm>
            <a:off x="1371600" y="3505200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0" y="35168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842691" y="35052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842691" y="35052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3"/>
          </p:cNvCxnSpPr>
          <p:nvPr/>
        </p:nvCxnSpPr>
        <p:spPr>
          <a:xfrm>
            <a:off x="5242491" y="3733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05130" y="3124200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Predicted </a:t>
            </a:r>
          </a:p>
          <a:p>
            <a:r>
              <a:rPr lang="en-US" sz="1200" b="1" dirty="0" smtClean="0"/>
              <a:t>    class </a:t>
            </a:r>
          </a:p>
          <a:p>
            <a:r>
              <a:rPr lang="en-US" sz="1200" b="1" dirty="0" smtClean="0"/>
              <a:t>    label</a:t>
            </a:r>
            <a:endParaRPr lang="en-US" sz="1200" b="1" dirty="0"/>
          </a:p>
        </p:txBody>
      </p:sp>
      <p:sp>
        <p:nvSpPr>
          <p:cNvPr id="44" name="Rectangle 43"/>
          <p:cNvSpPr/>
          <p:nvPr/>
        </p:nvSpPr>
        <p:spPr>
          <a:xfrm>
            <a:off x="3718491" y="29718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362200" y="3733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819400" y="33528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5075" y="5676900"/>
            <a:ext cx="3971925" cy="266700"/>
          </a:xfrm>
          <a:prstGeom prst="rect">
            <a:avLst/>
          </a:prstGeom>
          <a:noFill/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 bmk="_Ref308624581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0" i="1" u="none" strike="noStrike" cap="none" normalizeH="0" baseline="0" smtClean="0" bmk="_Ref308624581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000" b="1" i="0" u="none" strike="noStrike" cap="none" normalizeH="0" baseline="0" smtClean="0" bmk="_Ref308624581">
                <a:ln>
                  <a:noFill/>
                </a:ln>
                <a:solidFill>
                  <a:srgbClr val="DDDDD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200" b="0" i="0" u="none" strike="noStrike" cap="none" normalizeH="0" baseline="0" smtClean="0" bmk="_Ref30862458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00" y="3352800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Prediction </a:t>
            </a:r>
          </a:p>
          <a:p>
            <a:r>
              <a:rPr lang="en-US" sz="1200" b="1" dirty="0" smtClean="0"/>
              <a:t> accuracy?</a:t>
            </a:r>
            <a:endParaRPr lang="en-US" sz="1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Final Architecture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Multivariate classification, based on linear Support Vector Machine classifier, with feature selection: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7657" y="3200400"/>
            <a:ext cx="30783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unctional.gif"/>
          <p:cNvPicPr>
            <a:picLocks noChangeAspect="1"/>
          </p:cNvPicPr>
          <p:nvPr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3619813"/>
            <a:ext cx="575355" cy="571187"/>
          </a:xfrm>
          <a:prstGeom prst="rect">
            <a:avLst/>
          </a:prstGeom>
          <a:scene3d>
            <a:camera prst="perspectiveHeroicExtremeRightFacing" fov="5400000">
              <a:rot lat="102417" lon="18521319" rev="766322"/>
            </a:camera>
            <a:lightRig rig="threePt" dir="t">
              <a:rot lat="0" lon="0" rev="0"/>
            </a:lightRig>
          </a:scene3d>
          <a:sp3d/>
        </p:spPr>
      </p:pic>
      <p:cxnSp>
        <p:nvCxnSpPr>
          <p:cNvPr id="12" name="Straight Arrow Connector 11"/>
          <p:cNvCxnSpPr/>
          <p:nvPr/>
        </p:nvCxnSpPr>
        <p:spPr>
          <a:xfrm flipV="1">
            <a:off x="2209800" y="3429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6000" y="3581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86000" y="37338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62200" y="3886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7" idx="1"/>
          </p:cNvCxnSpPr>
          <p:nvPr/>
        </p:nvCxnSpPr>
        <p:spPr>
          <a:xfrm>
            <a:off x="2286000" y="3886200"/>
            <a:ext cx="731657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0" y="39624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86000" y="39624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286000" y="40386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63109" y="3810000"/>
            <a:ext cx="5180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87509" y="3821668"/>
            <a:ext cx="492443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EE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934200" y="38100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34200" y="3810000"/>
            <a:ext cx="228600" cy="3048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Accuracy – Contrast 1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43026" y="1882775"/>
          <a:ext cx="6581774" cy="3839429"/>
        </p:xfrm>
        <a:graphic>
          <a:graphicData uri="http://schemas.openxmlformats.org/drawingml/2006/table">
            <a:tbl>
              <a:tblPr/>
              <a:tblGrid>
                <a:gridCol w="1678832"/>
                <a:gridCol w="1505776"/>
                <a:gridCol w="1698583"/>
                <a:gridCol w="1698583"/>
              </a:tblGrid>
              <a:tr h="804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Analysis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Feature Selection Method</a:t>
                      </a:r>
                      <a:endParaRPr lang="en-US" sz="18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1057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Within-Subject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0.66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0.044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0.68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0.040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0.78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0.0237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0.61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0.0496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0.0452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4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0.73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0.0619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Accuracy – Contrast 2 FM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76400" y="1600200"/>
          <a:ext cx="5791200" cy="3733798"/>
        </p:xfrm>
        <a:graphic>
          <a:graphicData uri="http://schemas.openxmlformats.org/drawingml/2006/table">
            <a:tbl>
              <a:tblPr/>
              <a:tblGrid>
                <a:gridCol w="1524000"/>
                <a:gridCol w="1447800"/>
                <a:gridCol w="1324844"/>
                <a:gridCol w="1494556"/>
              </a:tblGrid>
              <a:tr h="889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Analysis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Ranking Metric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421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latin typeface="Times New Roman"/>
                          <a:ea typeface="Times New Roman"/>
                          <a:cs typeface="Arial"/>
                        </a:rPr>
                        <a:t>Within-Subject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0.73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0.0504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0.71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0.0393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0.81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0.0390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0.66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0.0609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0.65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0.0368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0.76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0.0307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Classification Accuracy – Contrast 3 FM vs. EE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0" y="2209800"/>
          <a:ext cx="4800599" cy="2764521"/>
        </p:xfrm>
        <a:graphic>
          <a:graphicData uri="http://schemas.openxmlformats.org/drawingml/2006/table">
            <a:tbl>
              <a:tblPr/>
              <a:tblGrid>
                <a:gridCol w="1435241"/>
                <a:gridCol w="1581432"/>
                <a:gridCol w="1783926"/>
              </a:tblGrid>
              <a:tr h="10131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Ranking Metric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64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Accuracy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0.80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0.0364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Activity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latin typeface="Times New Roman"/>
                          <a:ea typeface="Times New Roman"/>
                          <a:cs typeface="Arial"/>
                        </a:rPr>
                        <a:t>0.60</a:t>
                      </a: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0.0324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SVM-RFE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0.89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0.0564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Prediction accuracy as a function of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66800"/>
            <a:ext cx="4600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46577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u="sng" dirty="0" smtClean="0"/>
              <a:t>Aim:</a:t>
            </a:r>
            <a:r>
              <a:rPr lang="en-US" dirty="0" smtClean="0"/>
              <a:t> to highlight the areas relevant for the required contrast, Contrast 1 FM or Contrast 2 EE</a:t>
            </a:r>
          </a:p>
          <a:p>
            <a:r>
              <a:rPr lang="en-US" u="sng" dirty="0" smtClean="0"/>
              <a:t>Method:</a:t>
            </a:r>
            <a:r>
              <a:rPr lang="en-US" dirty="0" smtClean="0"/>
              <a:t>  “searchlight” algorithm (</a:t>
            </a:r>
            <a:r>
              <a:rPr lang="en-US" dirty="0" err="1" smtClean="0"/>
              <a:t>Kriegeskorte</a:t>
            </a:r>
            <a:r>
              <a:rPr lang="en-US" dirty="0" smtClean="0"/>
              <a:t>, 2006)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28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2: Brain Mapping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191000"/>
            <a:ext cx="1219200" cy="121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flipV="1">
            <a:off x="6781800" y="4369548"/>
            <a:ext cx="431052" cy="431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81800" y="4724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38297" y="4267200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r=4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3705225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91000" y="3773424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6"/>
          </p:cNvCxnSpPr>
          <p:nvPr/>
        </p:nvCxnSpPr>
        <p:spPr>
          <a:xfrm>
            <a:off x="4297680" y="3796665"/>
            <a:ext cx="1874520" cy="1003935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55720" y="3703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31920" y="3771519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9520" y="3703320"/>
            <a:ext cx="182880" cy="1828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55720" y="3771519"/>
            <a:ext cx="36576" cy="365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Declarative Memory Acquisition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4400" y="2895600"/>
            <a:ext cx="24384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EXPLICIT ENCODING</a:t>
            </a:r>
            <a:endParaRPr lang="en-US" sz="2800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971800"/>
            <a:ext cx="203482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99331" idx="2"/>
          </p:cNvCxnSpPr>
          <p:nvPr/>
        </p:nvCxnSpPr>
        <p:spPr>
          <a:xfrm>
            <a:off x="6351411" y="4572000"/>
            <a:ext cx="4978" cy="35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34000" y="4953000"/>
            <a:ext cx="2057400" cy="1143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Neurocortex</a:t>
            </a:r>
          </a:p>
          <a:p>
            <a:pPr algn="ctr"/>
            <a:r>
              <a:rPr lang="en-US" dirty="0" smtClean="0"/>
              <a:t>(Long-Term Memory)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2819400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MTL </a:t>
            </a:r>
          </a:p>
          <a:p>
            <a:r>
              <a:rPr lang="en-US" dirty="0" smtClean="0"/>
              <a:t>(including </a:t>
            </a:r>
          </a:p>
          <a:p>
            <a:r>
              <a:rPr lang="en-US" dirty="0" smtClean="0"/>
              <a:t>hippocampus)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324600" y="2618849"/>
            <a:ext cx="4978" cy="352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25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0"/>
            <a:ext cx="1320800" cy="990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45720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consolidation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495300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takes days to months </a:t>
            </a:r>
          </a:p>
          <a:p>
            <a:r>
              <a:rPr lang="en-US" dirty="0" smtClean="0"/>
              <a:t>to consolidate new information </a:t>
            </a:r>
          </a:p>
          <a:p>
            <a:r>
              <a:rPr lang="en-US" dirty="0" smtClean="0"/>
              <a:t>in the neurocortex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“Searchlight”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Training classifiers on many small voxel sets which, put together, include the entire brain</a:t>
            </a:r>
          </a:p>
          <a:p>
            <a:r>
              <a:rPr lang="en-US" dirty="0" smtClean="0"/>
              <a:t>The search area includes </a:t>
            </a:r>
            <a:r>
              <a:rPr lang="en-US" dirty="0" err="1" smtClean="0"/>
              <a:t>voxel’s</a:t>
            </a:r>
            <a:r>
              <a:rPr lang="en-US" dirty="0" smtClean="0"/>
              <a:t> spherical neighborhood in radius r (r=4 in this study)</a:t>
            </a:r>
          </a:p>
          <a:p>
            <a:r>
              <a:rPr lang="en-US" dirty="0" smtClean="0"/>
              <a:t>SVM (Support Vector Machines) was used as the underlying classifier</a:t>
            </a:r>
          </a:p>
          <a:p>
            <a:r>
              <a:rPr lang="en-US" dirty="0" smtClean="0"/>
              <a:t>The accuracies of a classifier are used for highlighting the map voxels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Results – Contrast 1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pic3.png"/>
          <p:cNvPicPr/>
          <p:nvPr/>
        </p:nvPicPr>
        <p:blipFill>
          <a:blip r:embed="rId2" cstate="print">
            <a:lum bright="3000" contrast="1000"/>
          </a:blip>
          <a:stretch>
            <a:fillRect/>
          </a:stretch>
        </p:blipFill>
        <p:spPr>
          <a:xfrm>
            <a:off x="643255" y="1746885"/>
            <a:ext cx="5757545" cy="42729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 cstate="print">
            <a:lum contrast="44000"/>
          </a:blip>
          <a:srcRect/>
          <a:stretch>
            <a:fillRect/>
          </a:stretch>
        </p:blipFill>
        <p:spPr bwMode="auto">
          <a:xfrm>
            <a:off x="6553200" y="2731325"/>
            <a:ext cx="2286000" cy="29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62891" y="21336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Hippocampus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39000" y="2590800"/>
            <a:ext cx="76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001000" y="2590800"/>
            <a:ext cx="76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Results – Contrast 2 FM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pic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746885"/>
            <a:ext cx="5757545" cy="427291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lum contrast="44000"/>
          </a:blip>
          <a:srcRect/>
          <a:stretch>
            <a:fillRect/>
          </a:stretch>
        </p:blipFill>
        <p:spPr bwMode="auto">
          <a:xfrm>
            <a:off x="6629400" y="3048000"/>
            <a:ext cx="213359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0" y="1981200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Temporal Pole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86600" y="2438400"/>
            <a:ext cx="762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8229600" y="2362200"/>
            <a:ext cx="762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 3: Hippocampus vs. TP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this experiment, the classification was based on different brain areas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</a:t>
            </a:r>
            <a:r>
              <a:rPr lang="en-US" sz="1800" dirty="0" smtClean="0"/>
              <a:t>EE                                                              FM   </a:t>
            </a:r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76300" y="2133600"/>
          <a:ext cx="3924300" cy="3413125"/>
        </p:xfrm>
        <a:graphic>
          <a:graphicData uri="http://schemas.openxmlformats.org/drawingml/2006/table">
            <a:tbl>
              <a:tblPr/>
              <a:tblGrid>
                <a:gridCol w="1943100"/>
                <a:gridCol w="990601"/>
                <a:gridCol w="990599"/>
              </a:tblGrid>
              <a:tr h="4114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Area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Arial"/>
                        </a:rPr>
                        <a:t>Prediction</a:t>
                      </a:r>
                      <a:r>
                        <a:rPr lang="en-US" sz="1600" b="1" baseline="0" dirty="0" smtClean="0">
                          <a:latin typeface="Times New Roman"/>
                          <a:ea typeface="Times New Roman"/>
                          <a:cs typeface="Arial"/>
                        </a:rPr>
                        <a:t> Accuracy</a:t>
                      </a:r>
                      <a:endParaRPr lang="en-US" sz="1600" b="1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Within-Subject 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0.778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0.732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Hippocampus Only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0.733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0.697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Temporal Pole Only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0.701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0.663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Hippo.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0.777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0.735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TP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0.777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0.734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Putamen Only</a:t>
                      </a: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0.579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  <a:cs typeface="Arial"/>
                        </a:rPr>
                        <a:t>0.592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53000" y="2133600"/>
          <a:ext cx="3962400" cy="3413125"/>
        </p:xfrm>
        <a:graphic>
          <a:graphicData uri="http://schemas.openxmlformats.org/drawingml/2006/table">
            <a:tbl>
              <a:tblPr/>
              <a:tblGrid>
                <a:gridCol w="2057400"/>
                <a:gridCol w="989589"/>
                <a:gridCol w="915411"/>
              </a:tblGrid>
              <a:tr h="41148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Area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Arial"/>
                        </a:rPr>
                        <a:t>Prediction Accuracy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Within-Subject 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Arial"/>
                        </a:rPr>
                        <a:t>Cross-Subject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All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0.807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0.761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Hippocampus Only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0.723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0.686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Temporal Pole Only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0.756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0.713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Hippocampus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0.807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0.765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All w/o Temporal Pole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0.808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0.760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Putamen Only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Arial"/>
                        </a:rPr>
                        <a:t>0.567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Arial"/>
                        </a:rPr>
                        <a:t>0.557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Reverse pattern of FM and 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same pattern of activity was detected in patients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</a:p>
        </p:txBody>
      </p:sp>
      <p:graphicFrame>
        <p:nvGraphicFramePr>
          <p:cNvPr id="13" name="Chart 12"/>
          <p:cNvGraphicFramePr/>
          <p:nvPr/>
        </p:nvGraphicFramePr>
        <p:xfrm>
          <a:off x="381000" y="1600200"/>
          <a:ext cx="4572000" cy="27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2672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868D20F-BD44-B547-9CE3-4EF6DA6BB02D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 the multivariate methods for feature selection and classification purposes brought substantial increase to the classification performance </a:t>
            </a:r>
          </a:p>
          <a:p>
            <a:r>
              <a:rPr lang="en-US" dirty="0" smtClean="0"/>
              <a:t>Two different memory acquisition mechanism, FM and EE, are explored</a:t>
            </a:r>
          </a:p>
          <a:p>
            <a:r>
              <a:rPr lang="en-US" dirty="0" smtClean="0"/>
              <a:t>Fast Mapping network includes regions positioned more lateral in the temporal </a:t>
            </a:r>
            <a:r>
              <a:rPr lang="en-US" dirty="0" err="1" smtClean="0"/>
              <a:t>neocortex</a:t>
            </a:r>
            <a:r>
              <a:rPr lang="en-US" dirty="0" smtClean="0"/>
              <a:t>, and specifically in polar area, as opposed to medial temporal regions critical for episodic memory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Taiwan-Israel AI Symposium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 Manevitz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4837</Words>
  <Application>Microsoft Office PowerPoint</Application>
  <PresentationFormat>On-screen Show (4:3)</PresentationFormat>
  <Paragraphs>1503</Paragraphs>
  <Slides>95</Slides>
  <Notes>30</Notes>
  <HiddenSlides>14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8" baseType="lpstr">
      <vt:lpstr>Office Theme</vt:lpstr>
      <vt:lpstr>Clarity</vt:lpstr>
      <vt:lpstr>Equation</vt:lpstr>
      <vt:lpstr>Establishing the Existence of a Secondary Adult Human Declarative Memory System via Machine Learning on fMRI Data</vt:lpstr>
      <vt:lpstr> Some Human Memory Types</vt:lpstr>
      <vt:lpstr>Human Memory Systems</vt:lpstr>
      <vt:lpstr>Memory Types</vt:lpstr>
      <vt:lpstr>Human Memory Systems …</vt:lpstr>
      <vt:lpstr>… and Brain Correlates?</vt:lpstr>
      <vt:lpstr>PowerPoint Presentation</vt:lpstr>
      <vt:lpstr>“Standard Theory of Consolidation</vt:lpstr>
      <vt:lpstr>Declarative Memory Acquisition</vt:lpstr>
      <vt:lpstr>Explicit Encoding and Fast Mapping</vt:lpstr>
      <vt:lpstr>Declarative Memory Acquisition</vt:lpstr>
      <vt:lpstr>Psycho-Physical Experiment</vt:lpstr>
      <vt:lpstr>Psycho-Physical Experiment  (Gilboa, Sharon,2010)</vt:lpstr>
      <vt:lpstr>Experiment : Brain Decoding</vt:lpstr>
      <vt:lpstr>fMRI – functional Magnetic Resonance Imaging</vt:lpstr>
      <vt:lpstr>fMRI – functional Magnetic Resonance Imaging</vt:lpstr>
      <vt:lpstr>Machine Learning</vt:lpstr>
      <vt:lpstr>Classification Questions (to be answered by ML from Brain Scans)</vt:lpstr>
      <vt:lpstr>Analysis of fMRI Data</vt:lpstr>
      <vt:lpstr>Machine Learning - Classification</vt:lpstr>
      <vt:lpstr>Classification Methods</vt:lpstr>
      <vt:lpstr>Machine Learning - Classification</vt:lpstr>
      <vt:lpstr>Classification Methods</vt:lpstr>
      <vt:lpstr>Feature Selection</vt:lpstr>
      <vt:lpstr>Feature Selection</vt:lpstr>
      <vt:lpstr>Final Architecture</vt:lpstr>
      <vt:lpstr>Classification Accuracy – Contrast 1 EE</vt:lpstr>
      <vt:lpstr>Classification Accuracy – Contrast 2 FM</vt:lpstr>
      <vt:lpstr>Classification Accuracy – Contrast 3 FM vs. EE</vt:lpstr>
      <vt:lpstr>Classification Questions (to be answered by ML from Brain Scans)</vt:lpstr>
      <vt:lpstr>Brain Mapping</vt:lpstr>
      <vt:lpstr>Experiment 2: Brain Mapping</vt:lpstr>
      <vt:lpstr>Experiment 2: Brain Mapping</vt:lpstr>
      <vt:lpstr>“Searchlight” Method</vt:lpstr>
      <vt:lpstr>Anecdotal Slide – one individual </vt:lpstr>
      <vt:lpstr>One individual</vt:lpstr>
      <vt:lpstr>Results – All Subjects EE</vt:lpstr>
      <vt:lpstr>Results – All Subjects FM</vt:lpstr>
      <vt:lpstr>Brain Mapping</vt:lpstr>
      <vt:lpstr>Experiment 2: Brain Mapping</vt:lpstr>
      <vt:lpstr>“Searchlight” Method</vt:lpstr>
      <vt:lpstr>Hippocampus vs. Temporal Pole</vt:lpstr>
      <vt:lpstr>Reverse pattern of FM and EE</vt:lpstr>
      <vt:lpstr>Reverse pattern of FM and EE</vt:lpstr>
      <vt:lpstr>Conclusions</vt:lpstr>
      <vt:lpstr>Summary</vt:lpstr>
      <vt:lpstr>My Collaborators</vt:lpstr>
      <vt:lpstr>PowerPoint Presentation</vt:lpstr>
      <vt:lpstr>Learning BOLD Response in fMRI  by Reservoir Computing</vt:lpstr>
      <vt:lpstr>fMRI – functional Magnetic Resonance Imaging</vt:lpstr>
      <vt:lpstr>Analysis of fMRI Data – Brain Mapping</vt:lpstr>
      <vt:lpstr>GLM (General Linear Model) Method</vt:lpstr>
      <vt:lpstr>Brain Mapping – GLM Method</vt:lpstr>
      <vt:lpstr>GLM Approach Drawbacks</vt:lpstr>
      <vt:lpstr>The Schema</vt:lpstr>
      <vt:lpstr>The Schema</vt:lpstr>
      <vt:lpstr>Generating BOLD signal</vt:lpstr>
      <vt:lpstr>Reservoir Computing Model</vt:lpstr>
      <vt:lpstr>Experimental Material </vt:lpstr>
      <vt:lpstr>Experimental Material </vt:lpstr>
      <vt:lpstr>Experimental Material </vt:lpstr>
      <vt:lpstr>Synthetic Datasets - Results</vt:lpstr>
      <vt:lpstr>Synthetic Datasets - Results</vt:lpstr>
      <vt:lpstr>Synthetic Datasets - Results</vt:lpstr>
      <vt:lpstr>Synthetic Datasets (HRF Variation) - Results</vt:lpstr>
      <vt:lpstr>Real Datasets  - Results</vt:lpstr>
      <vt:lpstr>Real Datasets  - Results</vt:lpstr>
      <vt:lpstr>Summary</vt:lpstr>
      <vt:lpstr>Next Steps</vt:lpstr>
      <vt:lpstr>Identifying Human Memory Encoding Mechanisms from Physiological fMRI data via Machine Learning Techniques</vt:lpstr>
      <vt:lpstr>fMRI – functional Magnetic Resonance Imaging</vt:lpstr>
      <vt:lpstr>Analysis of fMRI Data</vt:lpstr>
      <vt:lpstr>Areas of Research</vt:lpstr>
      <vt:lpstr>Declarative Memory Acquisition</vt:lpstr>
      <vt:lpstr>Declarative Memory Acquisition</vt:lpstr>
      <vt:lpstr>Declarative Memory Acquisition  (Sharon,2010) – Fast Mapping</vt:lpstr>
      <vt:lpstr>Current Study</vt:lpstr>
      <vt:lpstr>Current Study – Materials  (Sharon,2010)</vt:lpstr>
      <vt:lpstr>Experiment 1: Brain Decoding</vt:lpstr>
      <vt:lpstr>Machine Learning - Classification</vt:lpstr>
      <vt:lpstr>Classification Methods</vt:lpstr>
      <vt:lpstr>Feature Selection</vt:lpstr>
      <vt:lpstr>Feature Selection</vt:lpstr>
      <vt:lpstr>Final Architecture</vt:lpstr>
      <vt:lpstr>Classification Accuracy – Contrast 1 EE</vt:lpstr>
      <vt:lpstr>Classification Accuracy – Contrast 2 FM</vt:lpstr>
      <vt:lpstr>Classification Accuracy – Contrast 3 FM vs. EE</vt:lpstr>
      <vt:lpstr>Prediction accuracy as a function of time</vt:lpstr>
      <vt:lpstr>Experiment 2: Brain Mapping</vt:lpstr>
      <vt:lpstr>“Searchlight” Method</vt:lpstr>
      <vt:lpstr>Results – Contrast 1 EE</vt:lpstr>
      <vt:lpstr>Results – Contrast 2 FM</vt:lpstr>
      <vt:lpstr>Experiment 3: Hippocampus vs. TP</vt:lpstr>
      <vt:lpstr>Reverse pattern of FM and EE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the Existence of Secondary Adult Human Declarative Memory System via Machine Learning on fMRI Data</dc:title>
  <dc:creator>Larry</dc:creator>
  <cp:lastModifiedBy>Larry</cp:lastModifiedBy>
  <cp:revision>50</cp:revision>
  <dcterms:created xsi:type="dcterms:W3CDTF">2011-12-08T17:02:20Z</dcterms:created>
  <dcterms:modified xsi:type="dcterms:W3CDTF">2012-05-03T18:39:07Z</dcterms:modified>
</cp:coreProperties>
</file>